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50" r:id="rId2"/>
    <p:sldMasterId id="2147483666" r:id="rId3"/>
    <p:sldMasterId id="2147483966" r:id="rId4"/>
  </p:sldMasterIdLst>
  <p:notesMasterIdLst>
    <p:notesMasterId r:id="rId14"/>
  </p:notesMasterIdLst>
  <p:handoutMasterIdLst>
    <p:handoutMasterId r:id="rId15"/>
  </p:handoutMasterIdLst>
  <p:sldIdLst>
    <p:sldId id="952" r:id="rId5"/>
    <p:sldId id="948" r:id="rId6"/>
    <p:sldId id="953" r:id="rId7"/>
    <p:sldId id="956" r:id="rId8"/>
    <p:sldId id="957" r:id="rId9"/>
    <p:sldId id="914" r:id="rId10"/>
    <p:sldId id="963" r:id="rId11"/>
    <p:sldId id="915" r:id="rId12"/>
    <p:sldId id="962" r:id="rId13"/>
  </p:sldIdLst>
  <p:sldSz cx="9144000" cy="6858000" type="screen4x3"/>
  <p:notesSz cx="6797675" cy="9926638"/>
  <p:defaultTextStyle>
    <a:defPPr>
      <a:defRPr lang="fr-FR"/>
    </a:defPPr>
    <a:lvl1pPr algn="l" rtl="0" fontAlgn="base">
      <a:spcBef>
        <a:spcPct val="0"/>
      </a:spcBef>
      <a:spcAft>
        <a:spcPct val="0"/>
      </a:spcAft>
      <a:defRPr sz="800" kern="1200">
        <a:solidFill>
          <a:schemeClr val="tx1"/>
        </a:solidFill>
        <a:latin typeface="Arial" charset="0"/>
        <a:ea typeface="ＭＳ Ｐゴシック" pitchFamily="34" charset="-128"/>
        <a:cs typeface="+mn-cs"/>
      </a:defRPr>
    </a:lvl1pPr>
    <a:lvl2pPr marL="455613" indent="1588" algn="l" rtl="0" fontAlgn="base">
      <a:spcBef>
        <a:spcPct val="0"/>
      </a:spcBef>
      <a:spcAft>
        <a:spcPct val="0"/>
      </a:spcAft>
      <a:defRPr sz="800" kern="1200">
        <a:solidFill>
          <a:schemeClr val="tx1"/>
        </a:solidFill>
        <a:latin typeface="Arial" charset="0"/>
        <a:ea typeface="ＭＳ Ｐゴシック" pitchFamily="34" charset="-128"/>
        <a:cs typeface="+mn-cs"/>
      </a:defRPr>
    </a:lvl2pPr>
    <a:lvl3pPr marL="912813" indent="1588" algn="l" rtl="0" fontAlgn="base">
      <a:spcBef>
        <a:spcPct val="0"/>
      </a:spcBef>
      <a:spcAft>
        <a:spcPct val="0"/>
      </a:spcAft>
      <a:defRPr sz="800" kern="1200">
        <a:solidFill>
          <a:schemeClr val="tx1"/>
        </a:solidFill>
        <a:latin typeface="Arial" charset="0"/>
        <a:ea typeface="ＭＳ Ｐゴシック" pitchFamily="34" charset="-128"/>
        <a:cs typeface="+mn-cs"/>
      </a:defRPr>
    </a:lvl3pPr>
    <a:lvl4pPr marL="1370013" indent="1588" algn="l" rtl="0" fontAlgn="base">
      <a:spcBef>
        <a:spcPct val="0"/>
      </a:spcBef>
      <a:spcAft>
        <a:spcPct val="0"/>
      </a:spcAft>
      <a:defRPr sz="800" kern="1200">
        <a:solidFill>
          <a:schemeClr val="tx1"/>
        </a:solidFill>
        <a:latin typeface="Arial" charset="0"/>
        <a:ea typeface="ＭＳ Ｐゴシック" pitchFamily="34" charset="-128"/>
        <a:cs typeface="+mn-cs"/>
      </a:defRPr>
    </a:lvl4pPr>
    <a:lvl5pPr marL="1827213" indent="1588" algn="l" rtl="0" fontAlgn="base">
      <a:spcBef>
        <a:spcPct val="0"/>
      </a:spcBef>
      <a:spcAft>
        <a:spcPct val="0"/>
      </a:spcAft>
      <a:defRPr sz="800" kern="1200">
        <a:solidFill>
          <a:schemeClr val="tx1"/>
        </a:solidFill>
        <a:latin typeface="Arial" charset="0"/>
        <a:ea typeface="ＭＳ Ｐゴシック" pitchFamily="34" charset="-128"/>
        <a:cs typeface="+mn-cs"/>
      </a:defRPr>
    </a:lvl5pPr>
    <a:lvl6pPr marL="2286000" algn="l" defTabSz="914400" rtl="0" eaLnBrk="1" latinLnBrk="0" hangingPunct="1">
      <a:defRPr sz="800" kern="1200">
        <a:solidFill>
          <a:schemeClr val="tx1"/>
        </a:solidFill>
        <a:latin typeface="Arial" charset="0"/>
        <a:ea typeface="ＭＳ Ｐゴシック" pitchFamily="34" charset="-128"/>
        <a:cs typeface="+mn-cs"/>
      </a:defRPr>
    </a:lvl6pPr>
    <a:lvl7pPr marL="2743200" algn="l" defTabSz="914400" rtl="0" eaLnBrk="1" latinLnBrk="0" hangingPunct="1">
      <a:defRPr sz="800" kern="1200">
        <a:solidFill>
          <a:schemeClr val="tx1"/>
        </a:solidFill>
        <a:latin typeface="Arial" charset="0"/>
        <a:ea typeface="ＭＳ Ｐゴシック" pitchFamily="34" charset="-128"/>
        <a:cs typeface="+mn-cs"/>
      </a:defRPr>
    </a:lvl7pPr>
    <a:lvl8pPr marL="3200400" algn="l" defTabSz="914400" rtl="0" eaLnBrk="1" latinLnBrk="0" hangingPunct="1">
      <a:defRPr sz="800" kern="1200">
        <a:solidFill>
          <a:schemeClr val="tx1"/>
        </a:solidFill>
        <a:latin typeface="Arial" charset="0"/>
        <a:ea typeface="ＭＳ Ｐゴシック" pitchFamily="34" charset="-128"/>
        <a:cs typeface="+mn-cs"/>
      </a:defRPr>
    </a:lvl8pPr>
    <a:lvl9pPr marL="3657600" algn="l" defTabSz="914400" rtl="0" eaLnBrk="1" latinLnBrk="0" hangingPunct="1">
      <a:defRPr sz="800" kern="1200">
        <a:solidFill>
          <a:schemeClr val="tx1"/>
        </a:solidFill>
        <a:latin typeface="Arial"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RREUR-08911" initials="L" lastIdx="1" clrIdx="0"/>
  <p:cmAuthor id="1" name="FRANGEUL-65209" initials="F"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0000"/>
    <a:srgbClr val="FF5050"/>
    <a:srgbClr val="FF9933"/>
    <a:srgbClr val="EFE411"/>
    <a:srgbClr val="FFFF99"/>
    <a:srgbClr val="FFCCCC"/>
    <a:srgbClr val="FF8F26"/>
    <a:srgbClr val="FFFFCC"/>
    <a:srgbClr val="F79646"/>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0A1B5D5-9B99-4C35-A422-299274C87663}" styleName="Style moyen 1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A488322-F2BA-4B5B-9748-0D474271808F}" styleName="Style moyen 3 - Accentuation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257" autoAdjust="0"/>
    <p:restoredTop sz="95030" autoAdjust="0"/>
  </p:normalViewPr>
  <p:slideViewPr>
    <p:cSldViewPr>
      <p:cViewPr>
        <p:scale>
          <a:sx n="100" d="100"/>
          <a:sy n="100" d="100"/>
        </p:scale>
        <p:origin x="-1818" y="-246"/>
      </p:cViewPr>
      <p:guideLst>
        <p:guide orient="horz" pos="2256"/>
        <p:guide pos="480"/>
      </p:guideLst>
    </p:cSldViewPr>
  </p:slideViewPr>
  <p:outlineViewPr>
    <p:cViewPr>
      <p:scale>
        <a:sx n="33" d="100"/>
        <a:sy n="33" d="100"/>
      </p:scale>
      <p:origin x="0" y="1657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8" d="100"/>
          <a:sy n="78" d="100"/>
        </p:scale>
        <p:origin x="-3366" y="-108"/>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6400" cy="496888"/>
          </a:xfrm>
          <a:prstGeom prst="rect">
            <a:avLst/>
          </a:prstGeom>
        </p:spPr>
        <p:txBody>
          <a:bodyPr vert="horz" wrap="square" lIns="91434" tIns="45717" rIns="91434" bIns="45717" numCol="1" anchor="t" anchorCtr="0" compatLnSpc="1">
            <a:prstTxWarp prst="textNoShape">
              <a:avLst/>
            </a:prstTxWarp>
          </a:bodyPr>
          <a:lstStyle>
            <a:lvl1pPr>
              <a:defRPr sz="1200">
                <a:latin typeface="Arial" charset="0"/>
              </a:defRPr>
            </a:lvl1pPr>
          </a:lstStyle>
          <a:p>
            <a:pPr>
              <a:defRPr/>
            </a:pPr>
            <a:endParaRPr lang="fr-FR"/>
          </a:p>
        </p:txBody>
      </p:sp>
      <p:sp>
        <p:nvSpPr>
          <p:cNvPr id="3" name="Espace réservé de la date 2"/>
          <p:cNvSpPr>
            <a:spLocks noGrp="1"/>
          </p:cNvSpPr>
          <p:nvPr>
            <p:ph type="dt" sz="quarter" idx="1"/>
          </p:nvPr>
        </p:nvSpPr>
        <p:spPr>
          <a:xfrm>
            <a:off x="3849688" y="0"/>
            <a:ext cx="2946400" cy="496888"/>
          </a:xfrm>
          <a:prstGeom prst="rect">
            <a:avLst/>
          </a:prstGeom>
        </p:spPr>
        <p:txBody>
          <a:bodyPr vert="horz" wrap="square" lIns="91434" tIns="45717" rIns="91434" bIns="45717" numCol="1" anchor="t" anchorCtr="0" compatLnSpc="1">
            <a:prstTxWarp prst="textNoShape">
              <a:avLst/>
            </a:prstTxWarp>
          </a:bodyPr>
          <a:lstStyle>
            <a:lvl1pPr algn="r">
              <a:defRPr sz="1200">
                <a:latin typeface="Arial" charset="0"/>
              </a:defRPr>
            </a:lvl1pPr>
          </a:lstStyle>
          <a:p>
            <a:pPr>
              <a:defRPr/>
            </a:pPr>
            <a:fld id="{C44021E7-4DCC-4AEE-AF5D-97F8AEBC8DE0}" type="datetimeFigureOut">
              <a:rPr lang="fr-FR"/>
              <a:pPr>
                <a:defRPr/>
              </a:pPr>
              <a:t>25/10/2016</a:t>
            </a:fld>
            <a:endParaRPr lang="fr-FR"/>
          </a:p>
        </p:txBody>
      </p:sp>
      <p:sp>
        <p:nvSpPr>
          <p:cNvPr id="4" name="Espace réservé du pied de page 3"/>
          <p:cNvSpPr>
            <a:spLocks noGrp="1"/>
          </p:cNvSpPr>
          <p:nvPr>
            <p:ph type="ftr" sz="quarter" idx="2"/>
          </p:nvPr>
        </p:nvSpPr>
        <p:spPr>
          <a:xfrm>
            <a:off x="1" y="9428164"/>
            <a:ext cx="2946400" cy="496887"/>
          </a:xfrm>
          <a:prstGeom prst="rect">
            <a:avLst/>
          </a:prstGeom>
        </p:spPr>
        <p:txBody>
          <a:bodyPr vert="horz" wrap="square" lIns="91434" tIns="45717" rIns="91434" bIns="45717" numCol="1" anchor="b" anchorCtr="0" compatLnSpc="1">
            <a:prstTxWarp prst="textNoShape">
              <a:avLst/>
            </a:prstTxWarp>
          </a:bodyPr>
          <a:lstStyle>
            <a:lvl1pPr>
              <a:defRPr sz="1200">
                <a:latin typeface="Arial" charset="0"/>
              </a:defRPr>
            </a:lvl1pPr>
          </a:lstStyle>
          <a:p>
            <a:pPr>
              <a:defRPr/>
            </a:pPr>
            <a:endParaRPr lang="fr-FR"/>
          </a:p>
        </p:txBody>
      </p:sp>
      <p:sp>
        <p:nvSpPr>
          <p:cNvPr id="5" name="Espace réservé du numéro de diapositive 4"/>
          <p:cNvSpPr>
            <a:spLocks noGrp="1"/>
          </p:cNvSpPr>
          <p:nvPr>
            <p:ph type="sldNum" sz="quarter" idx="3"/>
          </p:nvPr>
        </p:nvSpPr>
        <p:spPr>
          <a:xfrm>
            <a:off x="3849688" y="9428164"/>
            <a:ext cx="2946400" cy="496887"/>
          </a:xfrm>
          <a:prstGeom prst="rect">
            <a:avLst/>
          </a:prstGeom>
        </p:spPr>
        <p:txBody>
          <a:bodyPr vert="horz" wrap="square" lIns="91434" tIns="45717" rIns="91434" bIns="45717" numCol="1" anchor="b" anchorCtr="0" compatLnSpc="1">
            <a:prstTxWarp prst="textNoShape">
              <a:avLst/>
            </a:prstTxWarp>
          </a:bodyPr>
          <a:lstStyle>
            <a:lvl1pPr algn="r">
              <a:defRPr sz="1200">
                <a:latin typeface="Arial" charset="0"/>
              </a:defRPr>
            </a:lvl1pPr>
          </a:lstStyle>
          <a:p>
            <a:pPr>
              <a:defRPr/>
            </a:pPr>
            <a:fld id="{7612E993-7AD3-4A61-A1E5-D4E9A40A85EC}" type="slidenum">
              <a:rPr lang="fr-FR"/>
              <a:pPr>
                <a:defRPr/>
              </a:pPr>
              <a:t>‹N°›</a:t>
            </a:fld>
            <a:endParaRPr lang="fr-FR"/>
          </a:p>
        </p:txBody>
      </p:sp>
    </p:spTree>
    <p:extLst>
      <p:ext uri="{BB962C8B-B14F-4D97-AF65-F5344CB8AC3E}">
        <p14:creationId xmlns:p14="http://schemas.microsoft.com/office/powerpoint/2010/main" val="4529833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1"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34" tIns="45717" rIns="91434" bIns="45717" numCol="1" anchor="t" anchorCtr="0" compatLnSpc="1">
            <a:prstTxWarp prst="textNoShape">
              <a:avLst/>
            </a:prstTxWarp>
          </a:bodyPr>
          <a:lstStyle>
            <a:lvl1pPr eaLnBrk="0" hangingPunct="0">
              <a:defRPr sz="1200">
                <a:latin typeface="Times New Roman" pitchFamily="18" charset="0"/>
              </a:defRPr>
            </a:lvl1pPr>
          </a:lstStyle>
          <a:p>
            <a:pPr>
              <a:defRPr/>
            </a:pPr>
            <a:endParaRPr lang="fr-FR"/>
          </a:p>
        </p:txBody>
      </p:sp>
      <p:sp>
        <p:nvSpPr>
          <p:cNvPr id="12291" name="Rectangle 3"/>
          <p:cNvSpPr>
            <a:spLocks noGrp="1" noChangeArrowheads="1"/>
          </p:cNvSpPr>
          <p:nvPr>
            <p:ph type="dt" idx="1"/>
          </p:nvPr>
        </p:nvSpPr>
        <p:spPr bwMode="auto">
          <a:xfrm>
            <a:off x="3851275"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34" tIns="45717" rIns="91434" bIns="45717" numCol="1" anchor="t" anchorCtr="0" compatLnSpc="1">
            <a:prstTxWarp prst="textNoShape">
              <a:avLst/>
            </a:prstTxWarp>
          </a:bodyPr>
          <a:lstStyle>
            <a:lvl1pPr algn="r" eaLnBrk="0" hangingPunct="0">
              <a:defRPr sz="1200">
                <a:latin typeface="Times New Roman" pitchFamily="18" charset="0"/>
              </a:defRPr>
            </a:lvl1pPr>
          </a:lstStyle>
          <a:p>
            <a:pPr>
              <a:defRPr/>
            </a:pPr>
            <a:fld id="{9DE939EC-0EE0-401F-A4A1-5146362F2D0C}" type="datetimeFigureOut">
              <a:rPr lang="fr-FR"/>
              <a:pPr>
                <a:defRPr/>
              </a:pPr>
              <a:t>25/10/2016</a:t>
            </a:fld>
            <a:endParaRPr lang="fr-FR"/>
          </a:p>
        </p:txBody>
      </p:sp>
      <p:sp>
        <p:nvSpPr>
          <p:cNvPr id="12292"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12293" name="Rectangle 5"/>
          <p:cNvSpPr>
            <a:spLocks noGrp="1" noChangeArrowheads="1"/>
          </p:cNvSpPr>
          <p:nvPr>
            <p:ph type="body" sz="quarter" idx="3"/>
          </p:nvPr>
        </p:nvSpPr>
        <p:spPr bwMode="auto">
          <a:xfrm>
            <a:off x="906463" y="4714876"/>
            <a:ext cx="4984750"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34" tIns="45717" rIns="91434" bIns="45717"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12294" name="Rectangle 6"/>
          <p:cNvSpPr>
            <a:spLocks noGrp="1" noChangeArrowheads="1"/>
          </p:cNvSpPr>
          <p:nvPr>
            <p:ph type="ftr" sz="quarter" idx="4"/>
          </p:nvPr>
        </p:nvSpPr>
        <p:spPr bwMode="auto">
          <a:xfrm>
            <a:off x="1" y="942975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34" tIns="45717" rIns="91434" bIns="45717" numCol="1" anchor="b" anchorCtr="0" compatLnSpc="1">
            <a:prstTxWarp prst="textNoShape">
              <a:avLst/>
            </a:prstTxWarp>
          </a:bodyPr>
          <a:lstStyle>
            <a:lvl1pPr eaLnBrk="0" hangingPunct="0">
              <a:defRPr sz="1200">
                <a:latin typeface="Times New Roman" pitchFamily="18" charset="0"/>
              </a:defRPr>
            </a:lvl1pPr>
          </a:lstStyle>
          <a:p>
            <a:pPr>
              <a:defRPr/>
            </a:pPr>
            <a:endParaRPr lang="fr-FR"/>
          </a:p>
        </p:txBody>
      </p:sp>
      <p:sp>
        <p:nvSpPr>
          <p:cNvPr id="12295" name="Rectangle 7"/>
          <p:cNvSpPr>
            <a:spLocks noGrp="1" noChangeArrowheads="1"/>
          </p:cNvSpPr>
          <p:nvPr>
            <p:ph type="sldNum" sz="quarter" idx="5"/>
          </p:nvPr>
        </p:nvSpPr>
        <p:spPr bwMode="auto">
          <a:xfrm>
            <a:off x="3851275" y="942975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34" tIns="45717" rIns="91434" bIns="45717" numCol="1" anchor="b" anchorCtr="0" compatLnSpc="1">
            <a:prstTxWarp prst="textNoShape">
              <a:avLst/>
            </a:prstTxWarp>
          </a:bodyPr>
          <a:lstStyle>
            <a:lvl1pPr algn="r" eaLnBrk="0" hangingPunct="0">
              <a:defRPr sz="1200">
                <a:latin typeface="Times New Roman" pitchFamily="18" charset="0"/>
              </a:defRPr>
            </a:lvl1pPr>
          </a:lstStyle>
          <a:p>
            <a:pPr>
              <a:defRPr/>
            </a:pPr>
            <a:fld id="{C6535E8B-0C4F-4736-BB2D-D9145B9F3EC5}" type="slidenum">
              <a:rPr lang="fr-FR"/>
              <a:pPr>
                <a:defRPr/>
              </a:pPr>
              <a:t>‹N°›</a:t>
            </a:fld>
            <a:endParaRPr lang="fr-FR"/>
          </a:p>
        </p:txBody>
      </p:sp>
    </p:spTree>
    <p:extLst>
      <p:ext uri="{BB962C8B-B14F-4D97-AF65-F5344CB8AC3E}">
        <p14:creationId xmlns:p14="http://schemas.microsoft.com/office/powerpoint/2010/main" val="12062080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1pPr>
    <a:lvl2pPr marL="455613"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2pPr>
    <a:lvl3pPr marL="912813"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3pPr>
    <a:lvl4pPr marL="1370013"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4pPr>
    <a:lvl5pPr marL="1827213"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5pPr>
    <a:lvl6pPr marL="2285434" algn="l" defTabSz="457088" rtl="0" eaLnBrk="1" latinLnBrk="0" hangingPunct="1">
      <a:defRPr sz="1200" kern="1200">
        <a:solidFill>
          <a:schemeClr val="tx1"/>
        </a:solidFill>
        <a:latin typeface="+mn-lt"/>
        <a:ea typeface="+mn-ea"/>
        <a:cs typeface="+mn-cs"/>
      </a:defRPr>
    </a:lvl6pPr>
    <a:lvl7pPr marL="2742522" algn="l" defTabSz="457088" rtl="0" eaLnBrk="1" latinLnBrk="0" hangingPunct="1">
      <a:defRPr sz="1200" kern="1200">
        <a:solidFill>
          <a:schemeClr val="tx1"/>
        </a:solidFill>
        <a:latin typeface="+mn-lt"/>
        <a:ea typeface="+mn-ea"/>
        <a:cs typeface="+mn-cs"/>
      </a:defRPr>
    </a:lvl7pPr>
    <a:lvl8pPr marL="3199609" algn="l" defTabSz="457088" rtl="0" eaLnBrk="1" latinLnBrk="0" hangingPunct="1">
      <a:defRPr sz="1200" kern="1200">
        <a:solidFill>
          <a:schemeClr val="tx1"/>
        </a:solidFill>
        <a:latin typeface="+mn-lt"/>
        <a:ea typeface="+mn-ea"/>
        <a:cs typeface="+mn-cs"/>
      </a:defRPr>
    </a:lvl8pPr>
    <a:lvl9pPr marL="3656696" algn="l" defTabSz="45708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Font typeface="Wingdings" panose="05000000000000000000" pitchFamily="2" charset="2"/>
              <a:buNone/>
            </a:pPr>
            <a:endParaRPr lang="fr-FR" dirty="0"/>
          </a:p>
        </p:txBody>
      </p:sp>
      <p:sp>
        <p:nvSpPr>
          <p:cNvPr id="4" name="Espace réservé du numéro de diapositive 3"/>
          <p:cNvSpPr>
            <a:spLocks noGrp="1"/>
          </p:cNvSpPr>
          <p:nvPr>
            <p:ph type="sldNum" sz="quarter" idx="10"/>
          </p:nvPr>
        </p:nvSpPr>
        <p:spPr/>
        <p:txBody>
          <a:bodyPr/>
          <a:lstStyle/>
          <a:p>
            <a:pPr>
              <a:defRPr/>
            </a:pPr>
            <a:fld id="{C6535E8B-0C4F-4736-BB2D-D9145B9F3EC5}" type="slidenum">
              <a:rPr lang="fr-FR" smtClean="0">
                <a:solidFill>
                  <a:prstClr val="black"/>
                </a:solidFill>
              </a:rPr>
              <a:pPr>
                <a:defRPr/>
              </a:pPr>
              <a:t>1</a:t>
            </a:fld>
            <a:endParaRPr lang="fr-FR">
              <a:solidFill>
                <a:prstClr val="black"/>
              </a:solidFill>
            </a:endParaRPr>
          </a:p>
        </p:txBody>
      </p:sp>
    </p:spTree>
    <p:extLst>
      <p:ext uri="{BB962C8B-B14F-4D97-AF65-F5344CB8AC3E}">
        <p14:creationId xmlns:p14="http://schemas.microsoft.com/office/powerpoint/2010/main" val="1613941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C6535E8B-0C4F-4736-BB2D-D9145B9F3EC5}" type="slidenum">
              <a:rPr lang="fr-FR" smtClean="0"/>
              <a:pPr>
                <a:defRPr/>
              </a:pPr>
              <a:t>2</a:t>
            </a:fld>
            <a:endParaRPr lang="fr-FR"/>
          </a:p>
        </p:txBody>
      </p:sp>
    </p:spTree>
    <p:extLst>
      <p:ext uri="{BB962C8B-B14F-4D97-AF65-F5344CB8AC3E}">
        <p14:creationId xmlns:p14="http://schemas.microsoft.com/office/powerpoint/2010/main" val="16139412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C6535E8B-0C4F-4736-BB2D-D9145B9F3EC5}" type="slidenum">
              <a:rPr lang="fr-FR" smtClean="0">
                <a:solidFill>
                  <a:prstClr val="black"/>
                </a:solidFill>
              </a:rPr>
              <a:pPr>
                <a:defRPr/>
              </a:pPr>
              <a:t>3</a:t>
            </a:fld>
            <a:endParaRPr lang="fr-FR">
              <a:solidFill>
                <a:prstClr val="black"/>
              </a:solidFill>
            </a:endParaRPr>
          </a:p>
        </p:txBody>
      </p:sp>
    </p:spTree>
    <p:extLst>
      <p:ext uri="{BB962C8B-B14F-4D97-AF65-F5344CB8AC3E}">
        <p14:creationId xmlns:p14="http://schemas.microsoft.com/office/powerpoint/2010/main" val="1613941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C6535E8B-0C4F-4736-BB2D-D9145B9F3EC5}" type="slidenum">
              <a:rPr lang="fr-FR" smtClean="0">
                <a:solidFill>
                  <a:prstClr val="black"/>
                </a:solidFill>
              </a:rPr>
              <a:pPr>
                <a:defRPr/>
              </a:pPr>
              <a:t>4</a:t>
            </a:fld>
            <a:endParaRPr lang="fr-FR">
              <a:solidFill>
                <a:prstClr val="black"/>
              </a:solidFill>
            </a:endParaRPr>
          </a:p>
        </p:txBody>
      </p:sp>
    </p:spTree>
    <p:extLst>
      <p:ext uri="{BB962C8B-B14F-4D97-AF65-F5344CB8AC3E}">
        <p14:creationId xmlns:p14="http://schemas.microsoft.com/office/powerpoint/2010/main" val="1613941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Font typeface="Wingdings" panose="05000000000000000000" pitchFamily="2" charset="2"/>
              <a:buNone/>
            </a:pPr>
            <a:endParaRPr lang="fr-FR" dirty="0"/>
          </a:p>
        </p:txBody>
      </p:sp>
      <p:sp>
        <p:nvSpPr>
          <p:cNvPr id="4" name="Espace réservé du numéro de diapositive 3"/>
          <p:cNvSpPr>
            <a:spLocks noGrp="1"/>
          </p:cNvSpPr>
          <p:nvPr>
            <p:ph type="sldNum" sz="quarter" idx="10"/>
          </p:nvPr>
        </p:nvSpPr>
        <p:spPr/>
        <p:txBody>
          <a:bodyPr/>
          <a:lstStyle/>
          <a:p>
            <a:pPr>
              <a:defRPr/>
            </a:pPr>
            <a:fld id="{C6535E8B-0C4F-4736-BB2D-D9145B9F3EC5}" type="slidenum">
              <a:rPr lang="fr-FR" smtClean="0">
                <a:solidFill>
                  <a:prstClr val="black"/>
                </a:solidFill>
              </a:rPr>
              <a:pPr>
                <a:defRPr/>
              </a:pPr>
              <a:t>5</a:t>
            </a:fld>
            <a:endParaRPr lang="fr-FR">
              <a:solidFill>
                <a:prstClr val="black"/>
              </a:solidFill>
            </a:endParaRPr>
          </a:p>
        </p:txBody>
      </p:sp>
    </p:spTree>
    <p:extLst>
      <p:ext uri="{BB962C8B-B14F-4D97-AF65-F5344CB8AC3E}">
        <p14:creationId xmlns:p14="http://schemas.microsoft.com/office/powerpoint/2010/main" val="16139412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C6535E8B-0C4F-4736-BB2D-D9145B9F3EC5}" type="slidenum">
              <a:rPr lang="fr-FR" smtClean="0"/>
              <a:pPr>
                <a:defRPr/>
              </a:pPr>
              <a:t>9</a:t>
            </a:fld>
            <a:endParaRPr lang="fr-FR"/>
          </a:p>
        </p:txBody>
      </p:sp>
    </p:spTree>
    <p:extLst>
      <p:ext uri="{BB962C8B-B14F-4D97-AF65-F5344CB8AC3E}">
        <p14:creationId xmlns:p14="http://schemas.microsoft.com/office/powerpoint/2010/main" val="41683983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27584" y="2492898"/>
            <a:ext cx="7772400" cy="1362075"/>
          </a:xfrm>
        </p:spPr>
        <p:txBody>
          <a:bodyPr anchor="t"/>
          <a:lstStyle>
            <a:lvl1pPr algn="l">
              <a:defRPr sz="4000" b="1" cap="all"/>
            </a:lvl1pPr>
          </a:lstStyle>
          <a:p>
            <a:r>
              <a:rPr lang="fr-FR" dirty="0" smtClean="0"/>
              <a:t>Cliquez et modifiez le titre</a:t>
            </a:r>
            <a:endParaRPr lang="fr-FR" dirty="0"/>
          </a:p>
        </p:txBody>
      </p:sp>
    </p:spTree>
    <p:extLst>
      <p:ext uri="{BB962C8B-B14F-4D97-AF65-F5344CB8AC3E}">
        <p14:creationId xmlns:p14="http://schemas.microsoft.com/office/powerpoint/2010/main" val="156969258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40"/>
            <a:ext cx="8229600" cy="1143000"/>
          </a:xfrm>
          <a:prstGeom prst="rect">
            <a:avLst/>
          </a:prstGeom>
        </p:spPr>
        <p:txBody>
          <a:bodyPr lIns="91417" tIns="45709" rIns="91417" bIns="45709"/>
          <a:lstStyle/>
          <a:p>
            <a:r>
              <a:rPr lang="fr-FR" smtClean="0"/>
              <a:t>Modifiez le style du titre</a:t>
            </a:r>
            <a:endParaRPr lang="fr-FR"/>
          </a:p>
        </p:txBody>
      </p:sp>
      <p:sp>
        <p:nvSpPr>
          <p:cNvPr id="3" name="Espace réservé du contenu 2"/>
          <p:cNvSpPr>
            <a:spLocks noGrp="1"/>
          </p:cNvSpPr>
          <p:nvPr>
            <p:ph sz="half" idx="1"/>
          </p:nvPr>
        </p:nvSpPr>
        <p:spPr>
          <a:xfrm>
            <a:off x="457200" y="1600202"/>
            <a:ext cx="4038600" cy="4525963"/>
          </a:xfrm>
          <a:prstGeom prst="rect">
            <a:avLst/>
          </a:prstGeom>
        </p:spPr>
        <p:txBody>
          <a:bodyPr lIns="91417" tIns="45709" rIns="91417" bIns="45709"/>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2"/>
            <a:ext cx="4038600" cy="4525963"/>
          </a:xfrm>
          <a:prstGeom prst="rect">
            <a:avLst/>
          </a:prstGeom>
        </p:spPr>
        <p:txBody>
          <a:bodyPr lIns="91417" tIns="45709" rIns="91417" bIns="45709"/>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851201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40"/>
            <a:ext cx="8229600" cy="1143000"/>
          </a:xfrm>
          <a:prstGeom prst="rect">
            <a:avLst/>
          </a:prstGeom>
        </p:spPr>
        <p:txBody>
          <a:bodyPr lIns="91417" tIns="45709" rIns="91417" bIns="45709"/>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5"/>
            <a:ext cx="4040188" cy="639762"/>
          </a:xfrm>
          <a:prstGeom prst="rect">
            <a:avLst/>
          </a:prstGeom>
        </p:spPr>
        <p:txBody>
          <a:bodyPr lIns="91417" tIns="45709" rIns="91417" bIns="45709" anchor="b"/>
          <a:lstStyle>
            <a:lvl1pPr marL="0" indent="0">
              <a:buNone/>
              <a:defRPr sz="2400" b="1"/>
            </a:lvl1pPr>
            <a:lvl2pPr marL="457088" indent="0">
              <a:buNone/>
              <a:defRPr sz="2000" b="1"/>
            </a:lvl2pPr>
            <a:lvl3pPr marL="914174" indent="0">
              <a:buNone/>
              <a:defRPr sz="1800" b="1"/>
            </a:lvl3pPr>
            <a:lvl4pPr marL="1371261" indent="0">
              <a:buNone/>
              <a:defRPr sz="1600" b="1"/>
            </a:lvl4pPr>
            <a:lvl5pPr marL="1828348" indent="0">
              <a:buNone/>
              <a:defRPr sz="1600" b="1"/>
            </a:lvl5pPr>
            <a:lvl6pPr marL="2285434" indent="0">
              <a:buNone/>
              <a:defRPr sz="1600" b="1"/>
            </a:lvl6pPr>
            <a:lvl7pPr marL="2742522" indent="0">
              <a:buNone/>
              <a:defRPr sz="1600" b="1"/>
            </a:lvl7pPr>
            <a:lvl8pPr marL="3199609" indent="0">
              <a:buNone/>
              <a:defRPr sz="1600" b="1"/>
            </a:lvl8pPr>
            <a:lvl9pPr marL="3656696"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7"/>
            <a:ext cx="4040188" cy="3951288"/>
          </a:xfrm>
          <a:prstGeom prst="rect">
            <a:avLst/>
          </a:prstGeom>
        </p:spPr>
        <p:txBody>
          <a:bodyPr lIns="91417" tIns="45709" rIns="91417" bIns="45709"/>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5"/>
            <a:ext cx="4041775" cy="639762"/>
          </a:xfrm>
          <a:prstGeom prst="rect">
            <a:avLst/>
          </a:prstGeom>
        </p:spPr>
        <p:txBody>
          <a:bodyPr lIns="91417" tIns="45709" rIns="91417" bIns="45709" anchor="b"/>
          <a:lstStyle>
            <a:lvl1pPr marL="0" indent="0">
              <a:buNone/>
              <a:defRPr sz="2400" b="1"/>
            </a:lvl1pPr>
            <a:lvl2pPr marL="457088" indent="0">
              <a:buNone/>
              <a:defRPr sz="2000" b="1"/>
            </a:lvl2pPr>
            <a:lvl3pPr marL="914174" indent="0">
              <a:buNone/>
              <a:defRPr sz="1800" b="1"/>
            </a:lvl3pPr>
            <a:lvl4pPr marL="1371261" indent="0">
              <a:buNone/>
              <a:defRPr sz="1600" b="1"/>
            </a:lvl4pPr>
            <a:lvl5pPr marL="1828348" indent="0">
              <a:buNone/>
              <a:defRPr sz="1600" b="1"/>
            </a:lvl5pPr>
            <a:lvl6pPr marL="2285434" indent="0">
              <a:buNone/>
              <a:defRPr sz="1600" b="1"/>
            </a:lvl6pPr>
            <a:lvl7pPr marL="2742522" indent="0">
              <a:buNone/>
              <a:defRPr sz="1600" b="1"/>
            </a:lvl7pPr>
            <a:lvl8pPr marL="3199609" indent="0">
              <a:buNone/>
              <a:defRPr sz="1600" b="1"/>
            </a:lvl8pPr>
            <a:lvl9pPr marL="3656696"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7"/>
            <a:ext cx="4041775" cy="3951288"/>
          </a:xfrm>
          <a:prstGeom prst="rect">
            <a:avLst/>
          </a:prstGeom>
        </p:spPr>
        <p:txBody>
          <a:bodyPr lIns="91417" tIns="45709" rIns="91417" bIns="45709"/>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5960942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40"/>
            <a:ext cx="8229600" cy="1143000"/>
          </a:xfrm>
          <a:prstGeom prst="rect">
            <a:avLst/>
          </a:prstGeom>
        </p:spPr>
        <p:txBody>
          <a:bodyPr lIns="91417" tIns="45709" rIns="91417" bIns="45709"/>
          <a:lstStyle/>
          <a:p>
            <a:r>
              <a:rPr lang="fr-FR" smtClean="0"/>
              <a:t>Modifiez le style du titre</a:t>
            </a:r>
            <a:endParaRPr lang="fr-FR"/>
          </a:p>
        </p:txBody>
      </p:sp>
    </p:spTree>
    <p:extLst>
      <p:ext uri="{BB962C8B-B14F-4D97-AF65-F5344CB8AC3E}">
        <p14:creationId xmlns:p14="http://schemas.microsoft.com/office/powerpoint/2010/main" val="14765481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10452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2" y="273050"/>
            <a:ext cx="3008313" cy="1162050"/>
          </a:xfrm>
          <a:prstGeom prst="rect">
            <a:avLst/>
          </a:prstGeom>
        </p:spPr>
        <p:txBody>
          <a:bodyPr lIns="91417" tIns="45709" rIns="91417" bIns="45709"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2"/>
            <a:ext cx="5111750" cy="5853113"/>
          </a:xfrm>
          <a:prstGeom prst="rect">
            <a:avLst/>
          </a:prstGeom>
        </p:spPr>
        <p:txBody>
          <a:bodyPr lIns="91417" tIns="45709" rIns="91417" bIns="45709"/>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2" y="1435101"/>
            <a:ext cx="3008313" cy="4691063"/>
          </a:xfrm>
          <a:prstGeom prst="rect">
            <a:avLst/>
          </a:prstGeom>
        </p:spPr>
        <p:txBody>
          <a:bodyPr lIns="91417" tIns="45709" rIns="91417" bIns="45709"/>
          <a:lstStyle>
            <a:lvl1pPr marL="0" indent="0">
              <a:buNone/>
              <a:defRPr sz="1400"/>
            </a:lvl1pPr>
            <a:lvl2pPr marL="457088" indent="0">
              <a:buNone/>
              <a:defRPr sz="1200"/>
            </a:lvl2pPr>
            <a:lvl3pPr marL="914174" indent="0">
              <a:buNone/>
              <a:defRPr sz="1000"/>
            </a:lvl3pPr>
            <a:lvl4pPr marL="1371261" indent="0">
              <a:buNone/>
              <a:defRPr sz="900"/>
            </a:lvl4pPr>
            <a:lvl5pPr marL="1828348" indent="0">
              <a:buNone/>
              <a:defRPr sz="900"/>
            </a:lvl5pPr>
            <a:lvl6pPr marL="2285434" indent="0">
              <a:buNone/>
              <a:defRPr sz="900"/>
            </a:lvl6pPr>
            <a:lvl7pPr marL="2742522" indent="0">
              <a:buNone/>
              <a:defRPr sz="900"/>
            </a:lvl7pPr>
            <a:lvl8pPr marL="3199609" indent="0">
              <a:buNone/>
              <a:defRPr sz="900"/>
            </a:lvl8pPr>
            <a:lvl9pPr marL="3656696" indent="0">
              <a:buNone/>
              <a:defRPr sz="900"/>
            </a:lvl9pPr>
          </a:lstStyle>
          <a:p>
            <a:pPr lvl="0"/>
            <a:r>
              <a:rPr lang="fr-FR" smtClean="0"/>
              <a:t>Modifiez les styles du texte du masque</a:t>
            </a:r>
          </a:p>
        </p:txBody>
      </p:sp>
    </p:spTree>
    <p:extLst>
      <p:ext uri="{BB962C8B-B14F-4D97-AF65-F5344CB8AC3E}">
        <p14:creationId xmlns:p14="http://schemas.microsoft.com/office/powerpoint/2010/main" val="16347848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9" y="4800600"/>
            <a:ext cx="5486400" cy="566738"/>
          </a:xfrm>
          <a:prstGeom prst="rect">
            <a:avLst/>
          </a:prstGeom>
        </p:spPr>
        <p:txBody>
          <a:bodyPr lIns="91417" tIns="45709" rIns="91417" bIns="45709"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9" y="612775"/>
            <a:ext cx="5486400" cy="4114800"/>
          </a:xfrm>
          <a:prstGeom prst="rect">
            <a:avLst/>
          </a:prstGeom>
        </p:spPr>
        <p:txBody>
          <a:bodyPr lIns="91417" tIns="45709" rIns="91417" bIns="45709"/>
          <a:lstStyle>
            <a:lvl1pPr marL="0" indent="0">
              <a:buNone/>
              <a:defRPr sz="3200"/>
            </a:lvl1pPr>
            <a:lvl2pPr marL="457088" indent="0">
              <a:buNone/>
              <a:defRPr sz="2800"/>
            </a:lvl2pPr>
            <a:lvl3pPr marL="914174" indent="0">
              <a:buNone/>
              <a:defRPr sz="2400"/>
            </a:lvl3pPr>
            <a:lvl4pPr marL="1371261" indent="0">
              <a:buNone/>
              <a:defRPr sz="2000"/>
            </a:lvl4pPr>
            <a:lvl5pPr marL="1828348" indent="0">
              <a:buNone/>
              <a:defRPr sz="2000"/>
            </a:lvl5pPr>
            <a:lvl6pPr marL="2285434" indent="0">
              <a:buNone/>
              <a:defRPr sz="2000"/>
            </a:lvl6pPr>
            <a:lvl7pPr marL="2742522" indent="0">
              <a:buNone/>
              <a:defRPr sz="2000"/>
            </a:lvl7pPr>
            <a:lvl8pPr marL="3199609" indent="0">
              <a:buNone/>
              <a:defRPr sz="2000"/>
            </a:lvl8pPr>
            <a:lvl9pPr marL="3656696" indent="0">
              <a:buNone/>
              <a:defRPr sz="2000"/>
            </a:lvl9pPr>
          </a:lstStyle>
          <a:p>
            <a:pPr lvl="0"/>
            <a:endParaRPr lang="fr-FR" noProof="0" smtClean="0"/>
          </a:p>
        </p:txBody>
      </p:sp>
      <p:sp>
        <p:nvSpPr>
          <p:cNvPr id="4" name="Espace réservé du texte 3"/>
          <p:cNvSpPr>
            <a:spLocks noGrp="1"/>
          </p:cNvSpPr>
          <p:nvPr>
            <p:ph type="body" sz="half" idx="2"/>
          </p:nvPr>
        </p:nvSpPr>
        <p:spPr>
          <a:xfrm>
            <a:off x="1792289" y="5367338"/>
            <a:ext cx="5486400" cy="804862"/>
          </a:xfrm>
          <a:prstGeom prst="rect">
            <a:avLst/>
          </a:prstGeom>
        </p:spPr>
        <p:txBody>
          <a:bodyPr lIns="91417" tIns="45709" rIns="91417" bIns="45709"/>
          <a:lstStyle>
            <a:lvl1pPr marL="0" indent="0">
              <a:buNone/>
              <a:defRPr sz="1400"/>
            </a:lvl1pPr>
            <a:lvl2pPr marL="457088" indent="0">
              <a:buNone/>
              <a:defRPr sz="1200"/>
            </a:lvl2pPr>
            <a:lvl3pPr marL="914174" indent="0">
              <a:buNone/>
              <a:defRPr sz="1000"/>
            </a:lvl3pPr>
            <a:lvl4pPr marL="1371261" indent="0">
              <a:buNone/>
              <a:defRPr sz="900"/>
            </a:lvl4pPr>
            <a:lvl5pPr marL="1828348" indent="0">
              <a:buNone/>
              <a:defRPr sz="900"/>
            </a:lvl5pPr>
            <a:lvl6pPr marL="2285434" indent="0">
              <a:buNone/>
              <a:defRPr sz="900"/>
            </a:lvl6pPr>
            <a:lvl7pPr marL="2742522" indent="0">
              <a:buNone/>
              <a:defRPr sz="900"/>
            </a:lvl7pPr>
            <a:lvl8pPr marL="3199609" indent="0">
              <a:buNone/>
              <a:defRPr sz="900"/>
            </a:lvl8pPr>
            <a:lvl9pPr marL="3656696" indent="0">
              <a:buNone/>
              <a:defRPr sz="900"/>
            </a:lvl9pPr>
          </a:lstStyle>
          <a:p>
            <a:pPr lvl="0"/>
            <a:r>
              <a:rPr lang="fr-FR" smtClean="0"/>
              <a:t>Modifiez les styles du texte du masque</a:t>
            </a:r>
          </a:p>
        </p:txBody>
      </p:sp>
    </p:spTree>
    <p:extLst>
      <p:ext uri="{BB962C8B-B14F-4D97-AF65-F5344CB8AC3E}">
        <p14:creationId xmlns:p14="http://schemas.microsoft.com/office/powerpoint/2010/main" val="41156068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40"/>
            <a:ext cx="8229600" cy="1143000"/>
          </a:xfrm>
          <a:prstGeom prst="rect">
            <a:avLst/>
          </a:prstGeom>
        </p:spPr>
        <p:txBody>
          <a:bodyPr lIns="91417" tIns="45709" rIns="91417" bIns="45709"/>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1600202"/>
            <a:ext cx="8229600" cy="4525963"/>
          </a:xfrm>
          <a:prstGeom prst="rect">
            <a:avLst/>
          </a:prstGeom>
        </p:spPr>
        <p:txBody>
          <a:bodyPr vert="eaVert" lIns="91417" tIns="45709" rIns="91417" bIns="45709"/>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4350467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lIns="91417" tIns="45709" rIns="91417" bIns="45709"/>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2" y="274638"/>
            <a:ext cx="6019800" cy="5851525"/>
          </a:xfrm>
          <a:prstGeom prst="rect">
            <a:avLst/>
          </a:prstGeom>
        </p:spPr>
        <p:txBody>
          <a:bodyPr vert="eaVert" lIns="91417" tIns="45709" rIns="91417" bIns="45709"/>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7301565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4" name="Rectangle 12"/>
          <p:cNvSpPr>
            <a:spLocks noChangeArrowheads="1"/>
          </p:cNvSpPr>
          <p:nvPr/>
        </p:nvSpPr>
        <p:spPr bwMode="auto">
          <a:xfrm>
            <a:off x="0" y="0"/>
            <a:ext cx="9144000" cy="2906713"/>
          </a:xfrm>
          <a:prstGeom prst="rect">
            <a:avLst/>
          </a:prstGeom>
          <a:solidFill>
            <a:srgbClr val="0C419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095" tIns="40048" rIns="80095" bIns="40048" anchor="ctr"/>
          <a:lstStyle/>
          <a:p>
            <a:pPr algn="ctr" eaLnBrk="0" hangingPunct="0"/>
            <a:endParaRPr lang="fr-FR" sz="1200">
              <a:solidFill>
                <a:srgbClr val="0C419A"/>
              </a:solidFill>
            </a:endParaRPr>
          </a:p>
        </p:txBody>
      </p:sp>
      <p:pic>
        <p:nvPicPr>
          <p:cNvPr id="5" name="Picture 9" descr="vague_filetsVerts"/>
          <p:cNvPicPr>
            <a:picLocks noChangeAspect="1" noChangeArrowheads="1"/>
          </p:cNvPicPr>
          <p:nvPr/>
        </p:nvPicPr>
        <p:blipFill>
          <a:blip r:embed="rId2">
            <a:extLst>
              <a:ext uri="{28A0092B-C50C-407E-A947-70E740481C1C}">
                <a14:useLocalDpi xmlns:a14="http://schemas.microsoft.com/office/drawing/2010/main" val="0"/>
              </a:ext>
            </a:extLst>
          </a:blip>
          <a:srcRect l="27335" r="5833"/>
          <a:stretch>
            <a:fillRect/>
          </a:stretch>
        </p:blipFill>
        <p:spPr bwMode="auto">
          <a:xfrm>
            <a:off x="0" y="2446338"/>
            <a:ext cx="9144000" cy="1087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10" descr="logo_Diaporam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92938" y="2514600"/>
            <a:ext cx="169545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9"/>
          <p:cNvSpPr txBox="1">
            <a:spLocks noChangeArrowheads="1"/>
          </p:cNvSpPr>
          <p:nvPr/>
        </p:nvSpPr>
        <p:spPr bwMode="auto">
          <a:xfrm>
            <a:off x="684213" y="6453188"/>
            <a:ext cx="677068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61" tIns="45680" rIns="91361" bIns="45680">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eaLnBrk="0" hangingPunct="0">
              <a:defRPr/>
            </a:pPr>
            <a:r>
              <a:rPr lang="fr-FR" sz="1200" smtClean="0">
                <a:solidFill>
                  <a:srgbClr val="000099"/>
                </a:solidFill>
                <a:latin typeface="Arial" charset="0"/>
                <a:ea typeface="+mn-ea"/>
              </a:rPr>
              <a:t>Rencontre Franco-Belge le 12/10/2012					</a:t>
            </a:r>
            <a:fld id="{DCBC8E1A-C954-4BF0-AFF1-BFE797F1ABD5}" type="slidenum">
              <a:rPr lang="fr-FR" sz="1200" smtClean="0">
                <a:solidFill>
                  <a:srgbClr val="000099"/>
                </a:solidFill>
                <a:latin typeface="Arial" charset="0"/>
                <a:ea typeface="+mn-ea"/>
              </a:rPr>
              <a:pPr eaLnBrk="0" hangingPunct="0">
                <a:defRPr/>
              </a:pPr>
              <a:t>‹N°›</a:t>
            </a:fld>
            <a:endParaRPr lang="fr-FR" sz="1200" smtClean="0">
              <a:solidFill>
                <a:srgbClr val="000099"/>
              </a:solidFill>
              <a:latin typeface="Arial" charset="0"/>
              <a:ea typeface="+mn-ea"/>
            </a:endParaRPr>
          </a:p>
        </p:txBody>
      </p:sp>
      <p:sp>
        <p:nvSpPr>
          <p:cNvPr id="43011" name="Rectangle 3"/>
          <p:cNvSpPr>
            <a:spLocks noGrp="1" noChangeArrowheads="1"/>
          </p:cNvSpPr>
          <p:nvPr>
            <p:ph type="ctrTitle"/>
          </p:nvPr>
        </p:nvSpPr>
        <p:spPr>
          <a:xfrm>
            <a:off x="0" y="555667"/>
            <a:ext cx="9144000" cy="1469778"/>
          </a:xfrm>
        </p:spPr>
        <p:txBody>
          <a:bodyPr/>
          <a:lstStyle>
            <a:lvl1pPr>
              <a:defRPr>
                <a:solidFill>
                  <a:schemeClr val="bg1"/>
                </a:solidFill>
              </a:defRPr>
            </a:lvl1pPr>
          </a:lstStyle>
          <a:p>
            <a:pPr lvl="0"/>
            <a:r>
              <a:rPr lang="fr-FR" noProof="0" smtClean="0"/>
              <a:t>Cliquez pour modifier le style du titre</a:t>
            </a:r>
          </a:p>
        </p:txBody>
      </p:sp>
      <p:sp>
        <p:nvSpPr>
          <p:cNvPr id="43012" name="Rectangle 4"/>
          <p:cNvSpPr>
            <a:spLocks noGrp="1" noChangeArrowheads="1"/>
          </p:cNvSpPr>
          <p:nvPr>
            <p:ph type="subTitle" idx="1"/>
          </p:nvPr>
        </p:nvSpPr>
        <p:spPr>
          <a:xfrm>
            <a:off x="0" y="3820557"/>
            <a:ext cx="9144000" cy="1751929"/>
          </a:xfrm>
        </p:spPr>
        <p:txBody>
          <a:bodyPr/>
          <a:lstStyle>
            <a:lvl1pPr marL="0" indent="0">
              <a:buFont typeface="Wingdings" pitchFamily="2" charset="2"/>
              <a:buNone/>
              <a:defRPr/>
            </a:lvl1pPr>
          </a:lstStyle>
          <a:p>
            <a:pPr lvl="0"/>
            <a:r>
              <a:rPr lang="fr-FR" noProof="0" smtClean="0"/>
              <a:t>Cliquez pour modifier le style des sous-titres du masque</a:t>
            </a:r>
          </a:p>
        </p:txBody>
      </p:sp>
    </p:spTree>
    <p:extLst>
      <p:ext uri="{BB962C8B-B14F-4D97-AF65-F5344CB8AC3E}">
        <p14:creationId xmlns:p14="http://schemas.microsoft.com/office/powerpoint/2010/main" val="8799637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pic>
        <p:nvPicPr>
          <p:cNvPr id="4"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26150"/>
            <a:ext cx="91440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7"/>
          <p:cNvSpPr txBox="1">
            <a:spLocks noChangeArrowheads="1"/>
          </p:cNvSpPr>
          <p:nvPr/>
        </p:nvSpPr>
        <p:spPr bwMode="auto">
          <a:xfrm>
            <a:off x="539750" y="6381750"/>
            <a:ext cx="67706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61" tIns="45680" rIns="91361" bIns="45680">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eaLnBrk="0" hangingPunct="0">
              <a:defRPr/>
            </a:pPr>
            <a:r>
              <a:rPr lang="fr-FR" sz="1200" smtClean="0">
                <a:solidFill>
                  <a:srgbClr val="000099"/>
                </a:solidFill>
                <a:latin typeface="Arial" charset="0"/>
                <a:ea typeface="+mn-ea"/>
              </a:rPr>
              <a:t>Rencontre Franco-Belge le 12/10/2012					</a:t>
            </a:r>
            <a:fld id="{D7644397-B0BC-40D9-A770-EF9A003A6E80}" type="slidenum">
              <a:rPr lang="fr-FR" sz="1200" smtClean="0">
                <a:solidFill>
                  <a:srgbClr val="000099"/>
                </a:solidFill>
                <a:latin typeface="Arial" charset="0"/>
                <a:ea typeface="+mn-ea"/>
              </a:rPr>
              <a:pPr eaLnBrk="0" hangingPunct="0">
                <a:defRPr/>
              </a:pPr>
              <a:t>‹N°›</a:t>
            </a:fld>
            <a:endParaRPr lang="fr-FR" sz="1200" smtClean="0">
              <a:solidFill>
                <a:srgbClr val="000099"/>
              </a:solidFill>
              <a:latin typeface="Arial" charset="0"/>
              <a:ea typeface="+mn-ea"/>
            </a:endParaRPr>
          </a:p>
        </p:txBody>
      </p:sp>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285858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395288" y="1773240"/>
            <a:ext cx="8425184" cy="338395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Tree>
    <p:extLst>
      <p:ext uri="{BB962C8B-B14F-4D97-AF65-F5344CB8AC3E}">
        <p14:creationId xmlns:p14="http://schemas.microsoft.com/office/powerpoint/2010/main" val="229816065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pic>
        <p:nvPicPr>
          <p:cNvPr id="4"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26150"/>
            <a:ext cx="91440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7"/>
          <p:cNvSpPr txBox="1">
            <a:spLocks noChangeArrowheads="1"/>
          </p:cNvSpPr>
          <p:nvPr/>
        </p:nvSpPr>
        <p:spPr bwMode="auto">
          <a:xfrm>
            <a:off x="684213" y="6453188"/>
            <a:ext cx="677068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61" tIns="45680" rIns="91361" bIns="45680">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eaLnBrk="0" hangingPunct="0">
              <a:defRPr/>
            </a:pPr>
            <a:r>
              <a:rPr lang="fr-FR" sz="1200" smtClean="0">
                <a:solidFill>
                  <a:srgbClr val="000099"/>
                </a:solidFill>
                <a:latin typeface="Arial" charset="0"/>
                <a:ea typeface="+mn-ea"/>
              </a:rPr>
              <a:t>Rencontre Franco-Belge le 12/10/2012					</a:t>
            </a:r>
            <a:fld id="{3BD1832E-F810-4871-B9F4-EB702425B0FC}" type="slidenum">
              <a:rPr lang="fr-FR" sz="1200" smtClean="0">
                <a:solidFill>
                  <a:srgbClr val="000099"/>
                </a:solidFill>
                <a:latin typeface="Arial" charset="0"/>
                <a:ea typeface="+mn-ea"/>
              </a:rPr>
              <a:pPr eaLnBrk="0" hangingPunct="0">
                <a:defRPr/>
              </a:pPr>
              <a:t>‹N°›</a:t>
            </a:fld>
            <a:endParaRPr lang="fr-FR" sz="1200" smtClean="0">
              <a:solidFill>
                <a:srgbClr val="000099"/>
              </a:solidFill>
              <a:latin typeface="Arial" charset="0"/>
              <a:ea typeface="+mn-ea"/>
            </a:endParaRPr>
          </a:p>
        </p:txBody>
      </p:sp>
      <p:sp>
        <p:nvSpPr>
          <p:cNvPr id="2" name="Titre 1"/>
          <p:cNvSpPr>
            <a:spLocks noGrp="1"/>
          </p:cNvSpPr>
          <p:nvPr>
            <p:ph type="title"/>
          </p:nvPr>
        </p:nvSpPr>
        <p:spPr>
          <a:xfrm>
            <a:off x="722504" y="4406460"/>
            <a:ext cx="7772332" cy="1361811"/>
          </a:xfrm>
        </p:spPr>
        <p:txBody>
          <a:bodyPr anchor="t"/>
          <a:lstStyle>
            <a:lvl1pPr algn="l">
              <a:defRPr sz="35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504" y="2906445"/>
            <a:ext cx="7772332" cy="1500008"/>
          </a:xfrm>
        </p:spPr>
        <p:txBody>
          <a:bodyPr anchor="b"/>
          <a:lstStyle>
            <a:lvl1pPr marL="0" indent="0">
              <a:buNone/>
              <a:defRPr sz="1800"/>
            </a:lvl1pPr>
            <a:lvl2pPr marL="400477" indent="0">
              <a:buNone/>
              <a:defRPr sz="1600"/>
            </a:lvl2pPr>
            <a:lvl3pPr marL="800960" indent="0">
              <a:buNone/>
              <a:defRPr sz="1400"/>
            </a:lvl3pPr>
            <a:lvl4pPr marL="1201440" indent="0">
              <a:buNone/>
              <a:defRPr sz="1200"/>
            </a:lvl4pPr>
            <a:lvl5pPr marL="1601921" indent="0">
              <a:buNone/>
              <a:defRPr sz="1200"/>
            </a:lvl5pPr>
            <a:lvl6pPr marL="2002401" indent="0">
              <a:buNone/>
              <a:defRPr sz="1200"/>
            </a:lvl6pPr>
            <a:lvl7pPr marL="2402881" indent="0">
              <a:buNone/>
              <a:defRPr sz="1200"/>
            </a:lvl7pPr>
            <a:lvl8pPr marL="2803363" indent="0">
              <a:buNone/>
              <a:defRPr sz="1200"/>
            </a:lvl8pPr>
            <a:lvl9pPr marL="3203843" indent="0">
              <a:buNone/>
              <a:defRPr sz="1200"/>
            </a:lvl9pPr>
          </a:lstStyle>
          <a:p>
            <a:pPr lvl="0"/>
            <a:r>
              <a:rPr lang="fr-FR" smtClean="0"/>
              <a:t>Modifiez les styles du texte du masque</a:t>
            </a:r>
          </a:p>
        </p:txBody>
      </p:sp>
    </p:spTree>
    <p:extLst>
      <p:ext uri="{BB962C8B-B14F-4D97-AF65-F5344CB8AC3E}">
        <p14:creationId xmlns:p14="http://schemas.microsoft.com/office/powerpoint/2010/main" val="16733371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pic>
        <p:nvPicPr>
          <p:cNvPr id="5"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26150"/>
            <a:ext cx="91440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7"/>
          <p:cNvSpPr txBox="1">
            <a:spLocks noChangeArrowheads="1"/>
          </p:cNvSpPr>
          <p:nvPr/>
        </p:nvSpPr>
        <p:spPr bwMode="auto">
          <a:xfrm>
            <a:off x="684213" y="6453188"/>
            <a:ext cx="677068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61" tIns="45680" rIns="91361" bIns="45680">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eaLnBrk="0" hangingPunct="0">
              <a:defRPr/>
            </a:pPr>
            <a:r>
              <a:rPr lang="fr-FR" sz="1200" smtClean="0">
                <a:solidFill>
                  <a:srgbClr val="000099"/>
                </a:solidFill>
                <a:latin typeface="Arial" charset="0"/>
                <a:ea typeface="+mn-ea"/>
              </a:rPr>
              <a:t>Rencontre Franco-Belge le 12/10/2012					</a:t>
            </a:r>
            <a:fld id="{27D1D344-A623-4CAF-88AF-DA8D3E6CC9A9}" type="slidenum">
              <a:rPr lang="fr-FR" sz="1200" smtClean="0">
                <a:solidFill>
                  <a:srgbClr val="000099"/>
                </a:solidFill>
                <a:latin typeface="Arial" charset="0"/>
                <a:ea typeface="+mn-ea"/>
              </a:rPr>
              <a:pPr eaLnBrk="0" hangingPunct="0">
                <a:defRPr/>
              </a:pPr>
              <a:t>‹N°›</a:t>
            </a:fld>
            <a:endParaRPr lang="fr-FR" sz="1200" smtClean="0">
              <a:solidFill>
                <a:srgbClr val="000099"/>
              </a:solidFill>
              <a:latin typeface="Arial" charset="0"/>
              <a:ea typeface="+mn-ea"/>
            </a:endParaRPr>
          </a:p>
        </p:txBody>
      </p:sp>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0" y="751443"/>
            <a:ext cx="4506133" cy="5615672"/>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36516" y="751443"/>
            <a:ext cx="4507491" cy="5615672"/>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0774172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pic>
        <p:nvPicPr>
          <p:cNvPr id="7"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26150"/>
            <a:ext cx="91440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7"/>
          <p:cNvSpPr txBox="1">
            <a:spLocks noChangeArrowheads="1"/>
          </p:cNvSpPr>
          <p:nvPr/>
        </p:nvSpPr>
        <p:spPr bwMode="auto">
          <a:xfrm>
            <a:off x="684213" y="6453188"/>
            <a:ext cx="677068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61" tIns="45680" rIns="91361" bIns="45680">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eaLnBrk="0" hangingPunct="0">
              <a:defRPr/>
            </a:pPr>
            <a:r>
              <a:rPr lang="fr-FR" sz="1200" smtClean="0">
                <a:solidFill>
                  <a:srgbClr val="000099"/>
                </a:solidFill>
                <a:latin typeface="Arial" charset="0"/>
                <a:ea typeface="+mn-ea"/>
              </a:rPr>
              <a:t>Rencontre Franco-Belge le 12/10/2012					</a:t>
            </a:r>
            <a:fld id="{3118FA1F-4C59-4BE5-9B1D-F24993B091C9}" type="slidenum">
              <a:rPr lang="fr-FR" sz="1200" smtClean="0">
                <a:solidFill>
                  <a:srgbClr val="000099"/>
                </a:solidFill>
                <a:latin typeface="Arial" charset="0"/>
                <a:ea typeface="+mn-ea"/>
              </a:rPr>
              <a:pPr eaLnBrk="0" hangingPunct="0">
                <a:defRPr/>
              </a:pPr>
              <a:t>‹N°›</a:t>
            </a:fld>
            <a:endParaRPr lang="fr-FR" sz="1200" smtClean="0">
              <a:solidFill>
                <a:srgbClr val="000099"/>
              </a:solidFill>
              <a:latin typeface="Arial" charset="0"/>
              <a:ea typeface="+mn-ea"/>
            </a:endParaRPr>
          </a:p>
        </p:txBody>
      </p:sp>
      <p:sp>
        <p:nvSpPr>
          <p:cNvPr id="2" name="Titre 1"/>
          <p:cNvSpPr>
            <a:spLocks noGrp="1"/>
          </p:cNvSpPr>
          <p:nvPr>
            <p:ph type="title"/>
          </p:nvPr>
        </p:nvSpPr>
        <p:spPr>
          <a:xfrm>
            <a:off x="457683" y="274954"/>
            <a:ext cx="8228649" cy="11430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676" y="1534557"/>
            <a:ext cx="4040308" cy="640599"/>
          </a:xfrm>
        </p:spPr>
        <p:txBody>
          <a:bodyPr anchor="b"/>
          <a:lstStyle>
            <a:lvl1pPr marL="0" indent="0">
              <a:buNone/>
              <a:defRPr sz="2100" b="1"/>
            </a:lvl1pPr>
            <a:lvl2pPr marL="400477" indent="0">
              <a:buNone/>
              <a:defRPr sz="1800" b="1"/>
            </a:lvl2pPr>
            <a:lvl3pPr marL="800960" indent="0">
              <a:buNone/>
              <a:defRPr sz="1600" b="1"/>
            </a:lvl3pPr>
            <a:lvl4pPr marL="1201440" indent="0">
              <a:buNone/>
              <a:defRPr sz="1400" b="1"/>
            </a:lvl4pPr>
            <a:lvl5pPr marL="1601921" indent="0">
              <a:buNone/>
              <a:defRPr sz="1400" b="1"/>
            </a:lvl5pPr>
            <a:lvl6pPr marL="2002401" indent="0">
              <a:buNone/>
              <a:defRPr sz="1400" b="1"/>
            </a:lvl6pPr>
            <a:lvl7pPr marL="2402881" indent="0">
              <a:buNone/>
              <a:defRPr sz="1400" b="1"/>
            </a:lvl7pPr>
            <a:lvl8pPr marL="2803363" indent="0">
              <a:buNone/>
              <a:defRPr sz="1400" b="1"/>
            </a:lvl8pPr>
            <a:lvl9pPr marL="3203843" indent="0">
              <a:buNone/>
              <a:defRPr sz="1400" b="1"/>
            </a:lvl9pPr>
          </a:lstStyle>
          <a:p>
            <a:pPr lvl="0"/>
            <a:r>
              <a:rPr lang="fr-FR" smtClean="0"/>
              <a:t>Modifiez les styles du texte du masque</a:t>
            </a:r>
          </a:p>
        </p:txBody>
      </p:sp>
      <p:sp>
        <p:nvSpPr>
          <p:cNvPr id="4" name="Espace réservé du contenu 3"/>
          <p:cNvSpPr>
            <a:spLocks noGrp="1"/>
          </p:cNvSpPr>
          <p:nvPr>
            <p:ph sz="half" idx="2"/>
          </p:nvPr>
        </p:nvSpPr>
        <p:spPr>
          <a:xfrm>
            <a:off x="457676" y="2175163"/>
            <a:ext cx="4040308" cy="395155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4657" y="1534557"/>
            <a:ext cx="4041667" cy="640599"/>
          </a:xfrm>
        </p:spPr>
        <p:txBody>
          <a:bodyPr anchor="b"/>
          <a:lstStyle>
            <a:lvl1pPr marL="0" indent="0">
              <a:buNone/>
              <a:defRPr sz="2100" b="1"/>
            </a:lvl1pPr>
            <a:lvl2pPr marL="400477" indent="0">
              <a:buNone/>
              <a:defRPr sz="1800" b="1"/>
            </a:lvl2pPr>
            <a:lvl3pPr marL="800960" indent="0">
              <a:buNone/>
              <a:defRPr sz="1600" b="1"/>
            </a:lvl3pPr>
            <a:lvl4pPr marL="1201440" indent="0">
              <a:buNone/>
              <a:defRPr sz="1400" b="1"/>
            </a:lvl4pPr>
            <a:lvl5pPr marL="1601921" indent="0">
              <a:buNone/>
              <a:defRPr sz="1400" b="1"/>
            </a:lvl5pPr>
            <a:lvl6pPr marL="2002401" indent="0">
              <a:buNone/>
              <a:defRPr sz="1400" b="1"/>
            </a:lvl6pPr>
            <a:lvl7pPr marL="2402881" indent="0">
              <a:buNone/>
              <a:defRPr sz="1400" b="1"/>
            </a:lvl7pPr>
            <a:lvl8pPr marL="2803363" indent="0">
              <a:buNone/>
              <a:defRPr sz="1400" b="1"/>
            </a:lvl8pPr>
            <a:lvl9pPr marL="3203843" indent="0">
              <a:buNone/>
              <a:defRPr sz="1400" b="1"/>
            </a:lvl9pPr>
          </a:lstStyle>
          <a:p>
            <a:pPr lvl="0"/>
            <a:r>
              <a:rPr lang="fr-FR" smtClean="0"/>
              <a:t>Modifiez les styles du texte du masque</a:t>
            </a:r>
          </a:p>
        </p:txBody>
      </p:sp>
      <p:sp>
        <p:nvSpPr>
          <p:cNvPr id="6" name="Espace réservé du contenu 5"/>
          <p:cNvSpPr>
            <a:spLocks noGrp="1"/>
          </p:cNvSpPr>
          <p:nvPr>
            <p:ph sz="quarter" idx="4"/>
          </p:nvPr>
        </p:nvSpPr>
        <p:spPr>
          <a:xfrm>
            <a:off x="4644657" y="2175163"/>
            <a:ext cx="4041667" cy="3951555"/>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8631430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pic>
        <p:nvPicPr>
          <p:cNvPr id="3"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26150"/>
            <a:ext cx="91440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7"/>
          <p:cNvSpPr txBox="1">
            <a:spLocks noChangeArrowheads="1"/>
          </p:cNvSpPr>
          <p:nvPr/>
        </p:nvSpPr>
        <p:spPr bwMode="auto">
          <a:xfrm>
            <a:off x="684213" y="6453188"/>
            <a:ext cx="677068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61" tIns="45680" rIns="91361" bIns="45680">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eaLnBrk="0" hangingPunct="0">
              <a:defRPr/>
            </a:pPr>
            <a:r>
              <a:rPr lang="fr-FR" sz="1200" smtClean="0">
                <a:solidFill>
                  <a:srgbClr val="000099"/>
                </a:solidFill>
                <a:latin typeface="Arial" charset="0"/>
                <a:ea typeface="+mn-ea"/>
              </a:rPr>
              <a:t>Rencontre Franco-Belge le 12/10/2012					</a:t>
            </a:r>
            <a:fld id="{788D7A6E-9EEE-4FEA-BC3D-54E54741625F}" type="slidenum">
              <a:rPr lang="fr-FR" sz="1200" smtClean="0">
                <a:solidFill>
                  <a:srgbClr val="000099"/>
                </a:solidFill>
                <a:latin typeface="Arial" charset="0"/>
                <a:ea typeface="+mn-ea"/>
              </a:rPr>
              <a:pPr eaLnBrk="0" hangingPunct="0">
                <a:defRPr/>
              </a:pPr>
              <a:t>‹N°›</a:t>
            </a:fld>
            <a:endParaRPr lang="fr-FR" sz="1200" smtClean="0">
              <a:solidFill>
                <a:srgbClr val="000099"/>
              </a:solidFill>
              <a:latin typeface="Arial" charset="0"/>
              <a:ea typeface="+mn-ea"/>
            </a:endParaRPr>
          </a:p>
        </p:txBody>
      </p:sp>
      <p:sp>
        <p:nvSpPr>
          <p:cNvPr id="2" name="Titre 1"/>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31724699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pic>
        <p:nvPicPr>
          <p:cNvPr id="2"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26150"/>
            <a:ext cx="91440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74523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pic>
        <p:nvPicPr>
          <p:cNvPr id="5"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26150"/>
            <a:ext cx="91440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ZoneTexte 5"/>
          <p:cNvSpPr txBox="1">
            <a:spLocks noChangeArrowheads="1"/>
          </p:cNvSpPr>
          <p:nvPr/>
        </p:nvSpPr>
        <p:spPr bwMode="auto">
          <a:xfrm>
            <a:off x="444500" y="6497638"/>
            <a:ext cx="43735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095" tIns="40048" rIns="80095" bIns="40048">
            <a:spAutoFit/>
          </a:bodyPr>
          <a:lstStyle>
            <a:lvl1pPr>
              <a:defRPr sz="1400">
                <a:solidFill>
                  <a:srgbClr val="0C419A"/>
                </a:solidFill>
                <a:latin typeface="Arial" charset="0"/>
              </a:defRPr>
            </a:lvl1pPr>
            <a:lvl2pPr marL="742950" indent="-285750">
              <a:defRPr sz="1400">
                <a:solidFill>
                  <a:srgbClr val="0C419A"/>
                </a:solidFill>
                <a:latin typeface="Arial" charset="0"/>
              </a:defRPr>
            </a:lvl2pPr>
            <a:lvl3pPr marL="1143000" indent="-228600">
              <a:defRPr sz="1400">
                <a:solidFill>
                  <a:srgbClr val="0C419A"/>
                </a:solidFill>
                <a:latin typeface="Arial" charset="0"/>
              </a:defRPr>
            </a:lvl3pPr>
            <a:lvl4pPr marL="1600200" indent="-228600">
              <a:defRPr sz="1400">
                <a:solidFill>
                  <a:srgbClr val="0C419A"/>
                </a:solidFill>
                <a:latin typeface="Arial" charset="0"/>
              </a:defRPr>
            </a:lvl4pPr>
            <a:lvl5pPr marL="2057400" indent="-228600">
              <a:defRPr sz="1400">
                <a:solidFill>
                  <a:srgbClr val="0C419A"/>
                </a:solidFill>
                <a:latin typeface="Arial" charset="0"/>
              </a:defRPr>
            </a:lvl5pPr>
            <a:lvl6pPr marL="2514600" indent="-228600" algn="ctr" eaLnBrk="0" fontAlgn="base" hangingPunct="0">
              <a:spcBef>
                <a:spcPct val="0"/>
              </a:spcBef>
              <a:spcAft>
                <a:spcPct val="0"/>
              </a:spcAft>
              <a:defRPr sz="1400">
                <a:solidFill>
                  <a:srgbClr val="0C419A"/>
                </a:solidFill>
                <a:latin typeface="Arial" charset="0"/>
              </a:defRPr>
            </a:lvl6pPr>
            <a:lvl7pPr marL="2971800" indent="-228600" algn="ctr" eaLnBrk="0" fontAlgn="base" hangingPunct="0">
              <a:spcBef>
                <a:spcPct val="0"/>
              </a:spcBef>
              <a:spcAft>
                <a:spcPct val="0"/>
              </a:spcAft>
              <a:defRPr sz="1400">
                <a:solidFill>
                  <a:srgbClr val="0C419A"/>
                </a:solidFill>
                <a:latin typeface="Arial" charset="0"/>
              </a:defRPr>
            </a:lvl7pPr>
            <a:lvl8pPr marL="3429000" indent="-228600" algn="ctr" eaLnBrk="0" fontAlgn="base" hangingPunct="0">
              <a:spcBef>
                <a:spcPct val="0"/>
              </a:spcBef>
              <a:spcAft>
                <a:spcPct val="0"/>
              </a:spcAft>
              <a:defRPr sz="1400">
                <a:solidFill>
                  <a:srgbClr val="0C419A"/>
                </a:solidFill>
                <a:latin typeface="Arial" charset="0"/>
              </a:defRPr>
            </a:lvl8pPr>
            <a:lvl9pPr marL="3886200" indent="-228600" algn="ctr" eaLnBrk="0" fontAlgn="base" hangingPunct="0">
              <a:spcBef>
                <a:spcPct val="0"/>
              </a:spcBef>
              <a:spcAft>
                <a:spcPct val="0"/>
              </a:spcAft>
              <a:defRPr sz="1400">
                <a:solidFill>
                  <a:srgbClr val="0C419A"/>
                </a:solidFill>
                <a:latin typeface="Arial" charset="0"/>
              </a:defRPr>
            </a:lvl9pPr>
          </a:lstStyle>
          <a:p>
            <a:pPr eaLnBrk="0" hangingPunct="0">
              <a:defRPr/>
            </a:pPr>
            <a:r>
              <a:rPr lang="fr-FR" sz="900" dirty="0" smtClean="0">
                <a:ea typeface="+mn-ea"/>
              </a:rPr>
              <a:t>CNAMTS / DCCRF – réunion 12 Octobre 2012</a:t>
            </a:r>
          </a:p>
        </p:txBody>
      </p:sp>
      <p:sp>
        <p:nvSpPr>
          <p:cNvPr id="2" name="Titre 1"/>
          <p:cNvSpPr>
            <a:spLocks noGrp="1"/>
          </p:cNvSpPr>
          <p:nvPr>
            <p:ph type="title"/>
          </p:nvPr>
        </p:nvSpPr>
        <p:spPr>
          <a:xfrm>
            <a:off x="457676" y="273521"/>
            <a:ext cx="3008162" cy="1161715"/>
          </a:xfrm>
        </p:spPr>
        <p:txBody>
          <a:bodyPr anchor="b"/>
          <a:lstStyle>
            <a:lvl1pPr algn="l">
              <a:defRPr sz="1800" b="1"/>
            </a:lvl1pPr>
          </a:lstStyle>
          <a:p>
            <a:r>
              <a:rPr lang="fr-FR" smtClean="0"/>
              <a:t>Modifiez le style du titre</a:t>
            </a:r>
            <a:endParaRPr lang="fr-FR"/>
          </a:p>
        </p:txBody>
      </p:sp>
      <p:sp>
        <p:nvSpPr>
          <p:cNvPr id="3" name="Espace réservé du contenu 2"/>
          <p:cNvSpPr>
            <a:spLocks noGrp="1"/>
          </p:cNvSpPr>
          <p:nvPr>
            <p:ph idx="1"/>
          </p:nvPr>
        </p:nvSpPr>
        <p:spPr>
          <a:xfrm>
            <a:off x="3574485" y="273515"/>
            <a:ext cx="5111839" cy="5853196"/>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676" y="1435228"/>
            <a:ext cx="3008162" cy="4691482"/>
          </a:xfrm>
        </p:spPr>
        <p:txBody>
          <a:bodyPr/>
          <a:lstStyle>
            <a:lvl1pPr marL="0" indent="0">
              <a:buNone/>
              <a:defRPr sz="1200"/>
            </a:lvl1pPr>
            <a:lvl2pPr marL="400477" indent="0">
              <a:buNone/>
              <a:defRPr sz="1100"/>
            </a:lvl2pPr>
            <a:lvl3pPr marL="800960" indent="0">
              <a:buNone/>
              <a:defRPr sz="900"/>
            </a:lvl3pPr>
            <a:lvl4pPr marL="1201440" indent="0">
              <a:buNone/>
              <a:defRPr sz="800"/>
            </a:lvl4pPr>
            <a:lvl5pPr marL="1601921" indent="0">
              <a:buNone/>
              <a:defRPr sz="800"/>
            </a:lvl5pPr>
            <a:lvl6pPr marL="2002401" indent="0">
              <a:buNone/>
              <a:defRPr sz="800"/>
            </a:lvl6pPr>
            <a:lvl7pPr marL="2402881" indent="0">
              <a:buNone/>
              <a:defRPr sz="800"/>
            </a:lvl7pPr>
            <a:lvl8pPr marL="2803363" indent="0">
              <a:buNone/>
              <a:defRPr sz="800"/>
            </a:lvl8pPr>
            <a:lvl9pPr marL="3203843" indent="0">
              <a:buNone/>
              <a:defRPr sz="800"/>
            </a:lvl9pPr>
          </a:lstStyle>
          <a:p>
            <a:pPr lvl="0"/>
            <a:r>
              <a:rPr lang="fr-FR" smtClean="0"/>
              <a:t>Modifiez les styles du texte du masque</a:t>
            </a:r>
          </a:p>
        </p:txBody>
      </p:sp>
      <p:sp>
        <p:nvSpPr>
          <p:cNvPr id="7" name="Espace réservé du numéro de diapositive 6"/>
          <p:cNvSpPr>
            <a:spLocks noGrp="1" noChangeArrowheads="1"/>
          </p:cNvSpPr>
          <p:nvPr>
            <p:ph type="sldNum" sz="quarter" idx="10"/>
          </p:nvPr>
        </p:nvSpPr>
        <p:spPr bwMode="auto">
          <a:xfrm>
            <a:off x="7221538" y="6302375"/>
            <a:ext cx="630237" cy="35877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9" tIns="45668" rIns="91339" bIns="45668" numCol="1" anchor="t" anchorCtr="0" compatLnSpc="1">
            <a:prstTxWarp prst="textNoShape">
              <a:avLst/>
            </a:prstTxWarp>
          </a:bodyPr>
          <a:lstStyle>
            <a:lvl1pPr algn="l" defTabSz="913597" eaLnBrk="1" hangingPunct="1">
              <a:defRPr sz="900" b="1">
                <a:solidFill>
                  <a:srgbClr val="000000"/>
                </a:solidFill>
                <a:latin typeface="Calibri" pitchFamily="34" charset="0"/>
                <a:ea typeface="+mn-ea"/>
              </a:defRPr>
            </a:lvl1pPr>
          </a:lstStyle>
          <a:p>
            <a:pPr>
              <a:defRPr/>
            </a:pPr>
            <a:endParaRPr lang="fr-FR" sz="1200"/>
          </a:p>
          <a:p>
            <a:pPr>
              <a:defRPr/>
            </a:pPr>
            <a:fld id="{A0BB1039-3DA4-4CD6-84C0-8692BD88B115}" type="slidenum">
              <a:rPr lang="fr-FR"/>
              <a:pPr>
                <a:defRPr/>
              </a:pPr>
              <a:t>‹N°›</a:t>
            </a:fld>
            <a:endParaRPr lang="fr-FR"/>
          </a:p>
        </p:txBody>
      </p:sp>
    </p:spTree>
    <p:extLst>
      <p:ext uri="{BB962C8B-B14F-4D97-AF65-F5344CB8AC3E}">
        <p14:creationId xmlns:p14="http://schemas.microsoft.com/office/powerpoint/2010/main" val="32834165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pic>
        <p:nvPicPr>
          <p:cNvPr id="5"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26150"/>
            <a:ext cx="91440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ZoneTexte 5"/>
          <p:cNvSpPr txBox="1">
            <a:spLocks noChangeArrowheads="1"/>
          </p:cNvSpPr>
          <p:nvPr/>
        </p:nvSpPr>
        <p:spPr bwMode="auto">
          <a:xfrm>
            <a:off x="444500" y="6497638"/>
            <a:ext cx="43735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095" tIns="40048" rIns="80095" bIns="40048">
            <a:spAutoFit/>
          </a:bodyPr>
          <a:lstStyle>
            <a:lvl1pPr>
              <a:defRPr sz="1400">
                <a:solidFill>
                  <a:srgbClr val="0C419A"/>
                </a:solidFill>
                <a:latin typeface="Arial" charset="0"/>
              </a:defRPr>
            </a:lvl1pPr>
            <a:lvl2pPr marL="742950" indent="-285750">
              <a:defRPr sz="1400">
                <a:solidFill>
                  <a:srgbClr val="0C419A"/>
                </a:solidFill>
                <a:latin typeface="Arial" charset="0"/>
              </a:defRPr>
            </a:lvl2pPr>
            <a:lvl3pPr marL="1143000" indent="-228600">
              <a:defRPr sz="1400">
                <a:solidFill>
                  <a:srgbClr val="0C419A"/>
                </a:solidFill>
                <a:latin typeface="Arial" charset="0"/>
              </a:defRPr>
            </a:lvl3pPr>
            <a:lvl4pPr marL="1600200" indent="-228600">
              <a:defRPr sz="1400">
                <a:solidFill>
                  <a:srgbClr val="0C419A"/>
                </a:solidFill>
                <a:latin typeface="Arial" charset="0"/>
              </a:defRPr>
            </a:lvl4pPr>
            <a:lvl5pPr marL="2057400" indent="-228600">
              <a:defRPr sz="1400">
                <a:solidFill>
                  <a:srgbClr val="0C419A"/>
                </a:solidFill>
                <a:latin typeface="Arial" charset="0"/>
              </a:defRPr>
            </a:lvl5pPr>
            <a:lvl6pPr marL="2514600" indent="-228600" algn="ctr" eaLnBrk="0" fontAlgn="base" hangingPunct="0">
              <a:spcBef>
                <a:spcPct val="0"/>
              </a:spcBef>
              <a:spcAft>
                <a:spcPct val="0"/>
              </a:spcAft>
              <a:defRPr sz="1400">
                <a:solidFill>
                  <a:srgbClr val="0C419A"/>
                </a:solidFill>
                <a:latin typeface="Arial" charset="0"/>
              </a:defRPr>
            </a:lvl6pPr>
            <a:lvl7pPr marL="2971800" indent="-228600" algn="ctr" eaLnBrk="0" fontAlgn="base" hangingPunct="0">
              <a:spcBef>
                <a:spcPct val="0"/>
              </a:spcBef>
              <a:spcAft>
                <a:spcPct val="0"/>
              </a:spcAft>
              <a:defRPr sz="1400">
                <a:solidFill>
                  <a:srgbClr val="0C419A"/>
                </a:solidFill>
                <a:latin typeface="Arial" charset="0"/>
              </a:defRPr>
            </a:lvl7pPr>
            <a:lvl8pPr marL="3429000" indent="-228600" algn="ctr" eaLnBrk="0" fontAlgn="base" hangingPunct="0">
              <a:spcBef>
                <a:spcPct val="0"/>
              </a:spcBef>
              <a:spcAft>
                <a:spcPct val="0"/>
              </a:spcAft>
              <a:defRPr sz="1400">
                <a:solidFill>
                  <a:srgbClr val="0C419A"/>
                </a:solidFill>
                <a:latin typeface="Arial" charset="0"/>
              </a:defRPr>
            </a:lvl8pPr>
            <a:lvl9pPr marL="3886200" indent="-228600" algn="ctr" eaLnBrk="0" fontAlgn="base" hangingPunct="0">
              <a:spcBef>
                <a:spcPct val="0"/>
              </a:spcBef>
              <a:spcAft>
                <a:spcPct val="0"/>
              </a:spcAft>
              <a:defRPr sz="1400">
                <a:solidFill>
                  <a:srgbClr val="0C419A"/>
                </a:solidFill>
                <a:latin typeface="Arial" charset="0"/>
              </a:defRPr>
            </a:lvl9pPr>
          </a:lstStyle>
          <a:p>
            <a:pPr eaLnBrk="0" hangingPunct="0">
              <a:defRPr/>
            </a:pPr>
            <a:r>
              <a:rPr lang="fr-FR" sz="900" dirty="0" smtClean="0">
                <a:ea typeface="+mn-ea"/>
              </a:rPr>
              <a:t>CNAMTS / DCCRF – réunion 12 Octobre 2012</a:t>
            </a:r>
          </a:p>
        </p:txBody>
      </p:sp>
      <p:sp>
        <p:nvSpPr>
          <p:cNvPr id="2" name="Titre 1"/>
          <p:cNvSpPr>
            <a:spLocks noGrp="1"/>
          </p:cNvSpPr>
          <p:nvPr>
            <p:ph type="title"/>
          </p:nvPr>
        </p:nvSpPr>
        <p:spPr>
          <a:xfrm>
            <a:off x="1792678" y="4800896"/>
            <a:ext cx="5486671" cy="565741"/>
          </a:xfrm>
        </p:spPr>
        <p:txBody>
          <a:bodyPr anchor="b"/>
          <a:lstStyle>
            <a:lvl1pPr algn="l">
              <a:defRPr sz="1800" b="1"/>
            </a:lvl1pPr>
          </a:lstStyle>
          <a:p>
            <a:r>
              <a:rPr lang="fr-FR" smtClean="0"/>
              <a:t>Modifiez le style du titre</a:t>
            </a:r>
            <a:endParaRPr lang="fr-FR"/>
          </a:p>
        </p:txBody>
      </p:sp>
      <p:sp>
        <p:nvSpPr>
          <p:cNvPr id="3" name="Espace réservé pour une image  2"/>
          <p:cNvSpPr>
            <a:spLocks noGrp="1"/>
          </p:cNvSpPr>
          <p:nvPr>
            <p:ph type="pic" idx="1"/>
          </p:nvPr>
        </p:nvSpPr>
        <p:spPr>
          <a:xfrm>
            <a:off x="1792678" y="613247"/>
            <a:ext cx="5486671" cy="4114224"/>
          </a:xfrm>
        </p:spPr>
        <p:txBody>
          <a:bodyPr/>
          <a:lstStyle>
            <a:lvl1pPr marL="0" indent="0">
              <a:buNone/>
              <a:defRPr sz="2800"/>
            </a:lvl1pPr>
            <a:lvl2pPr marL="400477" indent="0">
              <a:buNone/>
              <a:defRPr sz="2500"/>
            </a:lvl2pPr>
            <a:lvl3pPr marL="800960" indent="0">
              <a:buNone/>
              <a:defRPr sz="2100"/>
            </a:lvl3pPr>
            <a:lvl4pPr marL="1201440" indent="0">
              <a:buNone/>
              <a:defRPr sz="1800"/>
            </a:lvl4pPr>
            <a:lvl5pPr marL="1601921" indent="0">
              <a:buNone/>
              <a:defRPr sz="1800"/>
            </a:lvl5pPr>
            <a:lvl6pPr marL="2002401" indent="0">
              <a:buNone/>
              <a:defRPr sz="1800"/>
            </a:lvl6pPr>
            <a:lvl7pPr marL="2402881" indent="0">
              <a:buNone/>
              <a:defRPr sz="1800"/>
            </a:lvl7pPr>
            <a:lvl8pPr marL="2803363" indent="0">
              <a:buNone/>
              <a:defRPr sz="1800"/>
            </a:lvl8pPr>
            <a:lvl9pPr marL="3203843" indent="0">
              <a:buNone/>
              <a:defRPr sz="1800"/>
            </a:lvl9pPr>
          </a:lstStyle>
          <a:p>
            <a:pPr lvl="0"/>
            <a:endParaRPr lang="fr-FR" noProof="0" smtClean="0"/>
          </a:p>
        </p:txBody>
      </p:sp>
      <p:sp>
        <p:nvSpPr>
          <p:cNvPr id="4" name="Espace réservé du texte 3"/>
          <p:cNvSpPr>
            <a:spLocks noGrp="1"/>
          </p:cNvSpPr>
          <p:nvPr>
            <p:ph type="body" sz="half" idx="2"/>
          </p:nvPr>
        </p:nvSpPr>
        <p:spPr>
          <a:xfrm>
            <a:off x="1792678" y="5366630"/>
            <a:ext cx="5486671" cy="806146"/>
          </a:xfrm>
        </p:spPr>
        <p:txBody>
          <a:bodyPr/>
          <a:lstStyle>
            <a:lvl1pPr marL="0" indent="0">
              <a:buNone/>
              <a:defRPr sz="1200"/>
            </a:lvl1pPr>
            <a:lvl2pPr marL="400477" indent="0">
              <a:buNone/>
              <a:defRPr sz="1100"/>
            </a:lvl2pPr>
            <a:lvl3pPr marL="800960" indent="0">
              <a:buNone/>
              <a:defRPr sz="900"/>
            </a:lvl3pPr>
            <a:lvl4pPr marL="1201440" indent="0">
              <a:buNone/>
              <a:defRPr sz="800"/>
            </a:lvl4pPr>
            <a:lvl5pPr marL="1601921" indent="0">
              <a:buNone/>
              <a:defRPr sz="800"/>
            </a:lvl5pPr>
            <a:lvl6pPr marL="2002401" indent="0">
              <a:buNone/>
              <a:defRPr sz="800"/>
            </a:lvl6pPr>
            <a:lvl7pPr marL="2402881" indent="0">
              <a:buNone/>
              <a:defRPr sz="800"/>
            </a:lvl7pPr>
            <a:lvl8pPr marL="2803363" indent="0">
              <a:buNone/>
              <a:defRPr sz="800"/>
            </a:lvl8pPr>
            <a:lvl9pPr marL="3203843" indent="0">
              <a:buNone/>
              <a:defRPr sz="800"/>
            </a:lvl9pPr>
          </a:lstStyle>
          <a:p>
            <a:pPr lvl="0"/>
            <a:r>
              <a:rPr lang="fr-FR" smtClean="0"/>
              <a:t>Modifiez les styles du texte du masque</a:t>
            </a:r>
          </a:p>
        </p:txBody>
      </p:sp>
      <p:sp>
        <p:nvSpPr>
          <p:cNvPr id="7" name="Espace réservé du numéro de diapositive 6"/>
          <p:cNvSpPr>
            <a:spLocks noGrp="1" noChangeArrowheads="1"/>
          </p:cNvSpPr>
          <p:nvPr>
            <p:ph type="sldNum" sz="quarter" idx="10"/>
          </p:nvPr>
        </p:nvSpPr>
        <p:spPr bwMode="auto">
          <a:xfrm>
            <a:off x="7221538" y="6302375"/>
            <a:ext cx="630237" cy="35877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9" tIns="45668" rIns="91339" bIns="45668" numCol="1" anchor="t" anchorCtr="0" compatLnSpc="1">
            <a:prstTxWarp prst="textNoShape">
              <a:avLst/>
            </a:prstTxWarp>
          </a:bodyPr>
          <a:lstStyle>
            <a:lvl1pPr algn="l" defTabSz="913597" eaLnBrk="1" hangingPunct="1">
              <a:defRPr sz="900" b="1">
                <a:solidFill>
                  <a:srgbClr val="000000"/>
                </a:solidFill>
                <a:latin typeface="Calibri" pitchFamily="34" charset="0"/>
                <a:ea typeface="+mn-ea"/>
              </a:defRPr>
            </a:lvl1pPr>
          </a:lstStyle>
          <a:p>
            <a:pPr>
              <a:defRPr/>
            </a:pPr>
            <a:endParaRPr lang="fr-FR" sz="1200"/>
          </a:p>
          <a:p>
            <a:pPr>
              <a:defRPr/>
            </a:pPr>
            <a:fld id="{7D9A7A18-D99F-408F-AF57-95550F9D1189}" type="slidenum">
              <a:rPr lang="fr-FR"/>
              <a:pPr>
                <a:defRPr/>
              </a:pPr>
              <a:t>‹N°›</a:t>
            </a:fld>
            <a:endParaRPr lang="fr-FR"/>
          </a:p>
        </p:txBody>
      </p:sp>
    </p:spTree>
    <p:extLst>
      <p:ext uri="{BB962C8B-B14F-4D97-AF65-F5344CB8AC3E}">
        <p14:creationId xmlns:p14="http://schemas.microsoft.com/office/powerpoint/2010/main" val="17471235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pic>
        <p:nvPicPr>
          <p:cNvPr id="4"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26150"/>
            <a:ext cx="91440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oneTexte 4"/>
          <p:cNvSpPr txBox="1">
            <a:spLocks noChangeArrowheads="1"/>
          </p:cNvSpPr>
          <p:nvPr/>
        </p:nvSpPr>
        <p:spPr bwMode="auto">
          <a:xfrm>
            <a:off x="444500" y="6497638"/>
            <a:ext cx="43735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095" tIns="40048" rIns="80095" bIns="40048">
            <a:spAutoFit/>
          </a:bodyPr>
          <a:lstStyle>
            <a:lvl1pPr>
              <a:defRPr sz="1400">
                <a:solidFill>
                  <a:srgbClr val="0C419A"/>
                </a:solidFill>
                <a:latin typeface="Arial" charset="0"/>
              </a:defRPr>
            </a:lvl1pPr>
            <a:lvl2pPr marL="742950" indent="-285750">
              <a:defRPr sz="1400">
                <a:solidFill>
                  <a:srgbClr val="0C419A"/>
                </a:solidFill>
                <a:latin typeface="Arial" charset="0"/>
              </a:defRPr>
            </a:lvl2pPr>
            <a:lvl3pPr marL="1143000" indent="-228600">
              <a:defRPr sz="1400">
                <a:solidFill>
                  <a:srgbClr val="0C419A"/>
                </a:solidFill>
                <a:latin typeface="Arial" charset="0"/>
              </a:defRPr>
            </a:lvl3pPr>
            <a:lvl4pPr marL="1600200" indent="-228600">
              <a:defRPr sz="1400">
                <a:solidFill>
                  <a:srgbClr val="0C419A"/>
                </a:solidFill>
                <a:latin typeface="Arial" charset="0"/>
              </a:defRPr>
            </a:lvl4pPr>
            <a:lvl5pPr marL="2057400" indent="-228600">
              <a:defRPr sz="1400">
                <a:solidFill>
                  <a:srgbClr val="0C419A"/>
                </a:solidFill>
                <a:latin typeface="Arial" charset="0"/>
              </a:defRPr>
            </a:lvl5pPr>
            <a:lvl6pPr marL="2514600" indent="-228600" algn="ctr" eaLnBrk="0" fontAlgn="base" hangingPunct="0">
              <a:spcBef>
                <a:spcPct val="0"/>
              </a:spcBef>
              <a:spcAft>
                <a:spcPct val="0"/>
              </a:spcAft>
              <a:defRPr sz="1400">
                <a:solidFill>
                  <a:srgbClr val="0C419A"/>
                </a:solidFill>
                <a:latin typeface="Arial" charset="0"/>
              </a:defRPr>
            </a:lvl6pPr>
            <a:lvl7pPr marL="2971800" indent="-228600" algn="ctr" eaLnBrk="0" fontAlgn="base" hangingPunct="0">
              <a:spcBef>
                <a:spcPct val="0"/>
              </a:spcBef>
              <a:spcAft>
                <a:spcPct val="0"/>
              </a:spcAft>
              <a:defRPr sz="1400">
                <a:solidFill>
                  <a:srgbClr val="0C419A"/>
                </a:solidFill>
                <a:latin typeface="Arial" charset="0"/>
              </a:defRPr>
            </a:lvl7pPr>
            <a:lvl8pPr marL="3429000" indent="-228600" algn="ctr" eaLnBrk="0" fontAlgn="base" hangingPunct="0">
              <a:spcBef>
                <a:spcPct val="0"/>
              </a:spcBef>
              <a:spcAft>
                <a:spcPct val="0"/>
              </a:spcAft>
              <a:defRPr sz="1400">
                <a:solidFill>
                  <a:srgbClr val="0C419A"/>
                </a:solidFill>
                <a:latin typeface="Arial" charset="0"/>
              </a:defRPr>
            </a:lvl8pPr>
            <a:lvl9pPr marL="3886200" indent="-228600" algn="ctr" eaLnBrk="0" fontAlgn="base" hangingPunct="0">
              <a:spcBef>
                <a:spcPct val="0"/>
              </a:spcBef>
              <a:spcAft>
                <a:spcPct val="0"/>
              </a:spcAft>
              <a:defRPr sz="1400">
                <a:solidFill>
                  <a:srgbClr val="0C419A"/>
                </a:solidFill>
                <a:latin typeface="Arial" charset="0"/>
              </a:defRPr>
            </a:lvl9pPr>
          </a:lstStyle>
          <a:p>
            <a:pPr eaLnBrk="0" hangingPunct="0">
              <a:defRPr/>
            </a:pPr>
            <a:r>
              <a:rPr lang="fr-FR" sz="900" dirty="0" smtClean="0">
                <a:ea typeface="+mn-ea"/>
              </a:rPr>
              <a:t>CNAMTS / DCCRF – réunion 12 Octobre 2012</a:t>
            </a:r>
          </a:p>
        </p:txBody>
      </p:sp>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numéro de diapositive 5"/>
          <p:cNvSpPr>
            <a:spLocks noGrp="1" noChangeArrowheads="1"/>
          </p:cNvSpPr>
          <p:nvPr>
            <p:ph type="sldNum" sz="quarter" idx="10"/>
          </p:nvPr>
        </p:nvSpPr>
        <p:spPr bwMode="auto">
          <a:xfrm>
            <a:off x="7221538" y="6302375"/>
            <a:ext cx="630237" cy="35877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9" tIns="45668" rIns="91339" bIns="45668" numCol="1" anchor="t" anchorCtr="0" compatLnSpc="1">
            <a:prstTxWarp prst="textNoShape">
              <a:avLst/>
            </a:prstTxWarp>
          </a:bodyPr>
          <a:lstStyle>
            <a:lvl1pPr algn="l" defTabSz="913597" eaLnBrk="1" hangingPunct="1">
              <a:defRPr sz="900" b="1">
                <a:solidFill>
                  <a:srgbClr val="000000"/>
                </a:solidFill>
                <a:latin typeface="Calibri" pitchFamily="34" charset="0"/>
                <a:ea typeface="+mn-ea"/>
              </a:defRPr>
            </a:lvl1pPr>
          </a:lstStyle>
          <a:p>
            <a:pPr>
              <a:defRPr/>
            </a:pPr>
            <a:endParaRPr lang="fr-FR" sz="1200"/>
          </a:p>
          <a:p>
            <a:pPr>
              <a:defRPr/>
            </a:pPr>
            <a:fld id="{A0629333-318E-4904-BAF8-3CE096EBE811}" type="slidenum">
              <a:rPr lang="fr-FR"/>
              <a:pPr>
                <a:defRPr/>
              </a:pPr>
              <a:t>‹N°›</a:t>
            </a:fld>
            <a:endParaRPr lang="fr-FR"/>
          </a:p>
        </p:txBody>
      </p:sp>
    </p:spTree>
    <p:extLst>
      <p:ext uri="{BB962C8B-B14F-4D97-AF65-F5344CB8AC3E}">
        <p14:creationId xmlns:p14="http://schemas.microsoft.com/office/powerpoint/2010/main" val="23538762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pic>
        <p:nvPicPr>
          <p:cNvPr id="4"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26150"/>
            <a:ext cx="91440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oneTexte 4"/>
          <p:cNvSpPr txBox="1">
            <a:spLocks noChangeArrowheads="1"/>
          </p:cNvSpPr>
          <p:nvPr/>
        </p:nvSpPr>
        <p:spPr bwMode="auto">
          <a:xfrm>
            <a:off x="444500" y="6497638"/>
            <a:ext cx="43735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095" tIns="40048" rIns="80095" bIns="40048">
            <a:spAutoFit/>
          </a:bodyPr>
          <a:lstStyle>
            <a:lvl1pPr>
              <a:defRPr sz="1400">
                <a:solidFill>
                  <a:srgbClr val="0C419A"/>
                </a:solidFill>
                <a:latin typeface="Arial" charset="0"/>
              </a:defRPr>
            </a:lvl1pPr>
            <a:lvl2pPr marL="742950" indent="-285750">
              <a:defRPr sz="1400">
                <a:solidFill>
                  <a:srgbClr val="0C419A"/>
                </a:solidFill>
                <a:latin typeface="Arial" charset="0"/>
              </a:defRPr>
            </a:lvl2pPr>
            <a:lvl3pPr marL="1143000" indent="-228600">
              <a:defRPr sz="1400">
                <a:solidFill>
                  <a:srgbClr val="0C419A"/>
                </a:solidFill>
                <a:latin typeface="Arial" charset="0"/>
              </a:defRPr>
            </a:lvl3pPr>
            <a:lvl4pPr marL="1600200" indent="-228600">
              <a:defRPr sz="1400">
                <a:solidFill>
                  <a:srgbClr val="0C419A"/>
                </a:solidFill>
                <a:latin typeface="Arial" charset="0"/>
              </a:defRPr>
            </a:lvl4pPr>
            <a:lvl5pPr marL="2057400" indent="-228600">
              <a:defRPr sz="1400">
                <a:solidFill>
                  <a:srgbClr val="0C419A"/>
                </a:solidFill>
                <a:latin typeface="Arial" charset="0"/>
              </a:defRPr>
            </a:lvl5pPr>
            <a:lvl6pPr marL="2514600" indent="-228600" algn="ctr" eaLnBrk="0" fontAlgn="base" hangingPunct="0">
              <a:spcBef>
                <a:spcPct val="0"/>
              </a:spcBef>
              <a:spcAft>
                <a:spcPct val="0"/>
              </a:spcAft>
              <a:defRPr sz="1400">
                <a:solidFill>
                  <a:srgbClr val="0C419A"/>
                </a:solidFill>
                <a:latin typeface="Arial" charset="0"/>
              </a:defRPr>
            </a:lvl6pPr>
            <a:lvl7pPr marL="2971800" indent="-228600" algn="ctr" eaLnBrk="0" fontAlgn="base" hangingPunct="0">
              <a:spcBef>
                <a:spcPct val="0"/>
              </a:spcBef>
              <a:spcAft>
                <a:spcPct val="0"/>
              </a:spcAft>
              <a:defRPr sz="1400">
                <a:solidFill>
                  <a:srgbClr val="0C419A"/>
                </a:solidFill>
                <a:latin typeface="Arial" charset="0"/>
              </a:defRPr>
            </a:lvl7pPr>
            <a:lvl8pPr marL="3429000" indent="-228600" algn="ctr" eaLnBrk="0" fontAlgn="base" hangingPunct="0">
              <a:spcBef>
                <a:spcPct val="0"/>
              </a:spcBef>
              <a:spcAft>
                <a:spcPct val="0"/>
              </a:spcAft>
              <a:defRPr sz="1400">
                <a:solidFill>
                  <a:srgbClr val="0C419A"/>
                </a:solidFill>
                <a:latin typeface="Arial" charset="0"/>
              </a:defRPr>
            </a:lvl8pPr>
            <a:lvl9pPr marL="3886200" indent="-228600" algn="ctr" eaLnBrk="0" fontAlgn="base" hangingPunct="0">
              <a:spcBef>
                <a:spcPct val="0"/>
              </a:spcBef>
              <a:spcAft>
                <a:spcPct val="0"/>
              </a:spcAft>
              <a:defRPr sz="1400">
                <a:solidFill>
                  <a:srgbClr val="0C419A"/>
                </a:solidFill>
                <a:latin typeface="Arial" charset="0"/>
              </a:defRPr>
            </a:lvl9pPr>
          </a:lstStyle>
          <a:p>
            <a:pPr eaLnBrk="0" hangingPunct="0">
              <a:defRPr/>
            </a:pPr>
            <a:r>
              <a:rPr lang="fr-FR" sz="900" dirty="0" smtClean="0">
                <a:ea typeface="+mn-ea"/>
              </a:rPr>
              <a:t>CNAMTS / DCCRF – réunion 12 Octobre 2012</a:t>
            </a:r>
          </a:p>
        </p:txBody>
      </p:sp>
      <p:sp>
        <p:nvSpPr>
          <p:cNvPr id="2" name="Titre vertical 1"/>
          <p:cNvSpPr>
            <a:spLocks noGrp="1"/>
          </p:cNvSpPr>
          <p:nvPr>
            <p:ph type="title" orient="vert"/>
          </p:nvPr>
        </p:nvSpPr>
        <p:spPr>
          <a:xfrm>
            <a:off x="6858347" y="7"/>
            <a:ext cx="2285661" cy="636711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7" y="7"/>
            <a:ext cx="6727963" cy="636711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numéro de diapositive 5"/>
          <p:cNvSpPr>
            <a:spLocks noGrp="1" noChangeArrowheads="1"/>
          </p:cNvSpPr>
          <p:nvPr>
            <p:ph type="sldNum" sz="quarter" idx="10"/>
          </p:nvPr>
        </p:nvSpPr>
        <p:spPr bwMode="auto">
          <a:xfrm>
            <a:off x="7221538" y="6302375"/>
            <a:ext cx="630237" cy="35877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9" tIns="45668" rIns="91339" bIns="45668" numCol="1" anchor="t" anchorCtr="0" compatLnSpc="1">
            <a:prstTxWarp prst="textNoShape">
              <a:avLst/>
            </a:prstTxWarp>
          </a:bodyPr>
          <a:lstStyle>
            <a:lvl1pPr algn="l" defTabSz="913597" eaLnBrk="1" hangingPunct="1">
              <a:defRPr sz="900" b="1">
                <a:solidFill>
                  <a:srgbClr val="000000"/>
                </a:solidFill>
                <a:latin typeface="Calibri" pitchFamily="34" charset="0"/>
                <a:ea typeface="+mn-ea"/>
              </a:defRPr>
            </a:lvl1pPr>
          </a:lstStyle>
          <a:p>
            <a:pPr>
              <a:defRPr/>
            </a:pPr>
            <a:endParaRPr lang="fr-FR" sz="1200"/>
          </a:p>
          <a:p>
            <a:pPr>
              <a:defRPr/>
            </a:pPr>
            <a:fld id="{A9BEFE16-491B-4791-91F3-C5BDBC743670}" type="slidenum">
              <a:rPr lang="fr-FR"/>
              <a:pPr>
                <a:defRPr/>
              </a:pPr>
              <a:t>‹N°›</a:t>
            </a:fld>
            <a:endParaRPr lang="fr-FR"/>
          </a:p>
        </p:txBody>
      </p:sp>
    </p:spTree>
    <p:extLst>
      <p:ext uri="{BB962C8B-B14F-4D97-AF65-F5344CB8AC3E}">
        <p14:creationId xmlns:p14="http://schemas.microsoft.com/office/powerpoint/2010/main" val="8264056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Only" preserve="1">
  <p:cSld name="Contenu">
    <p:spTree>
      <p:nvGrpSpPr>
        <p:cNvPr id="1" name=""/>
        <p:cNvGrpSpPr/>
        <p:nvPr/>
      </p:nvGrpSpPr>
      <p:grpSpPr>
        <a:xfrm>
          <a:off x="0" y="0"/>
          <a:ext cx="0" cy="0"/>
          <a:chOff x="0" y="0"/>
          <a:chExt cx="0" cy="0"/>
        </a:xfrm>
      </p:grpSpPr>
      <p:pic>
        <p:nvPicPr>
          <p:cNvPr id="3"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26150"/>
            <a:ext cx="91440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7"/>
          <p:cNvSpPr txBox="1">
            <a:spLocks noChangeArrowheads="1"/>
          </p:cNvSpPr>
          <p:nvPr/>
        </p:nvSpPr>
        <p:spPr bwMode="auto">
          <a:xfrm>
            <a:off x="684213" y="6442075"/>
            <a:ext cx="684053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61" tIns="45680" rIns="91361" bIns="45680">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eaLnBrk="0" hangingPunct="0">
              <a:defRPr/>
            </a:pPr>
            <a:r>
              <a:rPr lang="fr-FR" sz="1200" dirty="0" smtClean="0">
                <a:solidFill>
                  <a:srgbClr val="000099"/>
                </a:solidFill>
                <a:latin typeface="Arial" charset="0"/>
                <a:ea typeface="+mn-ea"/>
              </a:rPr>
              <a:t>CNAMTS / DCCRF / GDB-PE					</a:t>
            </a:r>
            <a:fld id="{7AABD42F-BFA2-4604-9BBD-49FA89703B67}" type="slidenum">
              <a:rPr lang="fr-FR" sz="1200" smtClean="0">
                <a:solidFill>
                  <a:srgbClr val="000099"/>
                </a:solidFill>
                <a:latin typeface="Arial" charset="0"/>
                <a:ea typeface="+mn-ea"/>
              </a:rPr>
              <a:pPr eaLnBrk="0" hangingPunct="0">
                <a:defRPr/>
              </a:pPr>
              <a:t>‹N°›</a:t>
            </a:fld>
            <a:endParaRPr lang="fr-FR" sz="1200" dirty="0" smtClean="0">
              <a:solidFill>
                <a:srgbClr val="000099"/>
              </a:solidFill>
              <a:latin typeface="Arial" charset="0"/>
              <a:ea typeface="+mn-ea"/>
            </a:endParaRPr>
          </a:p>
        </p:txBody>
      </p:sp>
      <p:sp>
        <p:nvSpPr>
          <p:cNvPr id="2" name="Espace réservé du contenu 1"/>
          <p:cNvSpPr>
            <a:spLocks noGrp="1"/>
          </p:cNvSpPr>
          <p:nvPr>
            <p:ph/>
          </p:nvPr>
        </p:nvSpPr>
        <p:spPr>
          <a:xfrm>
            <a:off x="0" y="7"/>
            <a:ext cx="9144000" cy="636711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1738873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0613871"/>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4535E605-FA2D-4C22-A75F-B7357D536029}" type="datetimeFigureOut">
              <a:rPr lang="fr-FR">
                <a:solidFill>
                  <a:prstClr val="black">
                    <a:tint val="75000"/>
                  </a:prstClr>
                </a:solidFill>
              </a:rPr>
              <a:pPr>
                <a:defRPr/>
              </a:pPr>
              <a:t>25/10/2016</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11657263-4103-424F-9F8B-2FA5AABB3844}"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33411848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46A8CB9F-2179-4604-A5B8-82C1D4A85EAF}" type="datetimeFigureOut">
              <a:rPr lang="fr-FR">
                <a:solidFill>
                  <a:prstClr val="black">
                    <a:tint val="75000"/>
                  </a:prstClr>
                </a:solidFill>
              </a:rPr>
              <a:pPr>
                <a:defRPr/>
              </a:pPr>
              <a:t>25/10/2016</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DF496C8D-BBE7-44A6-97DE-1DF581C5737D}"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207184790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2BC29E99-D240-4E9F-BB89-3640C7B39F61}" type="datetimeFigureOut">
              <a:rPr lang="fr-FR">
                <a:solidFill>
                  <a:prstClr val="black">
                    <a:tint val="75000"/>
                  </a:prstClr>
                </a:solidFill>
              </a:rPr>
              <a:pPr>
                <a:defRPr/>
              </a:pPr>
              <a:t>25/10/2016</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6AF13C9C-9EFA-475F-BA02-8834370F1830}"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15458762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9E308C42-B69D-4688-9E87-B52D89554D30}" type="datetimeFigureOut">
              <a:rPr lang="fr-FR">
                <a:solidFill>
                  <a:prstClr val="black">
                    <a:tint val="75000"/>
                  </a:prstClr>
                </a:solidFill>
              </a:rPr>
              <a:pPr>
                <a:defRPr/>
              </a:pPr>
              <a:t>25/10/2016</a:t>
            </a:fld>
            <a:endParaRPr lang="fr-FR">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46863619-8255-483D-B381-39255445DED5}"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3389559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213165F2-2FC5-4D55-AD33-5FDCA6E05ED1}" type="datetimeFigureOut">
              <a:rPr lang="fr-FR">
                <a:solidFill>
                  <a:prstClr val="black">
                    <a:tint val="75000"/>
                  </a:prstClr>
                </a:solidFill>
              </a:rPr>
              <a:pPr>
                <a:defRPr/>
              </a:pPr>
              <a:t>25/10/2016</a:t>
            </a:fld>
            <a:endParaRPr lang="fr-FR">
              <a:solidFill>
                <a:prstClr val="black">
                  <a:tint val="75000"/>
                </a:prstClr>
              </a:solidFill>
            </a:endParaRPr>
          </a:p>
        </p:txBody>
      </p:sp>
      <p:sp>
        <p:nvSpPr>
          <p:cNvPr id="8"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9" name="Espace réservé du numéro de diapositive 5"/>
          <p:cNvSpPr>
            <a:spLocks noGrp="1"/>
          </p:cNvSpPr>
          <p:nvPr>
            <p:ph type="sldNum" sz="quarter" idx="12"/>
          </p:nvPr>
        </p:nvSpPr>
        <p:spPr/>
        <p:txBody>
          <a:bodyPr/>
          <a:lstStyle>
            <a:lvl1pPr>
              <a:defRPr/>
            </a:lvl1pPr>
          </a:lstStyle>
          <a:p>
            <a:pPr>
              <a:defRPr/>
            </a:pPr>
            <a:fld id="{063768F2-3EE9-41E3-94BF-6EE439D1C291}"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28333902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C8370ECA-2420-4AB3-B1D8-3826AABB4362}" type="datetimeFigureOut">
              <a:rPr lang="fr-FR">
                <a:solidFill>
                  <a:prstClr val="black">
                    <a:tint val="75000"/>
                  </a:prstClr>
                </a:solidFill>
              </a:rPr>
              <a:pPr>
                <a:defRPr/>
              </a:pPr>
              <a:t>25/10/2016</a:t>
            </a:fld>
            <a:endParaRPr lang="fr-FR">
              <a:solidFill>
                <a:prstClr val="black">
                  <a:tint val="75000"/>
                </a:prstClr>
              </a:solidFill>
            </a:endParaRPr>
          </a:p>
        </p:txBody>
      </p:sp>
      <p:sp>
        <p:nvSpPr>
          <p:cNvPr id="4"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5" name="Espace réservé du numéro de diapositive 5"/>
          <p:cNvSpPr>
            <a:spLocks noGrp="1"/>
          </p:cNvSpPr>
          <p:nvPr>
            <p:ph type="sldNum" sz="quarter" idx="12"/>
          </p:nvPr>
        </p:nvSpPr>
        <p:spPr/>
        <p:txBody>
          <a:bodyPr/>
          <a:lstStyle>
            <a:lvl1pPr>
              <a:defRPr/>
            </a:lvl1pPr>
          </a:lstStyle>
          <a:p>
            <a:pPr>
              <a:defRPr/>
            </a:pPr>
            <a:fld id="{4297B313-6E49-406B-AA0B-0D486493E215}"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36190890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01CA6C71-BA4F-4FA8-BF70-A707D451F9B7}" type="datetimeFigureOut">
              <a:rPr lang="fr-FR">
                <a:solidFill>
                  <a:prstClr val="black">
                    <a:tint val="75000"/>
                  </a:prstClr>
                </a:solidFill>
              </a:rPr>
              <a:pPr>
                <a:defRPr/>
              </a:pPr>
              <a:t>25/10/2016</a:t>
            </a:fld>
            <a:endParaRPr lang="fr-FR">
              <a:solidFill>
                <a:prstClr val="black">
                  <a:tint val="75000"/>
                </a:prstClr>
              </a:solidFill>
            </a:endParaRPr>
          </a:p>
        </p:txBody>
      </p:sp>
      <p:sp>
        <p:nvSpPr>
          <p:cNvPr id="3"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4" name="Espace réservé du numéro de diapositive 5"/>
          <p:cNvSpPr>
            <a:spLocks noGrp="1"/>
          </p:cNvSpPr>
          <p:nvPr>
            <p:ph type="sldNum" sz="quarter" idx="12"/>
          </p:nvPr>
        </p:nvSpPr>
        <p:spPr/>
        <p:txBody>
          <a:bodyPr/>
          <a:lstStyle>
            <a:lvl1pPr>
              <a:defRPr/>
            </a:lvl1pPr>
          </a:lstStyle>
          <a:p>
            <a:pPr>
              <a:defRPr/>
            </a:pPr>
            <a:fld id="{0B26B0BA-4441-4226-B751-7412408D79E2}"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774873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8902D321-10A8-44EF-A9F2-38E5190BA20B}" type="datetimeFigureOut">
              <a:rPr lang="fr-FR">
                <a:solidFill>
                  <a:prstClr val="black">
                    <a:tint val="75000"/>
                  </a:prstClr>
                </a:solidFill>
              </a:rPr>
              <a:pPr>
                <a:defRPr/>
              </a:pPr>
              <a:t>25/10/2016</a:t>
            </a:fld>
            <a:endParaRPr lang="fr-FR">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EA484F9E-E5A7-46F4-81F7-C0DC62444C22}"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98908304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DEA06FAF-1A9C-4840-B6C4-03588159927A}" type="datetimeFigureOut">
              <a:rPr lang="fr-FR">
                <a:solidFill>
                  <a:prstClr val="black">
                    <a:tint val="75000"/>
                  </a:prstClr>
                </a:solidFill>
              </a:rPr>
              <a:pPr>
                <a:defRPr/>
              </a:pPr>
              <a:t>25/10/2016</a:t>
            </a:fld>
            <a:endParaRPr lang="fr-FR">
              <a:solidFill>
                <a:prstClr val="black">
                  <a:tint val="75000"/>
                </a:prstClr>
              </a:solidFill>
            </a:endParaRPr>
          </a:p>
        </p:txBody>
      </p:sp>
      <p:sp>
        <p:nvSpPr>
          <p:cNvPr id="6"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7" name="Espace réservé du numéro de diapositive 5"/>
          <p:cNvSpPr>
            <a:spLocks noGrp="1"/>
          </p:cNvSpPr>
          <p:nvPr>
            <p:ph type="sldNum" sz="quarter" idx="12"/>
          </p:nvPr>
        </p:nvSpPr>
        <p:spPr/>
        <p:txBody>
          <a:bodyPr/>
          <a:lstStyle>
            <a:lvl1pPr>
              <a:defRPr/>
            </a:lvl1pPr>
          </a:lstStyle>
          <a:p>
            <a:pPr>
              <a:defRPr/>
            </a:pPr>
            <a:fld id="{2FED67C3-6EFF-41A9-86E1-BC49341B48B2}"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139052887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FC87DEA1-3ED5-4DD1-8932-23F0376A0458}" type="datetimeFigureOut">
              <a:rPr lang="fr-FR">
                <a:solidFill>
                  <a:prstClr val="black">
                    <a:tint val="75000"/>
                  </a:prstClr>
                </a:solidFill>
              </a:rPr>
              <a:pPr>
                <a:defRPr/>
              </a:pPr>
              <a:t>25/10/2016</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16338C6C-5C28-4245-9C6C-1CBB6C00BAD7}"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3679195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07950" y="115890"/>
            <a:ext cx="7308850" cy="503237"/>
          </a:xfrm>
        </p:spPr>
        <p:txBody>
          <a:bodyPr/>
          <a:lstStyle/>
          <a:p>
            <a:r>
              <a:rPr lang="fr-FR" smtClean="0"/>
              <a:t>Modifiez le style du titre</a:t>
            </a:r>
            <a:endParaRPr lang="fr-FR"/>
          </a:p>
        </p:txBody>
      </p:sp>
      <p:sp>
        <p:nvSpPr>
          <p:cNvPr id="3" name="Espace réservé du contenu 2"/>
          <p:cNvSpPr>
            <a:spLocks noGrp="1"/>
          </p:cNvSpPr>
          <p:nvPr>
            <p:ph idx="1"/>
          </p:nvPr>
        </p:nvSpPr>
        <p:spPr>
          <a:xfrm>
            <a:off x="395290" y="1773238"/>
            <a:ext cx="8435975" cy="3024187"/>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858091625"/>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49D08574-7BD1-4657-A79C-0F3C20C644C3}" type="datetimeFigureOut">
              <a:rPr lang="fr-FR">
                <a:solidFill>
                  <a:prstClr val="black">
                    <a:tint val="75000"/>
                  </a:prstClr>
                </a:solidFill>
              </a:rPr>
              <a:pPr>
                <a:defRPr/>
              </a:pPr>
              <a:t>25/10/2016</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lvl1pPr>
              <a:defRPr/>
            </a:lvl1pPr>
          </a:lstStyle>
          <a:p>
            <a:pPr>
              <a:defRPr/>
            </a:pPr>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A214903B-5A9D-4C1E-863A-9E4259415135}" type="slidenum">
              <a:rPr lang="fr-FR">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3899205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Modifiez le style des sous-titres du masque</a:t>
            </a:r>
            <a:endParaRPr lang="fr-FR"/>
          </a:p>
        </p:txBody>
      </p:sp>
    </p:spTree>
    <p:extLst>
      <p:ext uri="{BB962C8B-B14F-4D97-AF65-F5344CB8AC3E}">
        <p14:creationId xmlns:p14="http://schemas.microsoft.com/office/powerpoint/2010/main" val="154597524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xAndObj" preserve="1">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07950" y="115888"/>
            <a:ext cx="7308850" cy="503237"/>
          </a:xfrm>
        </p:spPr>
        <p:txBody>
          <a:bodyPr/>
          <a:lstStyle/>
          <a:p>
            <a:r>
              <a:rPr lang="fr-FR" smtClean="0"/>
              <a:t>Modifiez le style du titre</a:t>
            </a:r>
            <a:endParaRPr lang="fr-FR"/>
          </a:p>
        </p:txBody>
      </p:sp>
      <p:sp>
        <p:nvSpPr>
          <p:cNvPr id="3" name="Espace réservé du texte 2"/>
          <p:cNvSpPr>
            <a:spLocks noGrp="1"/>
          </p:cNvSpPr>
          <p:nvPr>
            <p:ph type="body" sz="half" idx="1"/>
          </p:nvPr>
        </p:nvSpPr>
        <p:spPr>
          <a:xfrm>
            <a:off x="395288" y="1773238"/>
            <a:ext cx="4141787" cy="3024187"/>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89475" y="1773238"/>
            <a:ext cx="4141788" cy="3024187"/>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736674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7"/>
            <a:ext cx="7772400" cy="1470025"/>
          </a:xfrm>
          <a:prstGeom prst="rect">
            <a:avLst/>
          </a:prstGeom>
        </p:spPr>
        <p:txBody>
          <a:bodyPr lIns="91417" tIns="45709" rIns="91417" bIns="45709"/>
          <a:lstStyle/>
          <a:p>
            <a:r>
              <a:rPr lang="fr-FR" smtClean="0"/>
              <a:t>Modifiez le style du titre</a:t>
            </a:r>
            <a:endParaRPr lang="fr-FR"/>
          </a:p>
        </p:txBody>
      </p:sp>
      <p:sp>
        <p:nvSpPr>
          <p:cNvPr id="3" name="Sous-titre 2"/>
          <p:cNvSpPr>
            <a:spLocks noGrp="1"/>
          </p:cNvSpPr>
          <p:nvPr>
            <p:ph type="subTitle" idx="1"/>
          </p:nvPr>
        </p:nvSpPr>
        <p:spPr>
          <a:xfrm>
            <a:off x="1371602" y="3886200"/>
            <a:ext cx="6400800" cy="1752600"/>
          </a:xfrm>
          <a:prstGeom prst="rect">
            <a:avLst/>
          </a:prstGeom>
        </p:spPr>
        <p:txBody>
          <a:bodyPr lIns="91417" tIns="45709" rIns="91417" bIns="45709"/>
          <a:lstStyle>
            <a:lvl1pPr marL="0" indent="0" algn="ctr">
              <a:buNone/>
              <a:defRPr/>
            </a:lvl1pPr>
            <a:lvl2pPr marL="457088" indent="0" algn="ctr">
              <a:buNone/>
              <a:defRPr/>
            </a:lvl2pPr>
            <a:lvl3pPr marL="914174" indent="0" algn="ctr">
              <a:buNone/>
              <a:defRPr/>
            </a:lvl3pPr>
            <a:lvl4pPr marL="1371261" indent="0" algn="ctr">
              <a:buNone/>
              <a:defRPr/>
            </a:lvl4pPr>
            <a:lvl5pPr marL="1828348" indent="0" algn="ctr">
              <a:buNone/>
              <a:defRPr/>
            </a:lvl5pPr>
            <a:lvl6pPr marL="2285434" indent="0" algn="ctr">
              <a:buNone/>
              <a:defRPr/>
            </a:lvl6pPr>
            <a:lvl7pPr marL="2742522" indent="0" algn="ctr">
              <a:buNone/>
              <a:defRPr/>
            </a:lvl7pPr>
            <a:lvl8pPr marL="3199609" indent="0" algn="ctr">
              <a:buNone/>
              <a:defRPr/>
            </a:lvl8pPr>
            <a:lvl9pPr marL="3656696" indent="0" algn="ctr">
              <a:buNone/>
              <a:defRPr/>
            </a:lvl9pPr>
          </a:lstStyle>
          <a:p>
            <a:r>
              <a:rPr lang="fr-FR" smtClean="0"/>
              <a:t>Modifiez le style des sous-titres du masque</a:t>
            </a:r>
            <a:endParaRPr lang="fr-FR"/>
          </a:p>
        </p:txBody>
      </p:sp>
    </p:spTree>
    <p:extLst>
      <p:ext uri="{BB962C8B-B14F-4D97-AF65-F5344CB8AC3E}">
        <p14:creationId xmlns:p14="http://schemas.microsoft.com/office/powerpoint/2010/main" val="3600141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40"/>
            <a:ext cx="8229600" cy="1143000"/>
          </a:xfrm>
          <a:prstGeom prst="rect">
            <a:avLst/>
          </a:prstGeom>
        </p:spPr>
        <p:txBody>
          <a:bodyPr lIns="91417" tIns="45709" rIns="91417" bIns="45709"/>
          <a:lstStyle/>
          <a:p>
            <a:r>
              <a:rPr lang="fr-FR" smtClean="0"/>
              <a:t>Modifiez le style du titre</a:t>
            </a:r>
            <a:endParaRPr lang="fr-FR"/>
          </a:p>
        </p:txBody>
      </p:sp>
      <p:sp>
        <p:nvSpPr>
          <p:cNvPr id="3" name="Espace réservé du contenu 2"/>
          <p:cNvSpPr>
            <a:spLocks noGrp="1"/>
          </p:cNvSpPr>
          <p:nvPr>
            <p:ph idx="1"/>
          </p:nvPr>
        </p:nvSpPr>
        <p:spPr>
          <a:xfrm>
            <a:off x="457200" y="1600202"/>
            <a:ext cx="8229600" cy="4525963"/>
          </a:xfrm>
          <a:prstGeom prst="rect">
            <a:avLst/>
          </a:prstGeom>
        </p:spPr>
        <p:txBody>
          <a:bodyPr lIns="91417" tIns="45709" rIns="91417" bIns="45709"/>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4227237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1"/>
            <a:ext cx="7772400" cy="1362075"/>
          </a:xfrm>
          <a:prstGeom prst="rect">
            <a:avLst/>
          </a:prstGeom>
        </p:spPr>
        <p:txBody>
          <a:bodyPr lIns="91417" tIns="45709" rIns="91417" bIns="45709"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5"/>
            <a:ext cx="7772400" cy="1500187"/>
          </a:xfrm>
          <a:prstGeom prst="rect">
            <a:avLst/>
          </a:prstGeom>
        </p:spPr>
        <p:txBody>
          <a:bodyPr lIns="91417" tIns="45709" rIns="91417" bIns="45709" anchor="b"/>
          <a:lstStyle>
            <a:lvl1pPr marL="0" indent="0">
              <a:buNone/>
              <a:defRPr sz="2000"/>
            </a:lvl1pPr>
            <a:lvl2pPr marL="457088" indent="0">
              <a:buNone/>
              <a:defRPr sz="1800"/>
            </a:lvl2pPr>
            <a:lvl3pPr marL="914174" indent="0">
              <a:buNone/>
              <a:defRPr sz="1600"/>
            </a:lvl3pPr>
            <a:lvl4pPr marL="1371261" indent="0">
              <a:buNone/>
              <a:defRPr sz="1400"/>
            </a:lvl4pPr>
            <a:lvl5pPr marL="1828348" indent="0">
              <a:buNone/>
              <a:defRPr sz="1400"/>
            </a:lvl5pPr>
            <a:lvl6pPr marL="2285434" indent="0">
              <a:buNone/>
              <a:defRPr sz="1400"/>
            </a:lvl6pPr>
            <a:lvl7pPr marL="2742522" indent="0">
              <a:buNone/>
              <a:defRPr sz="1400"/>
            </a:lvl7pPr>
            <a:lvl8pPr marL="3199609" indent="0">
              <a:buNone/>
              <a:defRPr sz="1400"/>
            </a:lvl8pPr>
            <a:lvl9pPr marL="3656696" indent="0">
              <a:buNone/>
              <a:defRPr sz="1400"/>
            </a:lvl9pPr>
          </a:lstStyle>
          <a:p>
            <a:pPr lvl="0"/>
            <a:r>
              <a:rPr lang="fr-FR" smtClean="0"/>
              <a:t>Modifiez les styles du texte du masque</a:t>
            </a:r>
          </a:p>
        </p:txBody>
      </p:sp>
    </p:spTree>
    <p:extLst>
      <p:ext uri="{BB962C8B-B14F-4D97-AF65-F5344CB8AC3E}">
        <p14:creationId xmlns:p14="http://schemas.microsoft.com/office/powerpoint/2010/main" val="2945202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image" Target="../media/image1.png"/><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image" Target="../media/image3.png"/><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theme" Target="../theme/theme3.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image" Target="../media/image4.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4.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Image 2" descr="bandeau_haut.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9180513"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Image 1" descr="vague_AM.jpg"/>
          <p:cNvPicPr>
            <a:picLocks noChangeAspect="1"/>
          </p:cNvPicPr>
          <p:nvPr/>
        </p:nvPicPr>
        <p:blipFill>
          <a:blip r:embed="rId9">
            <a:extLst>
              <a:ext uri="{28A0092B-C50C-407E-A947-70E740481C1C}">
                <a14:useLocalDpi xmlns:a14="http://schemas.microsoft.com/office/drawing/2010/main" val="0"/>
              </a:ext>
            </a:extLst>
          </a:blip>
          <a:srcRect t="7608" b="12228"/>
          <a:stretch>
            <a:fillRect/>
          </a:stretch>
        </p:blipFill>
        <p:spPr bwMode="auto">
          <a:xfrm>
            <a:off x="0" y="5445125"/>
            <a:ext cx="91440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1859" name="Rectangle 3"/>
          <p:cNvSpPr>
            <a:spLocks noGrp="1" noChangeArrowheads="1"/>
          </p:cNvSpPr>
          <p:nvPr>
            <p:ph type="body" idx="1"/>
          </p:nvPr>
        </p:nvSpPr>
        <p:spPr bwMode="auto">
          <a:xfrm>
            <a:off x="395288" y="1773238"/>
            <a:ext cx="8435975" cy="3024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17" tIns="45709" rIns="91417" bIns="45709"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4"/>
            <a:r>
              <a:rPr lang="fr-FR" smtClean="0"/>
              <a:t>Cinquième niveau</a:t>
            </a:r>
          </a:p>
        </p:txBody>
      </p:sp>
      <p:sp>
        <p:nvSpPr>
          <p:cNvPr id="121866" name="Rectangle 10"/>
          <p:cNvSpPr>
            <a:spLocks noGrp="1" noChangeArrowheads="1"/>
          </p:cNvSpPr>
          <p:nvPr>
            <p:ph type="title"/>
          </p:nvPr>
        </p:nvSpPr>
        <p:spPr bwMode="auto">
          <a:xfrm>
            <a:off x="107950" y="115888"/>
            <a:ext cx="7308850"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17" tIns="45709" rIns="91417" bIns="45709" numCol="1" anchor="ctr" anchorCtr="0" compatLnSpc="1">
            <a:prstTxWarp prst="textNoShape">
              <a:avLst/>
            </a:prstTxWarp>
          </a:bodyPr>
          <a:lstStyle/>
          <a:p>
            <a:pPr lvl="0"/>
            <a:r>
              <a:rPr lang="fr-FR"/>
              <a:t>Cliquez pour modifier le style du titre</a:t>
            </a:r>
          </a:p>
        </p:txBody>
      </p:sp>
      <p:sp>
        <p:nvSpPr>
          <p:cNvPr id="121868" name="Text Box 12"/>
          <p:cNvSpPr txBox="1">
            <a:spLocks noChangeArrowheads="1"/>
          </p:cNvSpPr>
          <p:nvPr/>
        </p:nvSpPr>
        <p:spPr bwMode="auto">
          <a:xfrm>
            <a:off x="22225" y="6386513"/>
            <a:ext cx="7573963" cy="294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17" tIns="45709" rIns="91417" bIns="45709">
            <a:spAutoFit/>
          </a:bodyPr>
          <a:lstStyle>
            <a:lvl1pPr eaLnBrk="0" hangingPunct="0">
              <a:defRPr sz="800">
                <a:solidFill>
                  <a:schemeClr val="tx1"/>
                </a:solidFill>
                <a:latin typeface="Arial" charset="0"/>
                <a:ea typeface="ＭＳ Ｐゴシック" pitchFamily="34" charset="-128"/>
              </a:defRPr>
            </a:lvl1pPr>
            <a:lvl2pPr marL="742950" indent="-285750" eaLnBrk="0" hangingPunct="0">
              <a:defRPr sz="800">
                <a:solidFill>
                  <a:schemeClr val="tx1"/>
                </a:solidFill>
                <a:latin typeface="Arial" charset="0"/>
                <a:ea typeface="ＭＳ Ｐゴシック" pitchFamily="34" charset="-128"/>
              </a:defRPr>
            </a:lvl2pPr>
            <a:lvl3pPr marL="1143000" indent="-228600" eaLnBrk="0" hangingPunct="0">
              <a:defRPr sz="800">
                <a:solidFill>
                  <a:schemeClr val="tx1"/>
                </a:solidFill>
                <a:latin typeface="Arial" charset="0"/>
                <a:ea typeface="ＭＳ Ｐゴシック" pitchFamily="34" charset="-128"/>
              </a:defRPr>
            </a:lvl3pPr>
            <a:lvl4pPr marL="1600200" indent="-228600" eaLnBrk="0" hangingPunct="0">
              <a:defRPr sz="800">
                <a:solidFill>
                  <a:schemeClr val="tx1"/>
                </a:solidFill>
                <a:latin typeface="Arial" charset="0"/>
                <a:ea typeface="ＭＳ Ｐゴシック" pitchFamily="34" charset="-128"/>
              </a:defRPr>
            </a:lvl4pPr>
            <a:lvl5pPr marL="2057400" indent="-228600" eaLnBrk="0" hangingPunct="0">
              <a:defRPr sz="8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8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8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8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800">
                <a:solidFill>
                  <a:schemeClr val="tx1"/>
                </a:solidFill>
                <a:latin typeface="Arial" charset="0"/>
                <a:ea typeface="ＭＳ Ｐゴシック" pitchFamily="34" charset="-128"/>
              </a:defRPr>
            </a:lvl9pPr>
          </a:lstStyle>
          <a:p>
            <a:pPr eaLnBrk="1" hangingPunct="1">
              <a:lnSpc>
                <a:spcPct val="60000"/>
              </a:lnSpc>
              <a:spcBef>
                <a:spcPct val="40000"/>
              </a:spcBef>
              <a:defRPr/>
            </a:pPr>
            <a:r>
              <a:rPr lang="fr-FR" dirty="0" smtClean="0">
                <a:solidFill>
                  <a:srgbClr val="333399"/>
                </a:solidFill>
              </a:rPr>
              <a:t>Formation des juristes du contrôle contentieux et de la répression des fraudes	</a:t>
            </a:r>
            <a:r>
              <a:rPr lang="fr-FR" dirty="0" smtClean="0">
                <a:solidFill>
                  <a:schemeClr val="accent2"/>
                </a:solidFill>
              </a:rPr>
              <a:t>			                    </a:t>
            </a:r>
            <a:fld id="{2DF55DF2-EC26-46BC-92D8-8F7553F2E69B}" type="slidenum">
              <a:rPr lang="fr-FR" smtClean="0">
                <a:solidFill>
                  <a:schemeClr val="accent2"/>
                </a:solidFill>
              </a:rPr>
              <a:pPr eaLnBrk="1" hangingPunct="1">
                <a:lnSpc>
                  <a:spcPct val="60000"/>
                </a:lnSpc>
                <a:spcBef>
                  <a:spcPct val="40000"/>
                </a:spcBef>
                <a:defRPr/>
              </a:pPr>
              <a:t>‹N°›</a:t>
            </a:fld>
            <a:endParaRPr lang="fr-FR" dirty="0" smtClean="0">
              <a:solidFill>
                <a:schemeClr val="accent2"/>
              </a:solidFill>
            </a:endParaRPr>
          </a:p>
          <a:p>
            <a:pPr eaLnBrk="1" hangingPunct="1">
              <a:lnSpc>
                <a:spcPct val="60000"/>
              </a:lnSpc>
              <a:spcBef>
                <a:spcPct val="40000"/>
              </a:spcBef>
              <a:defRPr/>
            </a:pPr>
            <a:r>
              <a:rPr lang="fr-FR" dirty="0" smtClean="0">
                <a:solidFill>
                  <a:srgbClr val="333399"/>
                </a:solidFill>
              </a:rPr>
              <a:t>Le contentieux conventionnel 2013-2014 </a:t>
            </a:r>
          </a:p>
        </p:txBody>
      </p:sp>
      <p:pic>
        <p:nvPicPr>
          <p:cNvPr id="1034" name="Picture 16" descr="logo_Diaporama"/>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704141" y="5805491"/>
            <a:ext cx="1296988" cy="67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Lst>
  <p:timing>
    <p:tnLst>
      <p:par>
        <p:cTn id="1" dur="indefinite" restart="never" nodeType="tmRoot"/>
      </p:par>
    </p:tnLst>
  </p:timing>
  <p:hf sldNum="0" hdr="0" dt="0"/>
  <p:txStyles>
    <p:titleStyle>
      <a:lvl1pPr algn="ctr" rtl="0" eaLnBrk="0" fontAlgn="base" hangingPunct="0">
        <a:spcBef>
          <a:spcPct val="20000"/>
        </a:spcBef>
        <a:spcAft>
          <a:spcPct val="0"/>
        </a:spcAft>
        <a:buClr>
          <a:srgbClr val="FF6600"/>
        </a:buClr>
        <a:buFont typeface="Arial" charset="0"/>
        <a:defRPr sz="2500" b="1">
          <a:solidFill>
            <a:schemeClr val="accent2"/>
          </a:solidFill>
          <a:latin typeface="+mj-lt"/>
          <a:ea typeface="+mj-ea"/>
          <a:cs typeface="+mj-cs"/>
        </a:defRPr>
      </a:lvl1pPr>
      <a:lvl2pPr algn="ctr" rtl="0" eaLnBrk="0" fontAlgn="base" hangingPunct="0">
        <a:spcBef>
          <a:spcPct val="20000"/>
        </a:spcBef>
        <a:spcAft>
          <a:spcPct val="0"/>
        </a:spcAft>
        <a:buClr>
          <a:srgbClr val="FF6600"/>
        </a:buClr>
        <a:buFont typeface="Arial" charset="0"/>
        <a:defRPr sz="2500" b="1">
          <a:solidFill>
            <a:schemeClr val="accent2"/>
          </a:solidFill>
          <a:latin typeface="Arial" charset="0"/>
          <a:ea typeface="ＭＳ Ｐゴシック" charset="0"/>
        </a:defRPr>
      </a:lvl2pPr>
      <a:lvl3pPr algn="ctr" rtl="0" eaLnBrk="0" fontAlgn="base" hangingPunct="0">
        <a:spcBef>
          <a:spcPct val="20000"/>
        </a:spcBef>
        <a:spcAft>
          <a:spcPct val="0"/>
        </a:spcAft>
        <a:buClr>
          <a:srgbClr val="FF6600"/>
        </a:buClr>
        <a:buFont typeface="Arial" charset="0"/>
        <a:defRPr sz="2500" b="1">
          <a:solidFill>
            <a:schemeClr val="accent2"/>
          </a:solidFill>
          <a:latin typeface="Arial" charset="0"/>
          <a:ea typeface="ＭＳ Ｐゴシック" charset="0"/>
        </a:defRPr>
      </a:lvl3pPr>
      <a:lvl4pPr algn="ctr" rtl="0" eaLnBrk="0" fontAlgn="base" hangingPunct="0">
        <a:spcBef>
          <a:spcPct val="20000"/>
        </a:spcBef>
        <a:spcAft>
          <a:spcPct val="0"/>
        </a:spcAft>
        <a:buClr>
          <a:srgbClr val="FF6600"/>
        </a:buClr>
        <a:buFont typeface="Arial" charset="0"/>
        <a:defRPr sz="2500" b="1">
          <a:solidFill>
            <a:schemeClr val="accent2"/>
          </a:solidFill>
          <a:latin typeface="Arial" charset="0"/>
          <a:ea typeface="ＭＳ Ｐゴシック" charset="0"/>
        </a:defRPr>
      </a:lvl4pPr>
      <a:lvl5pPr algn="ctr" rtl="0" eaLnBrk="0" fontAlgn="base" hangingPunct="0">
        <a:spcBef>
          <a:spcPct val="20000"/>
        </a:spcBef>
        <a:spcAft>
          <a:spcPct val="0"/>
        </a:spcAft>
        <a:buClr>
          <a:srgbClr val="FF6600"/>
        </a:buClr>
        <a:buFont typeface="Arial" charset="0"/>
        <a:defRPr sz="2500" b="1">
          <a:solidFill>
            <a:schemeClr val="accent2"/>
          </a:solidFill>
          <a:latin typeface="Arial" charset="0"/>
          <a:ea typeface="ＭＳ Ｐゴシック" charset="0"/>
        </a:defRPr>
      </a:lvl5pPr>
      <a:lvl6pPr marL="457088" algn="ctr" rtl="0" fontAlgn="base">
        <a:spcBef>
          <a:spcPct val="20000"/>
        </a:spcBef>
        <a:spcAft>
          <a:spcPct val="0"/>
        </a:spcAft>
        <a:buClr>
          <a:srgbClr val="FF6600"/>
        </a:buClr>
        <a:buFont typeface="Arial" charset="0"/>
        <a:defRPr sz="2500" b="1">
          <a:solidFill>
            <a:schemeClr val="accent2"/>
          </a:solidFill>
          <a:latin typeface="Arial" charset="0"/>
          <a:ea typeface="ＭＳ Ｐゴシック" charset="0"/>
        </a:defRPr>
      </a:lvl6pPr>
      <a:lvl7pPr marL="914174" algn="ctr" rtl="0" fontAlgn="base">
        <a:spcBef>
          <a:spcPct val="20000"/>
        </a:spcBef>
        <a:spcAft>
          <a:spcPct val="0"/>
        </a:spcAft>
        <a:buClr>
          <a:srgbClr val="FF6600"/>
        </a:buClr>
        <a:buFont typeface="Arial" charset="0"/>
        <a:defRPr sz="2500" b="1">
          <a:solidFill>
            <a:schemeClr val="accent2"/>
          </a:solidFill>
          <a:latin typeface="Arial" charset="0"/>
          <a:ea typeface="ＭＳ Ｐゴシック" charset="0"/>
        </a:defRPr>
      </a:lvl7pPr>
      <a:lvl8pPr marL="1371261" algn="ctr" rtl="0" fontAlgn="base">
        <a:spcBef>
          <a:spcPct val="20000"/>
        </a:spcBef>
        <a:spcAft>
          <a:spcPct val="0"/>
        </a:spcAft>
        <a:buClr>
          <a:srgbClr val="FF6600"/>
        </a:buClr>
        <a:buFont typeface="Arial" charset="0"/>
        <a:defRPr sz="2500" b="1">
          <a:solidFill>
            <a:schemeClr val="accent2"/>
          </a:solidFill>
          <a:latin typeface="Arial" charset="0"/>
          <a:ea typeface="ＭＳ Ｐゴシック" charset="0"/>
        </a:defRPr>
      </a:lvl8pPr>
      <a:lvl9pPr marL="1828348" algn="ctr" rtl="0" fontAlgn="base">
        <a:spcBef>
          <a:spcPct val="20000"/>
        </a:spcBef>
        <a:spcAft>
          <a:spcPct val="0"/>
        </a:spcAft>
        <a:buClr>
          <a:srgbClr val="FF6600"/>
        </a:buClr>
        <a:buFont typeface="Arial" charset="0"/>
        <a:defRPr sz="2500" b="1">
          <a:solidFill>
            <a:schemeClr val="accent2"/>
          </a:solidFill>
          <a:latin typeface="Arial" charset="0"/>
          <a:ea typeface="ＭＳ Ｐゴシック" charset="0"/>
        </a:defRPr>
      </a:lvl9pPr>
    </p:titleStyle>
    <p:bodyStyle>
      <a:lvl1pPr marL="341313" indent="-341313" algn="l" rtl="0" eaLnBrk="0" fontAlgn="base" hangingPunct="0">
        <a:spcBef>
          <a:spcPct val="20000"/>
        </a:spcBef>
        <a:spcAft>
          <a:spcPct val="0"/>
        </a:spcAft>
        <a:buClr>
          <a:srgbClr val="8ABA00"/>
        </a:buClr>
        <a:buSzPct val="70000"/>
        <a:buFont typeface="Wingdings" pitchFamily="2" charset="2"/>
        <a:buChar char="q"/>
        <a:defRPr sz="2800" b="1">
          <a:solidFill>
            <a:schemeClr val="accent2"/>
          </a:solidFill>
          <a:latin typeface="+mn-lt"/>
          <a:ea typeface="+mn-ea"/>
          <a:cs typeface="+mn-cs"/>
        </a:defRPr>
      </a:lvl1pPr>
      <a:lvl2pPr marL="741363" indent="-284163" algn="l" rtl="0" eaLnBrk="0" fontAlgn="base" hangingPunct="0">
        <a:spcBef>
          <a:spcPct val="20000"/>
        </a:spcBef>
        <a:spcAft>
          <a:spcPct val="0"/>
        </a:spcAft>
        <a:buClr>
          <a:srgbClr val="8ABA00"/>
        </a:buClr>
        <a:buSzPct val="90000"/>
        <a:buFont typeface="Wingdings" pitchFamily="2" charset="2"/>
        <a:buChar char="§"/>
        <a:defRPr sz="2800">
          <a:solidFill>
            <a:schemeClr val="accent2"/>
          </a:solidFill>
          <a:latin typeface="+mn-lt"/>
          <a:ea typeface="+mn-ea"/>
        </a:defRPr>
      </a:lvl2pPr>
      <a:lvl3pPr marL="1141413" indent="-227013" algn="l" rtl="0" eaLnBrk="0" fontAlgn="base" hangingPunct="0">
        <a:spcBef>
          <a:spcPct val="20000"/>
        </a:spcBef>
        <a:spcAft>
          <a:spcPct val="0"/>
        </a:spcAft>
        <a:buClr>
          <a:srgbClr val="8ABA00"/>
        </a:buClr>
        <a:buSzPct val="90000"/>
        <a:buChar char="•"/>
        <a:defRPr sz="2400">
          <a:solidFill>
            <a:schemeClr val="accent2"/>
          </a:solidFill>
          <a:latin typeface="+mn-lt"/>
          <a:ea typeface="+mn-ea"/>
        </a:defRPr>
      </a:lvl3pPr>
      <a:lvl4pPr marL="1598613" indent="-227013" algn="l" rtl="0" eaLnBrk="0" fontAlgn="base" hangingPunct="0">
        <a:spcBef>
          <a:spcPct val="20000"/>
        </a:spcBef>
        <a:spcAft>
          <a:spcPct val="0"/>
        </a:spcAft>
        <a:buChar char="–"/>
        <a:defRPr sz="2000">
          <a:solidFill>
            <a:schemeClr val="accent2"/>
          </a:solidFill>
          <a:latin typeface="+mn-lt"/>
          <a:ea typeface="+mn-ea"/>
        </a:defRPr>
      </a:lvl4pPr>
      <a:lvl5pPr marL="2055813" indent="-227013" algn="l" rtl="0" eaLnBrk="0" fontAlgn="base" hangingPunct="0">
        <a:spcBef>
          <a:spcPct val="20000"/>
        </a:spcBef>
        <a:spcAft>
          <a:spcPct val="0"/>
        </a:spcAft>
        <a:buClr>
          <a:srgbClr val="8ABA00"/>
        </a:buClr>
        <a:buSzPct val="90000"/>
        <a:buFont typeface="Arial" charset="0"/>
        <a:buChar char="+"/>
        <a:defRPr sz="2000">
          <a:solidFill>
            <a:schemeClr val="accent2"/>
          </a:solidFill>
          <a:latin typeface="+mn-lt"/>
          <a:ea typeface="+mn-ea"/>
        </a:defRPr>
      </a:lvl5pPr>
      <a:lvl6pPr marL="2513978" indent="-228543" algn="l" rtl="0" fontAlgn="base">
        <a:spcBef>
          <a:spcPct val="20000"/>
        </a:spcBef>
        <a:spcAft>
          <a:spcPct val="0"/>
        </a:spcAft>
        <a:buClr>
          <a:srgbClr val="8ABA00"/>
        </a:buClr>
        <a:buSzPct val="90000"/>
        <a:buFont typeface="Arial" charset="0"/>
        <a:buChar char="+"/>
        <a:defRPr sz="2000">
          <a:solidFill>
            <a:schemeClr val="accent2"/>
          </a:solidFill>
          <a:latin typeface="+mn-lt"/>
          <a:ea typeface="+mn-ea"/>
        </a:defRPr>
      </a:lvl6pPr>
      <a:lvl7pPr marL="2971065" indent="-228543" algn="l" rtl="0" fontAlgn="base">
        <a:spcBef>
          <a:spcPct val="20000"/>
        </a:spcBef>
        <a:spcAft>
          <a:spcPct val="0"/>
        </a:spcAft>
        <a:buClr>
          <a:srgbClr val="8ABA00"/>
        </a:buClr>
        <a:buSzPct val="90000"/>
        <a:buFont typeface="Arial" charset="0"/>
        <a:buChar char="+"/>
        <a:defRPr sz="2000">
          <a:solidFill>
            <a:schemeClr val="accent2"/>
          </a:solidFill>
          <a:latin typeface="+mn-lt"/>
          <a:ea typeface="+mn-ea"/>
        </a:defRPr>
      </a:lvl7pPr>
      <a:lvl8pPr marL="3428152" indent="-228543" algn="l" rtl="0" fontAlgn="base">
        <a:spcBef>
          <a:spcPct val="20000"/>
        </a:spcBef>
        <a:spcAft>
          <a:spcPct val="0"/>
        </a:spcAft>
        <a:buClr>
          <a:srgbClr val="8ABA00"/>
        </a:buClr>
        <a:buSzPct val="90000"/>
        <a:buFont typeface="Arial" charset="0"/>
        <a:buChar char="+"/>
        <a:defRPr sz="2000">
          <a:solidFill>
            <a:schemeClr val="accent2"/>
          </a:solidFill>
          <a:latin typeface="+mn-lt"/>
          <a:ea typeface="+mn-ea"/>
        </a:defRPr>
      </a:lvl8pPr>
      <a:lvl9pPr marL="3885239" indent="-228543" algn="l" rtl="0" fontAlgn="base">
        <a:spcBef>
          <a:spcPct val="20000"/>
        </a:spcBef>
        <a:spcAft>
          <a:spcPct val="0"/>
        </a:spcAft>
        <a:buClr>
          <a:srgbClr val="8ABA00"/>
        </a:buClr>
        <a:buSzPct val="90000"/>
        <a:buFont typeface="Arial" charset="0"/>
        <a:buChar char="+"/>
        <a:defRPr sz="2000">
          <a:solidFill>
            <a:schemeClr val="accent2"/>
          </a:solidFill>
          <a:latin typeface="+mn-lt"/>
          <a:ea typeface="+mn-ea"/>
        </a:defRPr>
      </a:lvl9pPr>
    </p:bodyStyle>
    <p:otherStyle>
      <a:defPPr>
        <a:defRPr lang="fr-FR"/>
      </a:defPPr>
      <a:lvl1pPr marL="0" algn="l" defTabSz="457088" rtl="0" eaLnBrk="1" latinLnBrk="0" hangingPunct="1">
        <a:defRPr sz="1800" kern="1200">
          <a:solidFill>
            <a:schemeClr val="tx1"/>
          </a:solidFill>
          <a:latin typeface="+mn-lt"/>
          <a:ea typeface="+mn-ea"/>
          <a:cs typeface="+mn-cs"/>
        </a:defRPr>
      </a:lvl1pPr>
      <a:lvl2pPr marL="457088" algn="l" defTabSz="457088" rtl="0" eaLnBrk="1" latinLnBrk="0" hangingPunct="1">
        <a:defRPr sz="1800" kern="1200">
          <a:solidFill>
            <a:schemeClr val="tx1"/>
          </a:solidFill>
          <a:latin typeface="+mn-lt"/>
          <a:ea typeface="+mn-ea"/>
          <a:cs typeface="+mn-cs"/>
        </a:defRPr>
      </a:lvl2pPr>
      <a:lvl3pPr marL="914174" algn="l" defTabSz="457088" rtl="0" eaLnBrk="1" latinLnBrk="0" hangingPunct="1">
        <a:defRPr sz="1800" kern="1200">
          <a:solidFill>
            <a:schemeClr val="tx1"/>
          </a:solidFill>
          <a:latin typeface="+mn-lt"/>
          <a:ea typeface="+mn-ea"/>
          <a:cs typeface="+mn-cs"/>
        </a:defRPr>
      </a:lvl3pPr>
      <a:lvl4pPr marL="1371261" algn="l" defTabSz="457088" rtl="0" eaLnBrk="1" latinLnBrk="0" hangingPunct="1">
        <a:defRPr sz="1800" kern="1200">
          <a:solidFill>
            <a:schemeClr val="tx1"/>
          </a:solidFill>
          <a:latin typeface="+mn-lt"/>
          <a:ea typeface="+mn-ea"/>
          <a:cs typeface="+mn-cs"/>
        </a:defRPr>
      </a:lvl4pPr>
      <a:lvl5pPr marL="1828348" algn="l" defTabSz="457088" rtl="0" eaLnBrk="1" latinLnBrk="0" hangingPunct="1">
        <a:defRPr sz="1800" kern="1200">
          <a:solidFill>
            <a:schemeClr val="tx1"/>
          </a:solidFill>
          <a:latin typeface="+mn-lt"/>
          <a:ea typeface="+mn-ea"/>
          <a:cs typeface="+mn-cs"/>
        </a:defRPr>
      </a:lvl5pPr>
      <a:lvl6pPr marL="2285434" algn="l" defTabSz="457088" rtl="0" eaLnBrk="1" latinLnBrk="0" hangingPunct="1">
        <a:defRPr sz="1800" kern="1200">
          <a:solidFill>
            <a:schemeClr val="tx1"/>
          </a:solidFill>
          <a:latin typeface="+mn-lt"/>
          <a:ea typeface="+mn-ea"/>
          <a:cs typeface="+mn-cs"/>
        </a:defRPr>
      </a:lvl6pPr>
      <a:lvl7pPr marL="2742522" algn="l" defTabSz="457088" rtl="0" eaLnBrk="1" latinLnBrk="0" hangingPunct="1">
        <a:defRPr sz="1800" kern="1200">
          <a:solidFill>
            <a:schemeClr val="tx1"/>
          </a:solidFill>
          <a:latin typeface="+mn-lt"/>
          <a:ea typeface="+mn-ea"/>
          <a:cs typeface="+mn-cs"/>
        </a:defRPr>
      </a:lvl7pPr>
      <a:lvl8pPr marL="3199609" algn="l" defTabSz="457088" rtl="0" eaLnBrk="1" latinLnBrk="0" hangingPunct="1">
        <a:defRPr sz="1800" kern="1200">
          <a:solidFill>
            <a:schemeClr val="tx1"/>
          </a:solidFill>
          <a:latin typeface="+mn-lt"/>
          <a:ea typeface="+mn-ea"/>
          <a:cs typeface="+mn-cs"/>
        </a:defRPr>
      </a:lvl8pPr>
      <a:lvl9pPr marL="3656696" algn="l" defTabSz="45708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Image 2" descr="bandeau_haut.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80513"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Image 1" descr="vague_AM.jpg"/>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0" y="5356225"/>
            <a:ext cx="9144000"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1868" name="Text Box 12"/>
          <p:cNvSpPr txBox="1">
            <a:spLocks noChangeArrowheads="1"/>
          </p:cNvSpPr>
          <p:nvPr/>
        </p:nvSpPr>
        <p:spPr bwMode="auto">
          <a:xfrm>
            <a:off x="0" y="6453188"/>
            <a:ext cx="6767513" cy="18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1417" tIns="45709" rIns="91417" bIns="45709">
            <a:spAutoFit/>
          </a:bodyP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eaLnBrk="1" hangingPunct="1">
              <a:lnSpc>
                <a:spcPct val="60000"/>
              </a:lnSpc>
              <a:spcBef>
                <a:spcPct val="40000"/>
              </a:spcBef>
              <a:defRPr/>
            </a:pPr>
            <a:r>
              <a:rPr lang="fr-FR" sz="800" b="1" smtClean="0">
                <a:solidFill>
                  <a:srgbClr val="333399"/>
                </a:solidFill>
              </a:rPr>
              <a:t>Page </a:t>
            </a:r>
            <a:r>
              <a:rPr lang="fr-FR" sz="800" smtClean="0">
                <a:solidFill>
                  <a:srgbClr val="333399"/>
                </a:solidFill>
              </a:rPr>
              <a:t>– </a:t>
            </a:r>
            <a:r>
              <a:rPr lang="fr-FR" sz="800" b="1" smtClean="0">
                <a:solidFill>
                  <a:srgbClr val="333399"/>
                </a:solidFill>
              </a:rPr>
              <a:t>DIRECTION DU CONTRÔLE-CONTENTIEUX ET DE LA REPRESSION DES FRAUDES</a:t>
            </a:r>
            <a:r>
              <a:rPr lang="fr-FR" sz="800" b="1" smtClean="0">
                <a:solidFill>
                  <a:schemeClr val="accent2"/>
                </a:solidFill>
              </a:rPr>
              <a:t> </a:t>
            </a:r>
            <a:r>
              <a:rPr lang="fr-FR" sz="800" b="1" smtClean="0">
                <a:solidFill>
                  <a:srgbClr val="333399"/>
                </a:solidFill>
              </a:rPr>
              <a:t>- DCCRF</a:t>
            </a:r>
            <a:r>
              <a:rPr lang="fr-FR" sz="1000" b="1" smtClean="0">
                <a:solidFill>
                  <a:schemeClr val="accent2"/>
                </a:solidFill>
              </a:rPr>
              <a:t>	</a:t>
            </a:r>
            <a:endParaRPr lang="fr-FR" sz="1200" b="1" smtClean="0">
              <a:solidFill>
                <a:schemeClr val="accent2"/>
              </a:solidFill>
            </a:endParaRPr>
          </a:p>
        </p:txBody>
      </p:sp>
      <p:grpSp>
        <p:nvGrpSpPr>
          <p:cNvPr id="2053" name="Group 7"/>
          <p:cNvGrpSpPr>
            <a:grpSpLocks/>
          </p:cNvGrpSpPr>
          <p:nvPr/>
        </p:nvGrpSpPr>
        <p:grpSpPr bwMode="auto">
          <a:xfrm>
            <a:off x="7488238" y="5805488"/>
            <a:ext cx="1908175" cy="1008062"/>
            <a:chOff x="4694" y="3566"/>
            <a:chExt cx="1202" cy="635"/>
          </a:xfrm>
        </p:grpSpPr>
        <p:sp>
          <p:nvSpPr>
            <p:cNvPr id="121870" name="Text Box 14"/>
            <p:cNvSpPr txBox="1">
              <a:spLocks noChangeArrowheads="1"/>
            </p:cNvSpPr>
            <p:nvPr userDrawn="1"/>
          </p:nvSpPr>
          <p:spPr bwMode="auto">
            <a:xfrm>
              <a:off x="4694" y="4015"/>
              <a:ext cx="1202" cy="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pPr algn="ctr" eaLnBrk="1" hangingPunct="1">
                <a:spcBef>
                  <a:spcPct val="50000"/>
                </a:spcBef>
                <a:defRPr/>
              </a:pPr>
              <a:r>
                <a:rPr lang="fr-FR" sz="700" b="1" smtClean="0">
                  <a:solidFill>
                    <a:srgbClr val="8ABA00"/>
                  </a:solidFill>
                </a:rPr>
                <a:t>CONTRÔLE-CONTENTIEUX</a:t>
              </a:r>
              <a:r>
                <a:rPr lang="fr-FR" sz="700" b="1" smtClean="0">
                  <a:solidFill>
                    <a:srgbClr val="77B200"/>
                  </a:solidFill>
                </a:rPr>
                <a:t> </a:t>
              </a:r>
            </a:p>
            <a:p>
              <a:pPr algn="ctr" eaLnBrk="1" hangingPunct="1">
                <a:lnSpc>
                  <a:spcPct val="40000"/>
                </a:lnSpc>
                <a:spcBef>
                  <a:spcPct val="50000"/>
                </a:spcBef>
                <a:defRPr/>
              </a:pPr>
              <a:r>
                <a:rPr lang="fr-FR" sz="700" b="1" smtClean="0">
                  <a:solidFill>
                    <a:srgbClr val="77B200"/>
                  </a:solidFill>
                </a:rPr>
                <a:t>ET REPRESSION DES FRAUDES</a:t>
              </a:r>
            </a:p>
          </p:txBody>
        </p:sp>
        <p:grpSp>
          <p:nvGrpSpPr>
            <p:cNvPr id="2057" name="Group 15"/>
            <p:cNvGrpSpPr>
              <a:grpSpLocks/>
            </p:cNvGrpSpPr>
            <p:nvPr userDrawn="1"/>
          </p:nvGrpSpPr>
          <p:grpSpPr bwMode="auto">
            <a:xfrm>
              <a:off x="4830" y="3566"/>
              <a:ext cx="817" cy="432"/>
              <a:chOff x="2133" y="704"/>
              <a:chExt cx="946" cy="566"/>
            </a:xfrm>
          </p:grpSpPr>
          <p:pic>
            <p:nvPicPr>
              <p:cNvPr id="2058" name="Picture 16" descr="logo_Diaporama"/>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133" y="704"/>
                <a:ext cx="946" cy="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1873" name="Line 17"/>
              <p:cNvSpPr>
                <a:spLocks noChangeShapeType="1"/>
              </p:cNvSpPr>
              <p:nvPr/>
            </p:nvSpPr>
            <p:spPr bwMode="auto">
              <a:xfrm>
                <a:off x="2184" y="1270"/>
                <a:ext cx="888" cy="0"/>
              </a:xfrm>
              <a:prstGeom prst="line">
                <a:avLst/>
              </a:prstGeom>
              <a:noFill/>
              <a:ln w="15875">
                <a:solidFill>
                  <a:srgbClr val="8ABA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sz="1800">
                  <a:ea typeface="ＭＳ Ｐゴシック" charset="0"/>
                </a:endParaRPr>
              </a:p>
            </p:txBody>
          </p:sp>
        </p:grpSp>
      </p:grpSp>
      <p:sp>
        <p:nvSpPr>
          <p:cNvPr id="2054" name="Rectangle 12"/>
          <p:cNvSpPr>
            <a:spLocks noChangeArrowheads="1"/>
          </p:cNvSpPr>
          <p:nvPr/>
        </p:nvSpPr>
        <p:spPr bwMode="auto">
          <a:xfrm>
            <a:off x="684213" y="1773238"/>
            <a:ext cx="7772400"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7" tIns="45709" rIns="91417" bIns="45709" anchor="ctr"/>
          <a:lstStyle/>
          <a:p>
            <a:pPr algn="ctr">
              <a:spcBef>
                <a:spcPct val="20000"/>
              </a:spcBef>
              <a:buClr>
                <a:srgbClr val="FF6600"/>
              </a:buClr>
              <a:buFont typeface="Arial" charset="0"/>
              <a:buNone/>
            </a:pPr>
            <a:r>
              <a:rPr lang="fr-FR" sz="2500" b="1">
                <a:solidFill>
                  <a:schemeClr val="accent2"/>
                </a:solidFill>
              </a:rPr>
              <a:t>Cliquez pour modifier le style du titre</a:t>
            </a:r>
          </a:p>
        </p:txBody>
      </p:sp>
      <p:sp>
        <p:nvSpPr>
          <p:cNvPr id="2055" name="Rectangle 13"/>
          <p:cNvSpPr>
            <a:spLocks noChangeArrowheads="1"/>
          </p:cNvSpPr>
          <p:nvPr/>
        </p:nvSpPr>
        <p:spPr bwMode="auto">
          <a:xfrm>
            <a:off x="1403350" y="3500438"/>
            <a:ext cx="64008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7" tIns="45709" rIns="91417" bIns="45709"/>
          <a:lstStyle/>
          <a:p>
            <a:pPr algn="ctr">
              <a:spcBef>
                <a:spcPct val="20000"/>
              </a:spcBef>
              <a:buClr>
                <a:srgbClr val="8ABA00"/>
              </a:buClr>
              <a:buSzPct val="70000"/>
              <a:buFont typeface="Wingdings" pitchFamily="2" charset="2"/>
              <a:buNone/>
            </a:pPr>
            <a:r>
              <a:rPr lang="fr-FR" sz="2800" b="1">
                <a:solidFill>
                  <a:schemeClr val="accent2"/>
                </a:solidFill>
              </a:rPr>
              <a:t>Cliquez pour modifier le style des sous-titres du masque</a:t>
            </a:r>
          </a:p>
        </p:txBody>
      </p:sp>
    </p:spTree>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Lst>
  <p:timing>
    <p:tnLst>
      <p:par>
        <p:cTn id="1" dur="indefinite" restart="never" nodeType="tmRoot"/>
      </p:par>
    </p:tnLst>
  </p:timing>
  <p:hf sldNum="0" hdr="0" dt="0"/>
  <p:txStyles>
    <p:titleStyle>
      <a:lvl1pPr algn="ctr" rtl="0" eaLnBrk="0" fontAlgn="base" hangingPunct="0">
        <a:spcBef>
          <a:spcPct val="20000"/>
        </a:spcBef>
        <a:spcAft>
          <a:spcPct val="0"/>
        </a:spcAft>
        <a:buClr>
          <a:srgbClr val="FF6600"/>
        </a:buClr>
        <a:buFont typeface="Arial" charset="0"/>
        <a:defRPr sz="2500" b="1">
          <a:solidFill>
            <a:schemeClr val="accent2"/>
          </a:solidFill>
          <a:latin typeface="+mj-lt"/>
          <a:ea typeface="+mj-ea"/>
          <a:cs typeface="+mj-cs"/>
        </a:defRPr>
      </a:lvl1pPr>
      <a:lvl2pPr algn="ctr" rtl="0" eaLnBrk="0" fontAlgn="base" hangingPunct="0">
        <a:spcBef>
          <a:spcPct val="20000"/>
        </a:spcBef>
        <a:spcAft>
          <a:spcPct val="0"/>
        </a:spcAft>
        <a:buClr>
          <a:srgbClr val="FF6600"/>
        </a:buClr>
        <a:buFont typeface="Arial" charset="0"/>
        <a:defRPr sz="2500" b="1">
          <a:solidFill>
            <a:schemeClr val="accent2"/>
          </a:solidFill>
          <a:latin typeface="Arial" charset="0"/>
          <a:ea typeface="ＭＳ Ｐゴシック" pitchFamily="34" charset="-128"/>
        </a:defRPr>
      </a:lvl2pPr>
      <a:lvl3pPr algn="ctr" rtl="0" eaLnBrk="0" fontAlgn="base" hangingPunct="0">
        <a:spcBef>
          <a:spcPct val="20000"/>
        </a:spcBef>
        <a:spcAft>
          <a:spcPct val="0"/>
        </a:spcAft>
        <a:buClr>
          <a:srgbClr val="FF6600"/>
        </a:buClr>
        <a:buFont typeface="Arial" charset="0"/>
        <a:defRPr sz="2500" b="1">
          <a:solidFill>
            <a:schemeClr val="accent2"/>
          </a:solidFill>
          <a:latin typeface="Arial" charset="0"/>
          <a:ea typeface="ＭＳ Ｐゴシック" pitchFamily="34" charset="-128"/>
        </a:defRPr>
      </a:lvl3pPr>
      <a:lvl4pPr algn="ctr" rtl="0" eaLnBrk="0" fontAlgn="base" hangingPunct="0">
        <a:spcBef>
          <a:spcPct val="20000"/>
        </a:spcBef>
        <a:spcAft>
          <a:spcPct val="0"/>
        </a:spcAft>
        <a:buClr>
          <a:srgbClr val="FF6600"/>
        </a:buClr>
        <a:buFont typeface="Arial" charset="0"/>
        <a:defRPr sz="2500" b="1">
          <a:solidFill>
            <a:schemeClr val="accent2"/>
          </a:solidFill>
          <a:latin typeface="Arial" charset="0"/>
          <a:ea typeface="ＭＳ Ｐゴシック" pitchFamily="34" charset="-128"/>
        </a:defRPr>
      </a:lvl4pPr>
      <a:lvl5pPr algn="ctr" rtl="0" eaLnBrk="0" fontAlgn="base" hangingPunct="0">
        <a:spcBef>
          <a:spcPct val="20000"/>
        </a:spcBef>
        <a:spcAft>
          <a:spcPct val="0"/>
        </a:spcAft>
        <a:buClr>
          <a:srgbClr val="FF6600"/>
        </a:buClr>
        <a:buFont typeface="Arial" charset="0"/>
        <a:defRPr sz="2500" b="1">
          <a:solidFill>
            <a:schemeClr val="accent2"/>
          </a:solidFill>
          <a:latin typeface="Arial" charset="0"/>
          <a:ea typeface="ＭＳ Ｐゴシック" pitchFamily="34" charset="-128"/>
        </a:defRPr>
      </a:lvl5pPr>
      <a:lvl6pPr marL="457088" algn="ctr" rtl="0" fontAlgn="base">
        <a:spcBef>
          <a:spcPct val="20000"/>
        </a:spcBef>
        <a:spcAft>
          <a:spcPct val="0"/>
        </a:spcAft>
        <a:buClr>
          <a:srgbClr val="FF6600"/>
        </a:buClr>
        <a:buFont typeface="Arial" charset="0"/>
        <a:defRPr sz="2500" b="1">
          <a:solidFill>
            <a:schemeClr val="accent2"/>
          </a:solidFill>
          <a:latin typeface="Arial" charset="0"/>
          <a:ea typeface="ＭＳ Ｐゴシック" pitchFamily="34" charset="-128"/>
        </a:defRPr>
      </a:lvl6pPr>
      <a:lvl7pPr marL="914174" algn="ctr" rtl="0" fontAlgn="base">
        <a:spcBef>
          <a:spcPct val="20000"/>
        </a:spcBef>
        <a:spcAft>
          <a:spcPct val="0"/>
        </a:spcAft>
        <a:buClr>
          <a:srgbClr val="FF6600"/>
        </a:buClr>
        <a:buFont typeface="Arial" charset="0"/>
        <a:defRPr sz="2500" b="1">
          <a:solidFill>
            <a:schemeClr val="accent2"/>
          </a:solidFill>
          <a:latin typeface="Arial" charset="0"/>
          <a:ea typeface="ＭＳ Ｐゴシック" pitchFamily="34" charset="-128"/>
        </a:defRPr>
      </a:lvl7pPr>
      <a:lvl8pPr marL="1371261" algn="ctr" rtl="0" fontAlgn="base">
        <a:spcBef>
          <a:spcPct val="20000"/>
        </a:spcBef>
        <a:spcAft>
          <a:spcPct val="0"/>
        </a:spcAft>
        <a:buClr>
          <a:srgbClr val="FF6600"/>
        </a:buClr>
        <a:buFont typeface="Arial" charset="0"/>
        <a:defRPr sz="2500" b="1">
          <a:solidFill>
            <a:schemeClr val="accent2"/>
          </a:solidFill>
          <a:latin typeface="Arial" charset="0"/>
          <a:ea typeface="ＭＳ Ｐゴシック" pitchFamily="34" charset="-128"/>
        </a:defRPr>
      </a:lvl8pPr>
      <a:lvl9pPr marL="1828348" algn="ctr" rtl="0" fontAlgn="base">
        <a:spcBef>
          <a:spcPct val="20000"/>
        </a:spcBef>
        <a:spcAft>
          <a:spcPct val="0"/>
        </a:spcAft>
        <a:buClr>
          <a:srgbClr val="FF6600"/>
        </a:buClr>
        <a:buFont typeface="Arial" charset="0"/>
        <a:defRPr sz="2500" b="1">
          <a:solidFill>
            <a:schemeClr val="accent2"/>
          </a:solidFill>
          <a:latin typeface="Arial" charset="0"/>
          <a:ea typeface="ＭＳ Ｐゴシック" pitchFamily="34" charset="-128"/>
        </a:defRPr>
      </a:lvl9pPr>
    </p:titleStyle>
    <p:bodyStyle>
      <a:lvl1pPr marL="341313" indent="-341313" algn="l" rtl="0" eaLnBrk="0" fontAlgn="base" hangingPunct="0">
        <a:spcBef>
          <a:spcPct val="20000"/>
        </a:spcBef>
        <a:spcAft>
          <a:spcPct val="0"/>
        </a:spcAft>
        <a:buClr>
          <a:srgbClr val="8ABA00"/>
        </a:buClr>
        <a:buSzPct val="70000"/>
        <a:buFont typeface="Wingdings" pitchFamily="2" charset="2"/>
        <a:buChar char="q"/>
        <a:defRPr sz="2800" b="1">
          <a:solidFill>
            <a:schemeClr val="accent2"/>
          </a:solidFill>
          <a:latin typeface="+mn-lt"/>
          <a:ea typeface="+mn-ea"/>
          <a:cs typeface="+mn-cs"/>
        </a:defRPr>
      </a:lvl1pPr>
      <a:lvl2pPr marL="741363" indent="-284163" algn="l" rtl="0" eaLnBrk="0" fontAlgn="base" hangingPunct="0">
        <a:spcBef>
          <a:spcPct val="20000"/>
        </a:spcBef>
        <a:spcAft>
          <a:spcPct val="0"/>
        </a:spcAft>
        <a:buClr>
          <a:srgbClr val="8ABA00"/>
        </a:buClr>
        <a:buSzPct val="90000"/>
        <a:buFont typeface="Wingdings" pitchFamily="2" charset="2"/>
        <a:buChar char="§"/>
        <a:defRPr sz="2800">
          <a:solidFill>
            <a:schemeClr val="accent2"/>
          </a:solidFill>
          <a:latin typeface="+mn-lt"/>
          <a:ea typeface="+mn-ea"/>
        </a:defRPr>
      </a:lvl2pPr>
      <a:lvl3pPr marL="1141413" indent="-227013" algn="l" rtl="0" eaLnBrk="0" fontAlgn="base" hangingPunct="0">
        <a:spcBef>
          <a:spcPct val="20000"/>
        </a:spcBef>
        <a:spcAft>
          <a:spcPct val="0"/>
        </a:spcAft>
        <a:buClr>
          <a:srgbClr val="8ABA00"/>
        </a:buClr>
        <a:buSzPct val="90000"/>
        <a:buChar char="•"/>
        <a:defRPr sz="2400">
          <a:solidFill>
            <a:schemeClr val="accent2"/>
          </a:solidFill>
          <a:latin typeface="+mn-lt"/>
          <a:ea typeface="+mn-ea"/>
        </a:defRPr>
      </a:lvl3pPr>
      <a:lvl4pPr marL="1598613" indent="-227013" algn="l" rtl="0" eaLnBrk="0" fontAlgn="base" hangingPunct="0">
        <a:spcBef>
          <a:spcPct val="20000"/>
        </a:spcBef>
        <a:spcAft>
          <a:spcPct val="0"/>
        </a:spcAft>
        <a:buChar char="–"/>
        <a:defRPr sz="2000">
          <a:solidFill>
            <a:schemeClr val="accent2"/>
          </a:solidFill>
          <a:latin typeface="+mn-lt"/>
          <a:ea typeface="+mn-ea"/>
        </a:defRPr>
      </a:lvl4pPr>
      <a:lvl5pPr marL="2055813" indent="-227013" algn="l" rtl="0" eaLnBrk="0" fontAlgn="base" hangingPunct="0">
        <a:spcBef>
          <a:spcPct val="20000"/>
        </a:spcBef>
        <a:spcAft>
          <a:spcPct val="0"/>
        </a:spcAft>
        <a:buClr>
          <a:srgbClr val="8ABA00"/>
        </a:buClr>
        <a:buSzPct val="90000"/>
        <a:buFont typeface="Arial" charset="0"/>
        <a:buChar char="+"/>
        <a:defRPr sz="2000">
          <a:solidFill>
            <a:schemeClr val="accent2"/>
          </a:solidFill>
          <a:latin typeface="+mn-lt"/>
          <a:ea typeface="+mn-ea"/>
        </a:defRPr>
      </a:lvl5pPr>
      <a:lvl6pPr marL="2513978" indent="-228543" algn="l" rtl="0" fontAlgn="base">
        <a:spcBef>
          <a:spcPct val="20000"/>
        </a:spcBef>
        <a:spcAft>
          <a:spcPct val="0"/>
        </a:spcAft>
        <a:buClr>
          <a:srgbClr val="8ABA00"/>
        </a:buClr>
        <a:buSzPct val="90000"/>
        <a:buFont typeface="Arial" charset="0"/>
        <a:buChar char="+"/>
        <a:defRPr sz="2000">
          <a:solidFill>
            <a:schemeClr val="accent2"/>
          </a:solidFill>
          <a:latin typeface="+mn-lt"/>
          <a:ea typeface="+mn-ea"/>
        </a:defRPr>
      </a:lvl6pPr>
      <a:lvl7pPr marL="2971065" indent="-228543" algn="l" rtl="0" fontAlgn="base">
        <a:spcBef>
          <a:spcPct val="20000"/>
        </a:spcBef>
        <a:spcAft>
          <a:spcPct val="0"/>
        </a:spcAft>
        <a:buClr>
          <a:srgbClr val="8ABA00"/>
        </a:buClr>
        <a:buSzPct val="90000"/>
        <a:buFont typeface="Arial" charset="0"/>
        <a:buChar char="+"/>
        <a:defRPr sz="2000">
          <a:solidFill>
            <a:schemeClr val="accent2"/>
          </a:solidFill>
          <a:latin typeface="+mn-lt"/>
          <a:ea typeface="+mn-ea"/>
        </a:defRPr>
      </a:lvl7pPr>
      <a:lvl8pPr marL="3428152" indent="-228543" algn="l" rtl="0" fontAlgn="base">
        <a:spcBef>
          <a:spcPct val="20000"/>
        </a:spcBef>
        <a:spcAft>
          <a:spcPct val="0"/>
        </a:spcAft>
        <a:buClr>
          <a:srgbClr val="8ABA00"/>
        </a:buClr>
        <a:buSzPct val="90000"/>
        <a:buFont typeface="Arial" charset="0"/>
        <a:buChar char="+"/>
        <a:defRPr sz="2000">
          <a:solidFill>
            <a:schemeClr val="accent2"/>
          </a:solidFill>
          <a:latin typeface="+mn-lt"/>
          <a:ea typeface="+mn-ea"/>
        </a:defRPr>
      </a:lvl8pPr>
      <a:lvl9pPr marL="3885239" indent="-228543" algn="l" rtl="0" fontAlgn="base">
        <a:spcBef>
          <a:spcPct val="20000"/>
        </a:spcBef>
        <a:spcAft>
          <a:spcPct val="0"/>
        </a:spcAft>
        <a:buClr>
          <a:srgbClr val="8ABA00"/>
        </a:buClr>
        <a:buSzPct val="90000"/>
        <a:buFont typeface="Arial" charset="0"/>
        <a:buChar char="+"/>
        <a:defRPr sz="2000">
          <a:solidFill>
            <a:schemeClr val="accent2"/>
          </a:solidFill>
          <a:latin typeface="+mn-lt"/>
          <a:ea typeface="+mn-ea"/>
        </a:defRPr>
      </a:lvl9pPr>
    </p:bodyStyle>
    <p:otherStyle>
      <a:defPPr>
        <a:defRPr lang="fr-FR"/>
      </a:defPPr>
      <a:lvl1pPr marL="0" algn="l" defTabSz="914174" rtl="0" eaLnBrk="1" latinLnBrk="0" hangingPunct="1">
        <a:defRPr sz="1800" kern="1200">
          <a:solidFill>
            <a:schemeClr val="tx1"/>
          </a:solidFill>
          <a:latin typeface="+mn-lt"/>
          <a:ea typeface="+mn-ea"/>
          <a:cs typeface="+mn-cs"/>
        </a:defRPr>
      </a:lvl1pPr>
      <a:lvl2pPr marL="457088" algn="l" defTabSz="914174" rtl="0" eaLnBrk="1" latinLnBrk="0" hangingPunct="1">
        <a:defRPr sz="1800" kern="1200">
          <a:solidFill>
            <a:schemeClr val="tx1"/>
          </a:solidFill>
          <a:latin typeface="+mn-lt"/>
          <a:ea typeface="+mn-ea"/>
          <a:cs typeface="+mn-cs"/>
        </a:defRPr>
      </a:lvl2pPr>
      <a:lvl3pPr marL="914174" algn="l" defTabSz="914174" rtl="0" eaLnBrk="1" latinLnBrk="0" hangingPunct="1">
        <a:defRPr sz="1800" kern="1200">
          <a:solidFill>
            <a:schemeClr val="tx1"/>
          </a:solidFill>
          <a:latin typeface="+mn-lt"/>
          <a:ea typeface="+mn-ea"/>
          <a:cs typeface="+mn-cs"/>
        </a:defRPr>
      </a:lvl3pPr>
      <a:lvl4pPr marL="1371261" algn="l" defTabSz="914174" rtl="0" eaLnBrk="1" latinLnBrk="0" hangingPunct="1">
        <a:defRPr sz="1800" kern="1200">
          <a:solidFill>
            <a:schemeClr val="tx1"/>
          </a:solidFill>
          <a:latin typeface="+mn-lt"/>
          <a:ea typeface="+mn-ea"/>
          <a:cs typeface="+mn-cs"/>
        </a:defRPr>
      </a:lvl4pPr>
      <a:lvl5pPr marL="1828348" algn="l" defTabSz="914174" rtl="0" eaLnBrk="1" latinLnBrk="0" hangingPunct="1">
        <a:defRPr sz="1800" kern="1200">
          <a:solidFill>
            <a:schemeClr val="tx1"/>
          </a:solidFill>
          <a:latin typeface="+mn-lt"/>
          <a:ea typeface="+mn-ea"/>
          <a:cs typeface="+mn-cs"/>
        </a:defRPr>
      </a:lvl5pPr>
      <a:lvl6pPr marL="2285434" algn="l" defTabSz="914174" rtl="0" eaLnBrk="1" latinLnBrk="0" hangingPunct="1">
        <a:defRPr sz="1800" kern="1200">
          <a:solidFill>
            <a:schemeClr val="tx1"/>
          </a:solidFill>
          <a:latin typeface="+mn-lt"/>
          <a:ea typeface="+mn-ea"/>
          <a:cs typeface="+mn-cs"/>
        </a:defRPr>
      </a:lvl6pPr>
      <a:lvl7pPr marL="2742522" algn="l" defTabSz="914174" rtl="0" eaLnBrk="1" latinLnBrk="0" hangingPunct="1">
        <a:defRPr sz="1800" kern="1200">
          <a:solidFill>
            <a:schemeClr val="tx1"/>
          </a:solidFill>
          <a:latin typeface="+mn-lt"/>
          <a:ea typeface="+mn-ea"/>
          <a:cs typeface="+mn-cs"/>
        </a:defRPr>
      </a:lvl7pPr>
      <a:lvl8pPr marL="3199609" algn="l" defTabSz="914174" rtl="0" eaLnBrk="1" latinLnBrk="0" hangingPunct="1">
        <a:defRPr sz="1800" kern="1200">
          <a:solidFill>
            <a:schemeClr val="tx1"/>
          </a:solidFill>
          <a:latin typeface="+mn-lt"/>
          <a:ea typeface="+mn-ea"/>
          <a:cs typeface="+mn-cs"/>
        </a:defRPr>
      </a:lvl8pPr>
      <a:lvl9pPr marL="3656696" algn="l" defTabSz="91417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6026150"/>
            <a:ext cx="91440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2"/>
          <p:cNvSpPr>
            <a:spLocks noGrp="1" noChangeArrowheads="1"/>
          </p:cNvSpPr>
          <p:nvPr>
            <p:ph type="title"/>
          </p:nvPr>
        </p:nvSpPr>
        <p:spPr bwMode="auto">
          <a:xfrm>
            <a:off x="0" y="0"/>
            <a:ext cx="9144000" cy="55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9" tIns="45668" rIns="91339" bIns="45668" numCol="1" anchor="ctr" anchorCtr="0" compatLnSpc="1">
            <a:prstTxWarp prst="textNoShape">
              <a:avLst/>
            </a:prstTxWarp>
          </a:bodyPr>
          <a:lstStyle/>
          <a:p>
            <a:pPr lvl="0"/>
            <a:r>
              <a:rPr lang="fr-FR" smtClean="0"/>
              <a:t>Cliquez et modifiez le titre</a:t>
            </a:r>
          </a:p>
        </p:txBody>
      </p:sp>
      <p:sp>
        <p:nvSpPr>
          <p:cNvPr id="3076" name="Rectangle 3"/>
          <p:cNvSpPr>
            <a:spLocks noGrp="1" noChangeArrowheads="1"/>
          </p:cNvSpPr>
          <p:nvPr>
            <p:ph type="body" idx="1"/>
          </p:nvPr>
        </p:nvSpPr>
        <p:spPr bwMode="auto">
          <a:xfrm>
            <a:off x="0" y="750888"/>
            <a:ext cx="9144000" cy="561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39" tIns="45668" rIns="91339" bIns="45668"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p:txBody>
      </p:sp>
      <p:sp>
        <p:nvSpPr>
          <p:cNvPr id="3077" name="Text Box 7"/>
          <p:cNvSpPr txBox="1">
            <a:spLocks noChangeArrowheads="1"/>
          </p:cNvSpPr>
          <p:nvPr/>
        </p:nvSpPr>
        <p:spPr bwMode="auto">
          <a:xfrm>
            <a:off x="684213" y="6453188"/>
            <a:ext cx="6770687"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361" tIns="45680" rIns="91361" bIns="45680">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eaLnBrk="0" hangingPunct="0">
              <a:defRPr/>
            </a:pPr>
            <a:r>
              <a:rPr lang="fr-FR" sz="1200" smtClean="0">
                <a:solidFill>
                  <a:srgbClr val="000099"/>
                </a:solidFill>
                <a:latin typeface="Arial" charset="0"/>
                <a:ea typeface="+mn-ea"/>
              </a:rPr>
              <a:t>Rencontre Franco-Belge le 12/10/2012					</a:t>
            </a:r>
            <a:fld id="{2EDFB91E-64A0-440F-81B9-F35062125179}" type="slidenum">
              <a:rPr lang="fr-FR" sz="1200" smtClean="0">
                <a:solidFill>
                  <a:srgbClr val="000099"/>
                </a:solidFill>
                <a:latin typeface="Arial" charset="0"/>
                <a:ea typeface="+mn-ea"/>
              </a:rPr>
              <a:pPr eaLnBrk="0" hangingPunct="0">
                <a:defRPr/>
              </a:pPr>
              <a:t>‹N°›</a:t>
            </a:fld>
            <a:endParaRPr lang="fr-FR" sz="1200" smtClean="0">
              <a:solidFill>
                <a:srgbClr val="000099"/>
              </a:solidFill>
              <a:latin typeface="Arial" charset="0"/>
              <a:ea typeface="+mn-ea"/>
            </a:endParaRPr>
          </a:p>
        </p:txBody>
      </p:sp>
    </p:spTree>
  </p:cSld>
  <p:clrMap bg1="lt1" tx1="dk1" bg2="lt2" tx2="dk2" accent1="accent1" accent2="accent2" accent3="accent3" accent4="accent4" accent5="accent5" accent6="accent6" hlink="hlink" folHlink="folHlink"/>
  <p:sldLayoutIdLst>
    <p:sldLayoutId id="2147483954" r:id="rId1"/>
    <p:sldLayoutId id="2147483955" r:id="rId2"/>
    <p:sldLayoutId id="2147483956" r:id="rId3"/>
    <p:sldLayoutId id="2147483957" r:id="rId4"/>
    <p:sldLayoutId id="2147483958" r:id="rId5"/>
    <p:sldLayoutId id="2147483959" r:id="rId6"/>
    <p:sldLayoutId id="2147483960" r:id="rId7"/>
    <p:sldLayoutId id="2147483961" r:id="rId8"/>
    <p:sldLayoutId id="2147483962" r:id="rId9"/>
    <p:sldLayoutId id="2147483963" r:id="rId10"/>
    <p:sldLayoutId id="2147483964" r:id="rId11"/>
    <p:sldLayoutId id="2147483965" r:id="rId12"/>
  </p:sldLayoutIdLst>
  <p:timing>
    <p:tnLst>
      <p:par>
        <p:cTn id="1" dur="indefinite" restart="never" nodeType="tmRoot"/>
      </p:par>
    </p:tnLst>
  </p:timing>
  <p:hf sldNum="0" hdr="0" dt="0"/>
  <p:txStyles>
    <p:titleStyle>
      <a:lvl1pPr algn="ctr" defTabSz="911225" rtl="0" eaLnBrk="0" fontAlgn="base" hangingPunct="0">
        <a:spcBef>
          <a:spcPct val="0"/>
        </a:spcBef>
        <a:spcAft>
          <a:spcPct val="0"/>
        </a:spcAft>
        <a:defRPr sz="2800" b="1">
          <a:solidFill>
            <a:srgbClr val="0C419A"/>
          </a:solidFill>
          <a:latin typeface="+mj-lt"/>
          <a:ea typeface="+mj-ea"/>
          <a:cs typeface="+mj-cs"/>
        </a:defRPr>
      </a:lvl1pPr>
      <a:lvl2pPr algn="ctr" defTabSz="911225" rtl="0" eaLnBrk="0" fontAlgn="base" hangingPunct="0">
        <a:spcBef>
          <a:spcPct val="0"/>
        </a:spcBef>
        <a:spcAft>
          <a:spcPct val="0"/>
        </a:spcAft>
        <a:defRPr sz="2800" b="1">
          <a:solidFill>
            <a:srgbClr val="0C419A"/>
          </a:solidFill>
          <a:latin typeface="Arial" charset="0"/>
        </a:defRPr>
      </a:lvl2pPr>
      <a:lvl3pPr algn="ctr" defTabSz="911225" rtl="0" eaLnBrk="0" fontAlgn="base" hangingPunct="0">
        <a:spcBef>
          <a:spcPct val="0"/>
        </a:spcBef>
        <a:spcAft>
          <a:spcPct val="0"/>
        </a:spcAft>
        <a:defRPr sz="2800" b="1">
          <a:solidFill>
            <a:srgbClr val="0C419A"/>
          </a:solidFill>
          <a:latin typeface="Arial" charset="0"/>
        </a:defRPr>
      </a:lvl3pPr>
      <a:lvl4pPr algn="ctr" defTabSz="911225" rtl="0" eaLnBrk="0" fontAlgn="base" hangingPunct="0">
        <a:spcBef>
          <a:spcPct val="0"/>
        </a:spcBef>
        <a:spcAft>
          <a:spcPct val="0"/>
        </a:spcAft>
        <a:defRPr sz="2800" b="1">
          <a:solidFill>
            <a:srgbClr val="0C419A"/>
          </a:solidFill>
          <a:latin typeface="Arial" charset="0"/>
        </a:defRPr>
      </a:lvl4pPr>
      <a:lvl5pPr algn="ctr" defTabSz="911225" rtl="0" eaLnBrk="0" fontAlgn="base" hangingPunct="0">
        <a:spcBef>
          <a:spcPct val="0"/>
        </a:spcBef>
        <a:spcAft>
          <a:spcPct val="0"/>
        </a:spcAft>
        <a:defRPr sz="2800" b="1">
          <a:solidFill>
            <a:srgbClr val="0C419A"/>
          </a:solidFill>
          <a:latin typeface="Arial" charset="0"/>
        </a:defRPr>
      </a:lvl5pPr>
      <a:lvl6pPr marL="400477" algn="ctr" defTabSz="913597" rtl="0" fontAlgn="base">
        <a:spcBef>
          <a:spcPct val="0"/>
        </a:spcBef>
        <a:spcAft>
          <a:spcPct val="0"/>
        </a:spcAft>
        <a:defRPr sz="2800" b="1">
          <a:solidFill>
            <a:srgbClr val="0C419A"/>
          </a:solidFill>
          <a:latin typeface="Arial" charset="0"/>
        </a:defRPr>
      </a:lvl6pPr>
      <a:lvl7pPr marL="800960" algn="ctr" defTabSz="913597" rtl="0" fontAlgn="base">
        <a:spcBef>
          <a:spcPct val="0"/>
        </a:spcBef>
        <a:spcAft>
          <a:spcPct val="0"/>
        </a:spcAft>
        <a:defRPr sz="2800" b="1">
          <a:solidFill>
            <a:srgbClr val="0C419A"/>
          </a:solidFill>
          <a:latin typeface="Arial" charset="0"/>
        </a:defRPr>
      </a:lvl7pPr>
      <a:lvl8pPr marL="1201440" algn="ctr" defTabSz="913597" rtl="0" fontAlgn="base">
        <a:spcBef>
          <a:spcPct val="0"/>
        </a:spcBef>
        <a:spcAft>
          <a:spcPct val="0"/>
        </a:spcAft>
        <a:defRPr sz="2800" b="1">
          <a:solidFill>
            <a:srgbClr val="0C419A"/>
          </a:solidFill>
          <a:latin typeface="Arial" charset="0"/>
        </a:defRPr>
      </a:lvl8pPr>
      <a:lvl9pPr marL="1601921" algn="ctr" defTabSz="913597" rtl="0" fontAlgn="base">
        <a:spcBef>
          <a:spcPct val="0"/>
        </a:spcBef>
        <a:spcAft>
          <a:spcPct val="0"/>
        </a:spcAft>
        <a:defRPr sz="2800" b="1">
          <a:solidFill>
            <a:srgbClr val="0C419A"/>
          </a:solidFill>
          <a:latin typeface="Arial" charset="0"/>
        </a:defRPr>
      </a:lvl9pPr>
    </p:titleStyle>
    <p:bodyStyle>
      <a:lvl1pPr marL="339725" indent="-339725" algn="l" defTabSz="911225" rtl="0" eaLnBrk="0" fontAlgn="base" hangingPunct="0">
        <a:spcBef>
          <a:spcPct val="20000"/>
        </a:spcBef>
        <a:spcAft>
          <a:spcPct val="0"/>
        </a:spcAft>
        <a:buClr>
          <a:schemeClr val="folHlink"/>
        </a:buClr>
        <a:buFont typeface="Wingdings" pitchFamily="2" charset="2"/>
        <a:buChar char="è"/>
        <a:defRPr sz="2100" b="1">
          <a:solidFill>
            <a:srgbClr val="0C419A"/>
          </a:solidFill>
          <a:latin typeface="+mn-lt"/>
          <a:ea typeface="+mn-ea"/>
          <a:cs typeface="+mn-cs"/>
        </a:defRPr>
      </a:lvl1pPr>
      <a:lvl2pPr marL="757238" indent="-258763" algn="l" defTabSz="911225" rtl="0" eaLnBrk="0" fontAlgn="base" hangingPunct="0">
        <a:spcBef>
          <a:spcPct val="20000"/>
        </a:spcBef>
        <a:spcAft>
          <a:spcPct val="0"/>
        </a:spcAft>
        <a:buSzPct val="80000"/>
        <a:buFont typeface="Wingdings" pitchFamily="2" charset="2"/>
        <a:buChar char="l"/>
        <a:defRPr>
          <a:solidFill>
            <a:srgbClr val="0C419A"/>
          </a:solidFill>
          <a:latin typeface="+mn-lt"/>
        </a:defRPr>
      </a:lvl2pPr>
      <a:lvl3pPr marL="1141413" indent="-223838" algn="l" defTabSz="911225" rtl="0" eaLnBrk="0" fontAlgn="base" hangingPunct="0">
        <a:spcBef>
          <a:spcPct val="20000"/>
        </a:spcBef>
        <a:spcAft>
          <a:spcPct val="0"/>
        </a:spcAft>
        <a:buClr>
          <a:schemeClr val="folHlink"/>
        </a:buClr>
        <a:buFont typeface="Wingdings" pitchFamily="2" charset="2"/>
        <a:buChar char="ü"/>
        <a:defRPr>
          <a:solidFill>
            <a:srgbClr val="0C419A"/>
          </a:solidFill>
          <a:latin typeface="+mn-lt"/>
        </a:defRPr>
      </a:lvl3pPr>
      <a:lvl4pPr marL="1597025" indent="-227013" algn="l" defTabSz="911225" rtl="0" eaLnBrk="0" fontAlgn="base" hangingPunct="0">
        <a:spcBef>
          <a:spcPct val="20000"/>
        </a:spcBef>
        <a:spcAft>
          <a:spcPct val="0"/>
        </a:spcAft>
        <a:buChar char="_"/>
        <a:defRPr sz="2000">
          <a:solidFill>
            <a:srgbClr val="0C419A"/>
          </a:solidFill>
          <a:latin typeface="+mn-lt"/>
        </a:defRPr>
      </a:lvl4pPr>
      <a:lvl5pPr marL="2052638" indent="-225425" algn="l" defTabSz="911225" rtl="0" eaLnBrk="0" fontAlgn="base" hangingPunct="0">
        <a:spcBef>
          <a:spcPct val="20000"/>
        </a:spcBef>
        <a:spcAft>
          <a:spcPct val="0"/>
        </a:spcAft>
        <a:buChar char="_"/>
        <a:defRPr sz="2000">
          <a:solidFill>
            <a:srgbClr val="0C419A"/>
          </a:solidFill>
          <a:latin typeface="+mn-lt"/>
        </a:defRPr>
      </a:lvl5pPr>
      <a:lvl6pPr marL="2455724" indent="-228052" algn="l" defTabSz="913597" rtl="0" fontAlgn="base">
        <a:spcBef>
          <a:spcPct val="20000"/>
        </a:spcBef>
        <a:spcAft>
          <a:spcPct val="0"/>
        </a:spcAft>
        <a:buChar char="_"/>
        <a:defRPr sz="2000">
          <a:solidFill>
            <a:srgbClr val="0C419A"/>
          </a:solidFill>
          <a:latin typeface="+mn-lt"/>
        </a:defRPr>
      </a:lvl6pPr>
      <a:lvl7pPr marL="2856204" indent="-228052" algn="l" defTabSz="913597" rtl="0" fontAlgn="base">
        <a:spcBef>
          <a:spcPct val="20000"/>
        </a:spcBef>
        <a:spcAft>
          <a:spcPct val="0"/>
        </a:spcAft>
        <a:buChar char="_"/>
        <a:defRPr sz="2000">
          <a:solidFill>
            <a:srgbClr val="0C419A"/>
          </a:solidFill>
          <a:latin typeface="+mn-lt"/>
        </a:defRPr>
      </a:lvl7pPr>
      <a:lvl8pPr marL="3256685" indent="-228052" algn="l" defTabSz="913597" rtl="0" fontAlgn="base">
        <a:spcBef>
          <a:spcPct val="20000"/>
        </a:spcBef>
        <a:spcAft>
          <a:spcPct val="0"/>
        </a:spcAft>
        <a:buChar char="_"/>
        <a:defRPr sz="2000">
          <a:solidFill>
            <a:srgbClr val="0C419A"/>
          </a:solidFill>
          <a:latin typeface="+mn-lt"/>
        </a:defRPr>
      </a:lvl8pPr>
      <a:lvl9pPr marL="3657165" indent="-228052" algn="l" defTabSz="913597" rtl="0" fontAlgn="base">
        <a:spcBef>
          <a:spcPct val="20000"/>
        </a:spcBef>
        <a:spcAft>
          <a:spcPct val="0"/>
        </a:spcAft>
        <a:buChar char="_"/>
        <a:defRPr sz="2000">
          <a:solidFill>
            <a:srgbClr val="0C419A"/>
          </a:solidFill>
          <a:latin typeface="+mn-lt"/>
        </a:defRPr>
      </a:lvl9pPr>
    </p:bodyStyle>
    <p:otherStyle>
      <a:defPPr>
        <a:defRPr lang="fr-FR"/>
      </a:defPPr>
      <a:lvl1pPr marL="0" algn="l" defTabSz="800960" rtl="0" eaLnBrk="1" latinLnBrk="0" hangingPunct="1">
        <a:defRPr sz="1600" kern="1200">
          <a:solidFill>
            <a:schemeClr val="tx1"/>
          </a:solidFill>
          <a:latin typeface="+mn-lt"/>
          <a:ea typeface="+mn-ea"/>
          <a:cs typeface="+mn-cs"/>
        </a:defRPr>
      </a:lvl1pPr>
      <a:lvl2pPr marL="400477" algn="l" defTabSz="800960" rtl="0" eaLnBrk="1" latinLnBrk="0" hangingPunct="1">
        <a:defRPr sz="1600" kern="1200">
          <a:solidFill>
            <a:schemeClr val="tx1"/>
          </a:solidFill>
          <a:latin typeface="+mn-lt"/>
          <a:ea typeface="+mn-ea"/>
          <a:cs typeface="+mn-cs"/>
        </a:defRPr>
      </a:lvl2pPr>
      <a:lvl3pPr marL="800960" algn="l" defTabSz="800960" rtl="0" eaLnBrk="1" latinLnBrk="0" hangingPunct="1">
        <a:defRPr sz="1600" kern="1200">
          <a:solidFill>
            <a:schemeClr val="tx1"/>
          </a:solidFill>
          <a:latin typeface="+mn-lt"/>
          <a:ea typeface="+mn-ea"/>
          <a:cs typeface="+mn-cs"/>
        </a:defRPr>
      </a:lvl3pPr>
      <a:lvl4pPr marL="1201440" algn="l" defTabSz="800960" rtl="0" eaLnBrk="1" latinLnBrk="0" hangingPunct="1">
        <a:defRPr sz="1600" kern="1200">
          <a:solidFill>
            <a:schemeClr val="tx1"/>
          </a:solidFill>
          <a:latin typeface="+mn-lt"/>
          <a:ea typeface="+mn-ea"/>
          <a:cs typeface="+mn-cs"/>
        </a:defRPr>
      </a:lvl4pPr>
      <a:lvl5pPr marL="1601921" algn="l" defTabSz="800960" rtl="0" eaLnBrk="1" latinLnBrk="0" hangingPunct="1">
        <a:defRPr sz="1600" kern="1200">
          <a:solidFill>
            <a:schemeClr val="tx1"/>
          </a:solidFill>
          <a:latin typeface="+mn-lt"/>
          <a:ea typeface="+mn-ea"/>
          <a:cs typeface="+mn-cs"/>
        </a:defRPr>
      </a:lvl5pPr>
      <a:lvl6pPr marL="2002401" algn="l" defTabSz="800960" rtl="0" eaLnBrk="1" latinLnBrk="0" hangingPunct="1">
        <a:defRPr sz="1600" kern="1200">
          <a:solidFill>
            <a:schemeClr val="tx1"/>
          </a:solidFill>
          <a:latin typeface="+mn-lt"/>
          <a:ea typeface="+mn-ea"/>
          <a:cs typeface="+mn-cs"/>
        </a:defRPr>
      </a:lvl6pPr>
      <a:lvl7pPr marL="2402881" algn="l" defTabSz="800960" rtl="0" eaLnBrk="1" latinLnBrk="0" hangingPunct="1">
        <a:defRPr sz="1600" kern="1200">
          <a:solidFill>
            <a:schemeClr val="tx1"/>
          </a:solidFill>
          <a:latin typeface="+mn-lt"/>
          <a:ea typeface="+mn-ea"/>
          <a:cs typeface="+mn-cs"/>
        </a:defRPr>
      </a:lvl7pPr>
      <a:lvl8pPr marL="2803363" algn="l" defTabSz="800960" rtl="0" eaLnBrk="1" latinLnBrk="0" hangingPunct="1">
        <a:defRPr sz="1600" kern="1200">
          <a:solidFill>
            <a:schemeClr val="tx1"/>
          </a:solidFill>
          <a:latin typeface="+mn-lt"/>
          <a:ea typeface="+mn-ea"/>
          <a:cs typeface="+mn-cs"/>
        </a:defRPr>
      </a:lvl8pPr>
      <a:lvl9pPr marL="3203843" algn="l" defTabSz="800960" rtl="0" eaLnBrk="1" latinLnBrk="0" hangingPunct="1">
        <a:defRPr sz="1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smtClean="0"/>
              <a:t>Modifiez le style du titre</a:t>
            </a:r>
          </a:p>
        </p:txBody>
      </p:sp>
      <p:sp>
        <p:nvSpPr>
          <p:cNvPr id="102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smtClean="0"/>
              <a:t>Modifiez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B4D67D69-C866-4CEA-A460-AD07FB652E41}" type="datetimeFigureOut">
              <a:rPr lang="fr-FR">
                <a:solidFill>
                  <a:prstClr val="black">
                    <a:tint val="75000"/>
                  </a:prstClr>
                </a:solidFill>
                <a:ea typeface="+mn-ea"/>
              </a:rPr>
              <a:pPr>
                <a:defRPr/>
              </a:pPr>
              <a:t>25/10/2016</a:t>
            </a:fld>
            <a:endParaRPr lang="fr-FR">
              <a:solidFill>
                <a:prstClr val="black">
                  <a:tint val="75000"/>
                </a:prstClr>
              </a:solidFill>
              <a:ea typeface="+mn-ea"/>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fr-FR">
              <a:solidFill>
                <a:prstClr val="black">
                  <a:tint val="75000"/>
                </a:prstClr>
              </a:solidFill>
              <a:ea typeface="+mn-ea"/>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0232BE00-41BC-4618-B0C0-69C03D48501A}" type="slidenum">
              <a:rPr lang="fr-FR">
                <a:solidFill>
                  <a:prstClr val="black">
                    <a:tint val="75000"/>
                  </a:prstClr>
                </a:solidFill>
                <a:ea typeface="+mn-ea"/>
              </a:rPr>
              <a:pPr>
                <a:defRPr/>
              </a:pPr>
              <a:t>‹N°›</a:t>
            </a:fld>
            <a:endParaRPr lang="fr-FR">
              <a:solidFill>
                <a:prstClr val="black">
                  <a:tint val="75000"/>
                </a:prstClr>
              </a:solidFill>
              <a:ea typeface="+mn-ea"/>
            </a:endParaRPr>
          </a:p>
        </p:txBody>
      </p:sp>
    </p:spTree>
    <p:extLst>
      <p:ext uri="{BB962C8B-B14F-4D97-AF65-F5344CB8AC3E}">
        <p14:creationId xmlns:p14="http://schemas.microsoft.com/office/powerpoint/2010/main" val="2094811876"/>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 id="214748397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ZoneTexte 24"/>
          <p:cNvSpPr txBox="1"/>
          <p:nvPr/>
        </p:nvSpPr>
        <p:spPr>
          <a:xfrm>
            <a:off x="0" y="5484523"/>
            <a:ext cx="9144000" cy="1373477"/>
          </a:xfrm>
          <a:prstGeom prst="rect">
            <a:avLst/>
          </a:prstGeom>
          <a:solidFill>
            <a:schemeClr val="bg1"/>
          </a:solidFill>
        </p:spPr>
        <p:txBody>
          <a:bodyPr wrap="square" rtlCol="0">
            <a:spAutoFit/>
          </a:bodyPr>
          <a:lstStyle/>
          <a:p>
            <a:endParaRPr lang="fr-FR" dirty="0"/>
          </a:p>
        </p:txBody>
      </p:sp>
      <p:sp>
        <p:nvSpPr>
          <p:cNvPr id="32" name="Rectangle 2"/>
          <p:cNvSpPr>
            <a:spLocks noChangeArrowheads="1"/>
          </p:cNvSpPr>
          <p:nvPr/>
        </p:nvSpPr>
        <p:spPr bwMode="auto">
          <a:xfrm>
            <a:off x="102518" y="188912"/>
            <a:ext cx="9036050" cy="50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nchor="ctr"/>
          <a:lstStyle/>
          <a:p>
            <a:pPr marL="514350" indent="-514350" algn="ctr" eaLnBrk="0" hangingPunct="0">
              <a:spcBef>
                <a:spcPct val="20000"/>
              </a:spcBef>
              <a:buClr>
                <a:schemeClr val="accent6"/>
              </a:buClr>
              <a:buFont typeface="+mj-lt"/>
              <a:buAutoNum type="romanUcPeriod"/>
              <a:defRPr/>
            </a:pPr>
            <a:r>
              <a:rPr lang="fr-FR" sz="2300" b="1" u="sng" dirty="0" smtClean="0">
                <a:solidFill>
                  <a:srgbClr val="333399"/>
                </a:solidFill>
                <a:effectLst>
                  <a:outerShdw blurRad="38100" dist="38100" dir="2700000" algn="tl">
                    <a:srgbClr val="C0C0C0"/>
                  </a:outerShdw>
                </a:effectLst>
              </a:rPr>
              <a:t>Procédure conventionnelle médecins </a:t>
            </a:r>
            <a:endParaRPr lang="fr-FR" sz="2000" u="sng" dirty="0">
              <a:solidFill>
                <a:srgbClr val="BBE0E3">
                  <a:lumMod val="50000"/>
                </a:srgbClr>
              </a:solidFill>
              <a:effectLst>
                <a:outerShdw blurRad="38100" dist="38100" dir="2700000" algn="tl">
                  <a:srgbClr val="C0C0C0"/>
                </a:outerShdw>
              </a:effectLst>
            </a:endParaRPr>
          </a:p>
        </p:txBody>
      </p:sp>
      <p:sp>
        <p:nvSpPr>
          <p:cNvPr id="3" name="Rectangle à coins arrondis 2"/>
          <p:cNvSpPr/>
          <p:nvPr/>
        </p:nvSpPr>
        <p:spPr>
          <a:xfrm>
            <a:off x="102518" y="692150"/>
            <a:ext cx="8797601" cy="432792"/>
          </a:xfrm>
          <a:prstGeom prst="roundRect">
            <a:avLst/>
          </a:prstGeom>
          <a:gradFill flip="none" rotWithShape="1">
            <a:gsLst>
              <a:gs pos="0">
                <a:schemeClr val="accent1">
                  <a:tint val="100000"/>
                  <a:shade val="100000"/>
                  <a:satMod val="130000"/>
                </a:schemeClr>
              </a:gs>
              <a:gs pos="100000">
                <a:schemeClr val="accent1">
                  <a:tint val="50000"/>
                  <a:shade val="100000"/>
                  <a:satMod val="350000"/>
                </a:schemeClr>
              </a:gs>
            </a:gsLst>
            <a:lin ang="81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dirty="0" smtClean="0">
                <a:solidFill>
                  <a:srgbClr val="333399"/>
                </a:solidFill>
              </a:rPr>
              <a:t>1. Procédure préalable d’avertissement </a:t>
            </a:r>
          </a:p>
        </p:txBody>
      </p:sp>
      <p:sp>
        <p:nvSpPr>
          <p:cNvPr id="4" name="Rectangle à coins arrondis 3"/>
          <p:cNvSpPr/>
          <p:nvPr/>
        </p:nvSpPr>
        <p:spPr>
          <a:xfrm>
            <a:off x="3293787" y="1423804"/>
            <a:ext cx="2038736" cy="913512"/>
          </a:xfrm>
          <a:prstGeom prst="roundRect">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lin ang="81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100" b="1" dirty="0" smtClean="0">
              <a:solidFill>
                <a:srgbClr val="FFFFFF"/>
              </a:solidFill>
            </a:endParaRPr>
          </a:p>
          <a:p>
            <a:pPr algn="ctr"/>
            <a:r>
              <a:rPr lang="fr-FR" sz="1100" b="1" dirty="0" smtClean="0">
                <a:solidFill>
                  <a:schemeClr val="bg1"/>
                </a:solidFill>
              </a:rPr>
              <a:t>CAISSE</a:t>
            </a:r>
            <a:endParaRPr lang="fr-FR" sz="1100" b="1" dirty="0">
              <a:solidFill>
                <a:schemeClr val="bg1"/>
              </a:solidFill>
            </a:endParaRPr>
          </a:p>
          <a:p>
            <a:pPr algn="ctr"/>
            <a:endParaRPr lang="fr-FR" sz="500" b="1" i="1" dirty="0">
              <a:solidFill>
                <a:srgbClr val="FFFFFF"/>
              </a:solidFill>
            </a:endParaRPr>
          </a:p>
          <a:p>
            <a:pPr algn="ctr"/>
            <a:r>
              <a:rPr lang="fr-FR" sz="1000" b="1" dirty="0">
                <a:solidFill>
                  <a:srgbClr val="FFFFFF"/>
                </a:solidFill>
              </a:rPr>
              <a:t>Constat du non respect  </a:t>
            </a:r>
          </a:p>
          <a:p>
            <a:pPr algn="ctr"/>
            <a:r>
              <a:rPr lang="fr-FR" sz="1000" b="1" dirty="0">
                <a:solidFill>
                  <a:srgbClr val="FFFFFF"/>
                </a:solidFill>
              </a:rPr>
              <a:t>des dispositions de la convention</a:t>
            </a:r>
          </a:p>
          <a:p>
            <a:pPr algn="ctr"/>
            <a:endParaRPr lang="fr-FR" sz="1100" dirty="0">
              <a:solidFill>
                <a:srgbClr val="FFFFFF"/>
              </a:solidFill>
            </a:endParaRPr>
          </a:p>
        </p:txBody>
      </p:sp>
      <p:sp>
        <p:nvSpPr>
          <p:cNvPr id="5" name="Rectangle à coins arrondis 4"/>
          <p:cNvSpPr/>
          <p:nvPr/>
        </p:nvSpPr>
        <p:spPr>
          <a:xfrm>
            <a:off x="2767374" y="2597097"/>
            <a:ext cx="3147540" cy="1094442"/>
          </a:xfrm>
          <a:prstGeom prst="roundRect">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100" b="1" u="sng" dirty="0" smtClean="0">
              <a:solidFill>
                <a:srgbClr val="FFFFFF"/>
              </a:solidFill>
            </a:endParaRPr>
          </a:p>
          <a:p>
            <a:pPr algn="ctr"/>
            <a:r>
              <a:rPr lang="fr-FR" sz="1100" b="1" u="sng" dirty="0" smtClean="0">
                <a:solidFill>
                  <a:srgbClr val="FFFFFF"/>
                </a:solidFill>
              </a:rPr>
              <a:t>Avertissement du médecin </a:t>
            </a:r>
          </a:p>
          <a:p>
            <a:pPr algn="ctr"/>
            <a:r>
              <a:rPr lang="fr-FR" sz="1000" b="1" dirty="0" smtClean="0">
                <a:solidFill>
                  <a:srgbClr val="FFFFFF"/>
                </a:solidFill>
              </a:rPr>
              <a:t>co-signé par les  Directeurs des trois régimes  LR AR</a:t>
            </a:r>
          </a:p>
          <a:p>
            <a:pPr algn="ctr"/>
            <a:endParaRPr lang="fr-FR" sz="500" b="1" dirty="0" smtClean="0">
              <a:solidFill>
                <a:srgbClr val="FFFFFF"/>
              </a:solidFill>
            </a:endParaRPr>
          </a:p>
          <a:p>
            <a:pPr algn="ctr"/>
            <a:r>
              <a:rPr lang="fr-FR" b="1" i="1" dirty="0" smtClean="0">
                <a:solidFill>
                  <a:srgbClr val="FFFFFF"/>
                </a:solidFill>
              </a:rPr>
              <a:t>(sauf si renouvellement des faits dans un </a:t>
            </a:r>
            <a:r>
              <a:rPr lang="fr-FR" b="1" i="1" dirty="0" smtClean="0">
                <a:solidFill>
                  <a:schemeClr val="bg1"/>
                </a:solidFill>
              </a:rPr>
              <a:t>délai de 3 ans </a:t>
            </a:r>
            <a:r>
              <a:rPr lang="fr-FR" b="1" i="1" dirty="0" smtClean="0">
                <a:solidFill>
                  <a:srgbClr val="FFFFFF"/>
                </a:solidFill>
              </a:rPr>
              <a:t>suivant la notification de l’avertissement)  </a:t>
            </a:r>
            <a:endParaRPr lang="fr-FR" b="1" i="1" dirty="0">
              <a:solidFill>
                <a:srgbClr val="FFFFFF"/>
              </a:solidFill>
            </a:endParaRPr>
          </a:p>
        </p:txBody>
      </p:sp>
      <p:sp>
        <p:nvSpPr>
          <p:cNvPr id="6" name="Ellipse 5"/>
          <p:cNvSpPr/>
          <p:nvPr/>
        </p:nvSpPr>
        <p:spPr>
          <a:xfrm>
            <a:off x="3477048" y="4008347"/>
            <a:ext cx="1728193" cy="650261"/>
          </a:xfrm>
          <a:prstGeom prst="ellipse">
            <a:avLst/>
          </a:pr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000" b="1" dirty="0" smtClean="0">
                <a:solidFill>
                  <a:srgbClr val="FFFFFF"/>
                </a:solidFill>
              </a:rPr>
              <a:t>Délai de 30 jours  </a:t>
            </a:r>
          </a:p>
          <a:p>
            <a:pPr algn="ctr"/>
            <a:r>
              <a:rPr lang="fr-FR" dirty="0" smtClean="0">
                <a:solidFill>
                  <a:srgbClr val="FFFFFF"/>
                </a:solidFill>
              </a:rPr>
              <a:t>( </a:t>
            </a:r>
            <a:r>
              <a:rPr lang="fr-FR" b="1" dirty="0" smtClean="0">
                <a:solidFill>
                  <a:srgbClr val="FFFFFF"/>
                </a:solidFill>
              </a:rPr>
              <a:t>90 jours  </a:t>
            </a:r>
            <a:r>
              <a:rPr lang="fr-FR" dirty="0" smtClean="0">
                <a:solidFill>
                  <a:srgbClr val="FFFFFF"/>
                </a:solidFill>
              </a:rPr>
              <a:t>en cas de non respect obligation transmission FSE) </a:t>
            </a:r>
            <a:endParaRPr lang="fr-FR" dirty="0">
              <a:solidFill>
                <a:srgbClr val="FFFFFF"/>
              </a:solidFill>
            </a:endParaRPr>
          </a:p>
        </p:txBody>
      </p:sp>
      <p:sp>
        <p:nvSpPr>
          <p:cNvPr id="36" name="Line 23"/>
          <p:cNvSpPr>
            <a:spLocks noChangeShapeType="1"/>
          </p:cNvSpPr>
          <p:nvPr/>
        </p:nvSpPr>
        <p:spPr bwMode="auto">
          <a:xfrm>
            <a:off x="5195900" y="4333477"/>
            <a:ext cx="15128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11" name="Rectangle 10"/>
          <p:cNvSpPr/>
          <p:nvPr/>
        </p:nvSpPr>
        <p:spPr>
          <a:xfrm>
            <a:off x="5371040" y="4853204"/>
            <a:ext cx="2642378" cy="504057"/>
          </a:xfrm>
          <a:prstGeom prst="rect">
            <a:avLst/>
          </a:prstGeom>
          <a:solidFill>
            <a:schemeClr val="accent2">
              <a:lumMod val="20000"/>
              <a:lumOff val="80000"/>
            </a:schemeClr>
          </a:solidFill>
          <a:effectLst>
            <a:outerShdw blurRad="50800" dist="38100" dir="16200000"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b="1" i="1" dirty="0" smtClean="0">
                <a:solidFill>
                  <a:srgbClr val="002060"/>
                </a:solidFill>
              </a:rPr>
              <a:t>A l’issue du délai </a:t>
            </a:r>
          </a:p>
          <a:p>
            <a:pPr algn="ctr"/>
            <a:r>
              <a:rPr lang="fr-FR" sz="1100" dirty="0" smtClean="0">
                <a:solidFill>
                  <a:srgbClr val="002060"/>
                </a:solidFill>
              </a:rPr>
              <a:t>Modification de la pratique du médecin </a:t>
            </a:r>
          </a:p>
        </p:txBody>
      </p:sp>
      <p:sp>
        <p:nvSpPr>
          <p:cNvPr id="39" name="Line 40"/>
          <p:cNvSpPr>
            <a:spLocks noChangeShapeType="1"/>
          </p:cNvSpPr>
          <p:nvPr/>
        </p:nvSpPr>
        <p:spPr bwMode="auto">
          <a:xfrm>
            <a:off x="6692229" y="4333477"/>
            <a:ext cx="0" cy="50186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42" name="Line 40"/>
          <p:cNvSpPr>
            <a:spLocks noChangeShapeType="1"/>
          </p:cNvSpPr>
          <p:nvPr/>
        </p:nvSpPr>
        <p:spPr bwMode="auto">
          <a:xfrm flipH="1">
            <a:off x="4296946" y="3684166"/>
            <a:ext cx="0" cy="32418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43" name="Line 23"/>
          <p:cNvSpPr>
            <a:spLocks noChangeShapeType="1"/>
          </p:cNvSpPr>
          <p:nvPr/>
        </p:nvSpPr>
        <p:spPr bwMode="auto">
          <a:xfrm>
            <a:off x="1964161" y="4333477"/>
            <a:ext cx="15128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44" name="Rectangle 43"/>
          <p:cNvSpPr/>
          <p:nvPr/>
        </p:nvSpPr>
        <p:spPr>
          <a:xfrm>
            <a:off x="642972" y="4853637"/>
            <a:ext cx="2642378" cy="504057"/>
          </a:xfrm>
          <a:prstGeom prst="rect">
            <a:avLst/>
          </a:prstGeom>
          <a:solidFill>
            <a:schemeClr val="accent2">
              <a:lumMod val="20000"/>
              <a:lumOff val="80000"/>
            </a:schemeClr>
          </a:solidFill>
          <a:effectLst>
            <a:outerShdw blurRad="50800" dist="38100" dir="16200000"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b="1" i="1" dirty="0" smtClean="0">
                <a:solidFill>
                  <a:srgbClr val="002060"/>
                </a:solidFill>
              </a:rPr>
              <a:t>A l’issue du délai </a:t>
            </a:r>
          </a:p>
          <a:p>
            <a:pPr algn="ctr"/>
            <a:r>
              <a:rPr lang="fr-FR" sz="1100" dirty="0" smtClean="0">
                <a:solidFill>
                  <a:srgbClr val="002060"/>
                </a:solidFill>
              </a:rPr>
              <a:t>Pas de modification de la pratique du médecin </a:t>
            </a:r>
          </a:p>
        </p:txBody>
      </p:sp>
      <p:sp>
        <p:nvSpPr>
          <p:cNvPr id="45" name="Line 40"/>
          <p:cNvSpPr>
            <a:spLocks noChangeShapeType="1"/>
          </p:cNvSpPr>
          <p:nvPr/>
        </p:nvSpPr>
        <p:spPr bwMode="auto">
          <a:xfrm>
            <a:off x="1964161" y="4351337"/>
            <a:ext cx="0" cy="50186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48" name="Line 40"/>
          <p:cNvSpPr>
            <a:spLocks noChangeShapeType="1"/>
          </p:cNvSpPr>
          <p:nvPr/>
        </p:nvSpPr>
        <p:spPr bwMode="auto">
          <a:xfrm flipH="1">
            <a:off x="4296945" y="2348880"/>
            <a:ext cx="0" cy="2408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51" name="Rectangle 4"/>
          <p:cNvSpPr>
            <a:spLocks noChangeArrowheads="1"/>
          </p:cNvSpPr>
          <p:nvPr/>
        </p:nvSpPr>
        <p:spPr bwMode="auto">
          <a:xfrm>
            <a:off x="5694837" y="1554407"/>
            <a:ext cx="3286894" cy="894649"/>
          </a:xfrm>
          <a:prstGeom prst="rect">
            <a:avLst/>
          </a:prstGeom>
          <a:solidFill>
            <a:schemeClr val="bg1">
              <a:lumMod val="95000"/>
            </a:schemeClr>
          </a:solidFill>
          <a:ln w="9525">
            <a:solidFill>
              <a:schemeClr val="tx1"/>
            </a:solidFill>
            <a:miter lim="800000"/>
            <a:headEnd/>
            <a:tailEnd/>
          </a:ln>
          <a:effectLst/>
          <a:extLst/>
        </p:spPr>
        <p:txBody>
          <a:bodyPr wrap="none" anchor="ctr"/>
          <a:lstStyle/>
          <a:p>
            <a:pPr algn="just"/>
            <a:endParaRPr lang="fr-FR" sz="1000" dirty="0" smtClean="0">
              <a:solidFill>
                <a:srgbClr val="000000"/>
              </a:solidFill>
              <a:latin typeface="Calibri"/>
              <a:ea typeface="Calibri"/>
              <a:cs typeface="Times New Roman"/>
            </a:endParaRPr>
          </a:p>
          <a:p>
            <a:pPr algn="just"/>
            <a:r>
              <a:rPr lang="fr-FR" sz="1000" b="1" u="sng" dirty="0">
                <a:solidFill>
                  <a:srgbClr val="000000"/>
                </a:solidFill>
              </a:rPr>
              <a:t>A noter </a:t>
            </a:r>
            <a:r>
              <a:rPr lang="fr-FR" sz="1000" b="1" dirty="0">
                <a:solidFill>
                  <a:srgbClr val="000000"/>
                </a:solidFill>
              </a:rPr>
              <a:t>: </a:t>
            </a:r>
          </a:p>
          <a:p>
            <a:pPr algn="just"/>
            <a:r>
              <a:rPr lang="fr-FR" sz="1000" b="1" dirty="0" smtClean="0">
                <a:latin typeface="Arial" panose="020B0604020202020204" pitchFamily="34" charset="0"/>
                <a:ea typeface="Calibri"/>
                <a:cs typeface="Arial" panose="020B0604020202020204" pitchFamily="34" charset="0"/>
              </a:rPr>
              <a:t>La </a:t>
            </a:r>
            <a:r>
              <a:rPr lang="fr-FR" sz="1000" b="1" dirty="0">
                <a:latin typeface="Arial" panose="020B0604020202020204" pitchFamily="34" charset="0"/>
                <a:ea typeface="Calibri"/>
                <a:cs typeface="Arial" panose="020B0604020202020204" pitchFamily="34" charset="0"/>
              </a:rPr>
              <a:t>procédure conventionnelle </a:t>
            </a:r>
            <a:r>
              <a:rPr lang="fr-FR" sz="1000" b="1" dirty="0" smtClean="0">
                <a:latin typeface="Arial" panose="020B0604020202020204" pitchFamily="34" charset="0"/>
                <a:ea typeface="Calibri"/>
                <a:cs typeface="Arial" panose="020B0604020202020204" pitchFamily="34" charset="0"/>
              </a:rPr>
              <a:t>est celle prévue </a:t>
            </a:r>
            <a:r>
              <a:rPr lang="fr-FR" sz="1000" b="1" dirty="0">
                <a:latin typeface="Arial" panose="020B0604020202020204" pitchFamily="34" charset="0"/>
                <a:ea typeface="Calibri"/>
                <a:cs typeface="Arial" panose="020B0604020202020204" pitchFamily="34" charset="0"/>
              </a:rPr>
              <a:t>aux </a:t>
            </a:r>
            <a:endParaRPr lang="fr-FR" sz="1000" b="1" dirty="0" smtClean="0">
              <a:latin typeface="Arial" panose="020B0604020202020204" pitchFamily="34" charset="0"/>
              <a:ea typeface="Calibri"/>
              <a:cs typeface="Arial" panose="020B0604020202020204" pitchFamily="34" charset="0"/>
            </a:endParaRPr>
          </a:p>
          <a:p>
            <a:pPr algn="just"/>
            <a:r>
              <a:rPr lang="fr-FR" sz="1000" b="1" dirty="0" smtClean="0">
                <a:latin typeface="Arial" panose="020B0604020202020204" pitchFamily="34" charset="0"/>
                <a:ea typeface="Calibri"/>
                <a:cs typeface="Arial" panose="020B0604020202020204" pitchFamily="34" charset="0"/>
              </a:rPr>
              <a:t>articles </a:t>
            </a:r>
            <a:r>
              <a:rPr lang="fr-FR" sz="1000" b="1" dirty="0">
                <a:latin typeface="Arial" panose="020B0604020202020204" pitchFamily="34" charset="0"/>
                <a:ea typeface="Calibri"/>
                <a:cs typeface="Arial" panose="020B0604020202020204" pitchFamily="34" charset="0"/>
              </a:rPr>
              <a:t>85 et suivants et </a:t>
            </a:r>
            <a:r>
              <a:rPr lang="fr-FR" sz="1000" b="1" dirty="0" smtClean="0">
                <a:latin typeface="Arial" panose="020B0604020202020204" pitchFamily="34" charset="0"/>
                <a:ea typeface="Calibri"/>
                <a:cs typeface="Arial" panose="020B0604020202020204" pitchFamily="34" charset="0"/>
              </a:rPr>
              <a:t> Annexe </a:t>
            </a:r>
            <a:r>
              <a:rPr lang="fr-FR" sz="1000" b="1" dirty="0">
                <a:latin typeface="Arial" panose="020B0604020202020204" pitchFamily="34" charset="0"/>
                <a:ea typeface="Calibri"/>
                <a:cs typeface="Arial" panose="020B0604020202020204" pitchFamily="34" charset="0"/>
              </a:rPr>
              <a:t>24 de </a:t>
            </a:r>
            <a:r>
              <a:rPr lang="fr-FR" sz="1000" b="1" dirty="0" smtClean="0">
                <a:latin typeface="Arial" panose="020B0604020202020204" pitchFamily="34" charset="0"/>
                <a:ea typeface="Calibri"/>
                <a:cs typeface="Arial" panose="020B0604020202020204" pitchFamily="34" charset="0"/>
              </a:rPr>
              <a:t>l</a:t>
            </a:r>
            <a:r>
              <a:rPr lang="fr-FR" sz="1000" dirty="0" smtClean="0">
                <a:latin typeface="Arial" panose="020B0604020202020204" pitchFamily="34" charset="0"/>
                <a:ea typeface="Calibri"/>
                <a:cs typeface="Arial" panose="020B0604020202020204" pitchFamily="34" charset="0"/>
              </a:rPr>
              <a:t>a</a:t>
            </a:r>
          </a:p>
          <a:p>
            <a:pPr algn="just"/>
            <a:r>
              <a:rPr lang="fr-FR" sz="1000" b="1" dirty="0" smtClean="0">
                <a:latin typeface="Arial" panose="020B0604020202020204" pitchFamily="34" charset="0"/>
                <a:ea typeface="Calibri"/>
                <a:cs typeface="Arial" panose="020B0604020202020204" pitchFamily="34" charset="0"/>
              </a:rPr>
              <a:t>convention </a:t>
            </a:r>
            <a:r>
              <a:rPr lang="fr-FR" sz="1000" b="1" dirty="0">
                <a:latin typeface="Arial" panose="020B0604020202020204" pitchFamily="34" charset="0"/>
                <a:ea typeface="Calibri"/>
                <a:cs typeface="Arial" panose="020B0604020202020204" pitchFamily="34" charset="0"/>
              </a:rPr>
              <a:t>médicale </a:t>
            </a:r>
            <a:r>
              <a:rPr lang="fr-FR" sz="1000" b="1" dirty="0" smtClean="0">
                <a:latin typeface="Arial" panose="020B0604020202020204" pitchFamily="34" charset="0"/>
                <a:ea typeface="Calibri"/>
                <a:cs typeface="Arial" panose="020B0604020202020204" pitchFamily="34" charset="0"/>
              </a:rPr>
              <a:t>signée le 25 </a:t>
            </a:r>
            <a:r>
              <a:rPr lang="fr-FR" sz="1000" b="1" dirty="0">
                <a:latin typeface="Arial" panose="020B0604020202020204" pitchFamily="34" charset="0"/>
                <a:ea typeface="Calibri"/>
                <a:cs typeface="Arial" panose="020B0604020202020204" pitchFamily="34" charset="0"/>
              </a:rPr>
              <a:t>aout 2016</a:t>
            </a:r>
            <a:r>
              <a:rPr lang="fr-FR" sz="1000" b="1" dirty="0" smtClean="0">
                <a:latin typeface="Arial" panose="020B0604020202020204" pitchFamily="34" charset="0"/>
                <a:ea typeface="Calibri"/>
                <a:cs typeface="Arial" panose="020B0604020202020204" pitchFamily="34" charset="0"/>
              </a:rPr>
              <a:t>.</a:t>
            </a:r>
          </a:p>
          <a:p>
            <a:pPr algn="just"/>
            <a:endParaRPr lang="fr-FR" sz="1000" b="1" dirty="0">
              <a:latin typeface="Arial" panose="020B0604020202020204" pitchFamily="34" charset="0"/>
              <a:ea typeface="Calibri"/>
              <a:cs typeface="Arial" panose="020B0604020202020204" pitchFamily="34" charset="0"/>
            </a:endParaRPr>
          </a:p>
          <a:p>
            <a:pPr algn="just"/>
            <a:endParaRPr lang="fr-FR" sz="1000" dirty="0">
              <a:solidFill>
                <a:srgbClr val="000000"/>
              </a:solidFill>
            </a:endParaRPr>
          </a:p>
        </p:txBody>
      </p:sp>
      <p:sp>
        <p:nvSpPr>
          <p:cNvPr id="2" name="Rectangle 1"/>
          <p:cNvSpPr/>
          <p:nvPr/>
        </p:nvSpPr>
        <p:spPr>
          <a:xfrm>
            <a:off x="5776955" y="5652526"/>
            <a:ext cx="2059045" cy="479075"/>
          </a:xfrm>
          <a:prstGeom prst="rect">
            <a:avLst/>
          </a:prstGeom>
          <a:gradFill flip="none" rotWithShape="1">
            <a:gsLst>
              <a:gs pos="0">
                <a:schemeClr val="accent1">
                  <a:lumMod val="90000"/>
                  <a:shade val="30000"/>
                  <a:satMod val="115000"/>
                </a:schemeClr>
              </a:gs>
              <a:gs pos="50000">
                <a:schemeClr val="accent1">
                  <a:lumMod val="90000"/>
                  <a:shade val="67500"/>
                  <a:satMod val="115000"/>
                </a:schemeClr>
              </a:gs>
              <a:gs pos="100000">
                <a:schemeClr val="accent1">
                  <a:lumMod val="9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b="1" dirty="0" smtClean="0">
                <a:solidFill>
                  <a:schemeClr val="accent6">
                    <a:lumMod val="75000"/>
                  </a:schemeClr>
                </a:solidFill>
              </a:rPr>
              <a:t>Abandon procédure </a:t>
            </a:r>
            <a:endParaRPr lang="fr-FR" sz="1100" b="1" dirty="0">
              <a:solidFill>
                <a:schemeClr val="accent6">
                  <a:lumMod val="75000"/>
                </a:schemeClr>
              </a:solidFill>
            </a:endParaRPr>
          </a:p>
        </p:txBody>
      </p:sp>
      <p:sp>
        <p:nvSpPr>
          <p:cNvPr id="20" name="Rectangle 19"/>
          <p:cNvSpPr/>
          <p:nvPr/>
        </p:nvSpPr>
        <p:spPr>
          <a:xfrm>
            <a:off x="1033247" y="5712629"/>
            <a:ext cx="1861828" cy="432048"/>
          </a:xfrm>
          <a:prstGeom prst="rect">
            <a:avLst/>
          </a:prstGeom>
          <a:gradFill flip="none" rotWithShape="1">
            <a:gsLst>
              <a:gs pos="0">
                <a:schemeClr val="accent1">
                  <a:lumMod val="90000"/>
                  <a:shade val="30000"/>
                  <a:satMod val="115000"/>
                </a:schemeClr>
              </a:gs>
              <a:gs pos="50000">
                <a:schemeClr val="accent1">
                  <a:lumMod val="90000"/>
                  <a:shade val="67500"/>
                  <a:satMod val="115000"/>
                </a:schemeClr>
              </a:gs>
              <a:gs pos="100000">
                <a:schemeClr val="accent1">
                  <a:lumMod val="9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b="1" i="1" dirty="0">
                <a:solidFill>
                  <a:schemeClr val="accent6">
                    <a:lumMod val="75000"/>
                  </a:schemeClr>
                </a:solidFill>
              </a:rPr>
              <a:t>Poursuite procédure </a:t>
            </a:r>
          </a:p>
        </p:txBody>
      </p:sp>
      <p:sp>
        <p:nvSpPr>
          <p:cNvPr id="7" name="Flèche droite 6"/>
          <p:cNvSpPr/>
          <p:nvPr/>
        </p:nvSpPr>
        <p:spPr>
          <a:xfrm rot="16200000" flipH="1">
            <a:off x="6673584" y="5346346"/>
            <a:ext cx="233531" cy="288031"/>
          </a:xfrm>
          <a:prstGeom prst="rightArrow">
            <a:avLst/>
          </a:prstGeom>
          <a:gradFill flip="none" rotWithShape="1">
            <a:gsLst>
              <a:gs pos="0">
                <a:schemeClr val="accent1">
                  <a:lumMod val="90000"/>
                  <a:shade val="30000"/>
                  <a:satMod val="115000"/>
                </a:schemeClr>
              </a:gs>
              <a:gs pos="50000">
                <a:schemeClr val="accent1">
                  <a:lumMod val="90000"/>
                  <a:shade val="67500"/>
                  <a:satMod val="115000"/>
                </a:schemeClr>
              </a:gs>
              <a:gs pos="100000">
                <a:schemeClr val="accent1">
                  <a:lumMod val="9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200" b="1">
              <a:solidFill>
                <a:schemeClr val="accent6">
                  <a:lumMod val="75000"/>
                </a:schemeClr>
              </a:solidFill>
            </a:endParaRPr>
          </a:p>
        </p:txBody>
      </p:sp>
      <p:sp>
        <p:nvSpPr>
          <p:cNvPr id="22" name="Flèche droite 21"/>
          <p:cNvSpPr/>
          <p:nvPr/>
        </p:nvSpPr>
        <p:spPr>
          <a:xfrm rot="16200000" flipH="1">
            <a:off x="1847395" y="5366077"/>
            <a:ext cx="233531" cy="288031"/>
          </a:xfrm>
          <a:prstGeom prst="rightArrow">
            <a:avLst/>
          </a:prstGeom>
          <a:gradFill flip="none" rotWithShape="1">
            <a:gsLst>
              <a:gs pos="0">
                <a:schemeClr val="accent1">
                  <a:lumMod val="90000"/>
                  <a:shade val="30000"/>
                  <a:satMod val="115000"/>
                </a:schemeClr>
              </a:gs>
              <a:gs pos="50000">
                <a:schemeClr val="accent1">
                  <a:lumMod val="90000"/>
                  <a:shade val="67500"/>
                  <a:satMod val="115000"/>
                </a:schemeClr>
              </a:gs>
              <a:gs pos="100000">
                <a:schemeClr val="accent1">
                  <a:lumMod val="9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200" b="1">
              <a:solidFill>
                <a:schemeClr val="accent6">
                  <a:lumMod val="75000"/>
                </a:schemeClr>
              </a:solidFill>
            </a:endParaRPr>
          </a:p>
        </p:txBody>
      </p:sp>
      <p:sp>
        <p:nvSpPr>
          <p:cNvPr id="9" name="ZoneTexte 8"/>
          <p:cNvSpPr txBox="1"/>
          <p:nvPr/>
        </p:nvSpPr>
        <p:spPr>
          <a:xfrm>
            <a:off x="0" y="6309320"/>
            <a:ext cx="4493678" cy="548680"/>
          </a:xfrm>
          <a:prstGeom prst="rect">
            <a:avLst/>
          </a:prstGeom>
          <a:solidFill>
            <a:schemeClr val="bg1"/>
          </a:solidFill>
        </p:spPr>
        <p:txBody>
          <a:bodyPr wrap="square" rtlCol="0">
            <a:spAutoFit/>
          </a:bodyPr>
          <a:lstStyle/>
          <a:p>
            <a:endParaRPr lang="fr-FR" dirty="0"/>
          </a:p>
        </p:txBody>
      </p:sp>
      <p:sp>
        <p:nvSpPr>
          <p:cNvPr id="8" name="ZoneTexte 7"/>
          <p:cNvSpPr txBox="1"/>
          <p:nvPr/>
        </p:nvSpPr>
        <p:spPr>
          <a:xfrm>
            <a:off x="7875967" y="50412"/>
            <a:ext cx="1107996" cy="276999"/>
          </a:xfrm>
          <a:prstGeom prst="rect">
            <a:avLst/>
          </a:prstGeom>
          <a:noFill/>
        </p:spPr>
        <p:txBody>
          <a:bodyPr wrap="none" rtlCol="0">
            <a:spAutoFit/>
          </a:bodyPr>
          <a:lstStyle/>
          <a:p>
            <a:r>
              <a:rPr lang="fr-FR" sz="1200" b="1" u="sng" dirty="0" smtClean="0"/>
              <a:t>ANNEXE XX </a:t>
            </a:r>
            <a:endParaRPr lang="fr-FR" sz="1200" b="1" u="sng" dirty="0"/>
          </a:p>
        </p:txBody>
      </p:sp>
    </p:spTree>
    <p:extLst>
      <p:ext uri="{BB962C8B-B14F-4D97-AF65-F5344CB8AC3E}">
        <p14:creationId xmlns:p14="http://schemas.microsoft.com/office/powerpoint/2010/main" val="37039917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ZoneTexte 72"/>
          <p:cNvSpPr txBox="1"/>
          <p:nvPr/>
        </p:nvSpPr>
        <p:spPr>
          <a:xfrm>
            <a:off x="0" y="5462788"/>
            <a:ext cx="9238878" cy="1373477"/>
          </a:xfrm>
          <a:prstGeom prst="rect">
            <a:avLst/>
          </a:prstGeom>
          <a:solidFill>
            <a:schemeClr val="bg1"/>
          </a:solidFill>
        </p:spPr>
        <p:txBody>
          <a:bodyPr wrap="square" rtlCol="0">
            <a:spAutoFit/>
          </a:bodyPr>
          <a:lstStyle/>
          <a:p>
            <a:endParaRPr lang="fr-FR" dirty="0"/>
          </a:p>
        </p:txBody>
      </p:sp>
      <p:sp>
        <p:nvSpPr>
          <p:cNvPr id="72" name="ZoneTexte 71"/>
          <p:cNvSpPr txBox="1"/>
          <p:nvPr/>
        </p:nvSpPr>
        <p:spPr>
          <a:xfrm>
            <a:off x="0" y="6309320"/>
            <a:ext cx="4493678" cy="548680"/>
          </a:xfrm>
          <a:prstGeom prst="rect">
            <a:avLst/>
          </a:prstGeom>
          <a:solidFill>
            <a:schemeClr val="bg1"/>
          </a:solidFill>
        </p:spPr>
        <p:txBody>
          <a:bodyPr wrap="square" rtlCol="0">
            <a:spAutoFit/>
          </a:bodyPr>
          <a:lstStyle/>
          <a:p>
            <a:endParaRPr lang="fr-FR" dirty="0"/>
          </a:p>
        </p:txBody>
      </p:sp>
      <p:sp>
        <p:nvSpPr>
          <p:cNvPr id="32" name="Rectangle 2"/>
          <p:cNvSpPr>
            <a:spLocks noChangeArrowheads="1"/>
          </p:cNvSpPr>
          <p:nvPr/>
        </p:nvSpPr>
        <p:spPr bwMode="auto">
          <a:xfrm>
            <a:off x="53975" y="116632"/>
            <a:ext cx="9036050" cy="50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nchor="ctr"/>
          <a:lstStyle/>
          <a:p>
            <a:pPr algn="ctr" eaLnBrk="0" hangingPunct="0">
              <a:spcBef>
                <a:spcPct val="20000"/>
              </a:spcBef>
              <a:buClr>
                <a:srgbClr val="FF6600"/>
              </a:buClr>
              <a:buFont typeface="Arial" charset="0"/>
              <a:buNone/>
              <a:defRPr/>
            </a:pPr>
            <a:r>
              <a:rPr lang="fr-FR" sz="1800" b="1" i="1" dirty="0" smtClean="0">
                <a:solidFill>
                  <a:srgbClr val="333399"/>
                </a:solidFill>
                <a:effectLst>
                  <a:outerShdw blurRad="38100" dist="38100" dir="2700000" algn="tl">
                    <a:srgbClr val="C0C0C0"/>
                  </a:outerShdw>
                </a:effectLst>
              </a:rPr>
              <a:t>Procédure conventionnelle : médecins (suite)</a:t>
            </a:r>
            <a:endParaRPr lang="fr-FR" sz="1800" i="1" dirty="0">
              <a:solidFill>
                <a:srgbClr val="BBE0E3">
                  <a:lumMod val="50000"/>
                </a:srgbClr>
              </a:solidFill>
              <a:effectLst>
                <a:outerShdw blurRad="38100" dist="38100" dir="2700000" algn="tl">
                  <a:srgbClr val="C0C0C0"/>
                </a:outerShdw>
              </a:effectLst>
            </a:endParaRPr>
          </a:p>
        </p:txBody>
      </p:sp>
      <p:sp>
        <p:nvSpPr>
          <p:cNvPr id="3" name="Rectangle à coins arrondis 2"/>
          <p:cNvSpPr/>
          <p:nvPr/>
        </p:nvSpPr>
        <p:spPr>
          <a:xfrm>
            <a:off x="173199" y="142231"/>
            <a:ext cx="8797601" cy="432792"/>
          </a:xfrm>
          <a:prstGeom prst="roundRect">
            <a:avLst/>
          </a:prstGeom>
          <a:gradFill flip="none" rotWithShape="1">
            <a:gsLst>
              <a:gs pos="0">
                <a:schemeClr val="accent1">
                  <a:tint val="100000"/>
                  <a:shade val="100000"/>
                  <a:satMod val="130000"/>
                </a:schemeClr>
              </a:gs>
              <a:gs pos="100000">
                <a:schemeClr val="accent1">
                  <a:tint val="50000"/>
                  <a:shade val="100000"/>
                  <a:satMod val="350000"/>
                </a:schemeClr>
              </a:gs>
            </a:gsLst>
            <a:lin ang="81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dirty="0">
                <a:solidFill>
                  <a:schemeClr val="accent2"/>
                </a:solidFill>
              </a:rPr>
              <a:t>2</a:t>
            </a:r>
            <a:r>
              <a:rPr lang="fr-FR" sz="1600" b="1" dirty="0" smtClean="0">
                <a:solidFill>
                  <a:schemeClr val="accent2"/>
                </a:solidFill>
              </a:rPr>
              <a:t>. Relevé de constatation préalable à la convocation de la CPL</a:t>
            </a:r>
          </a:p>
        </p:txBody>
      </p:sp>
      <p:sp>
        <p:nvSpPr>
          <p:cNvPr id="5" name="Rectangle à coins arrondis 4"/>
          <p:cNvSpPr/>
          <p:nvPr/>
        </p:nvSpPr>
        <p:spPr>
          <a:xfrm>
            <a:off x="2643941" y="2049486"/>
            <a:ext cx="3600400" cy="899954"/>
          </a:xfrm>
          <a:prstGeom prst="roundRect">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fr-FR" sz="1000" b="1" dirty="0" smtClean="0">
                <a:solidFill>
                  <a:srgbClr val="FFFFFF"/>
                </a:solidFill>
              </a:rPr>
              <a:t>Communication au médecin du relevé des constations</a:t>
            </a:r>
          </a:p>
          <a:p>
            <a:pPr lvl="0" algn="ctr"/>
            <a:r>
              <a:rPr lang="fr-FR" sz="1000" b="1" i="1" dirty="0" smtClean="0">
                <a:solidFill>
                  <a:srgbClr val="FFFFFF"/>
                </a:solidFill>
              </a:rPr>
              <a:t>cosigné par les Directeurs des 3 régimes</a:t>
            </a:r>
          </a:p>
          <a:p>
            <a:pPr lvl="0" algn="ctr"/>
            <a:r>
              <a:rPr lang="fr-FR" sz="1000" b="1" i="1" dirty="0" smtClean="0">
                <a:solidFill>
                  <a:srgbClr val="FFFFFF"/>
                </a:solidFill>
              </a:rPr>
              <a:t>LR AR</a:t>
            </a:r>
          </a:p>
          <a:p>
            <a:pPr lvl="0" algn="ctr"/>
            <a:endParaRPr lang="fr-FR" b="1" i="1" dirty="0" smtClean="0">
              <a:solidFill>
                <a:srgbClr val="FFFFFF"/>
              </a:solidFill>
            </a:endParaRPr>
          </a:p>
          <a:p>
            <a:pPr lvl="0" algn="ctr"/>
            <a:r>
              <a:rPr lang="fr-FR" b="1" i="1" dirty="0" smtClean="0">
                <a:solidFill>
                  <a:srgbClr val="FFFFFF"/>
                </a:solidFill>
              </a:rPr>
              <a:t>+ copie du relevé aux Présidents des 2 sections de la CPL  </a:t>
            </a:r>
            <a:endParaRPr lang="fr-FR" b="1" i="1" dirty="0">
              <a:solidFill>
                <a:srgbClr val="FFFFFF"/>
              </a:solidFill>
            </a:endParaRPr>
          </a:p>
        </p:txBody>
      </p:sp>
      <p:sp>
        <p:nvSpPr>
          <p:cNvPr id="36" name="Line 23"/>
          <p:cNvSpPr>
            <a:spLocks noChangeShapeType="1"/>
          </p:cNvSpPr>
          <p:nvPr/>
        </p:nvSpPr>
        <p:spPr bwMode="auto">
          <a:xfrm>
            <a:off x="4278697" y="3326500"/>
            <a:ext cx="2021246" cy="0"/>
          </a:xfrm>
          <a:prstGeom prst="line">
            <a:avLst/>
          </a:prstGeom>
          <a:noFill/>
          <a:ln w="9525">
            <a:solidFill>
              <a:schemeClr val="tx1"/>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9" name="Line 40"/>
          <p:cNvSpPr>
            <a:spLocks noChangeShapeType="1"/>
          </p:cNvSpPr>
          <p:nvPr/>
        </p:nvSpPr>
        <p:spPr bwMode="auto">
          <a:xfrm>
            <a:off x="6299943" y="3326500"/>
            <a:ext cx="0" cy="268117"/>
          </a:xfrm>
          <a:prstGeom prst="line">
            <a:avLst/>
          </a:prstGeom>
          <a:noFill/>
          <a:ln w="9525">
            <a:solidFill>
              <a:schemeClr val="tx1"/>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43" name="Line 23"/>
          <p:cNvSpPr>
            <a:spLocks noChangeShapeType="1"/>
          </p:cNvSpPr>
          <p:nvPr/>
        </p:nvSpPr>
        <p:spPr bwMode="auto">
          <a:xfrm>
            <a:off x="2520354" y="3326500"/>
            <a:ext cx="1799618" cy="0"/>
          </a:xfrm>
          <a:prstGeom prst="line">
            <a:avLst/>
          </a:prstGeom>
          <a:noFill/>
          <a:ln w="9525">
            <a:solidFill>
              <a:schemeClr val="tx1"/>
            </a:solidFill>
            <a:prstDash val="sys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48" name="Line 40"/>
          <p:cNvSpPr>
            <a:spLocks noChangeShapeType="1"/>
          </p:cNvSpPr>
          <p:nvPr/>
        </p:nvSpPr>
        <p:spPr bwMode="auto">
          <a:xfrm>
            <a:off x="4355174" y="1916834"/>
            <a:ext cx="802" cy="13234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52" name="Rectangle 51"/>
          <p:cNvSpPr/>
          <p:nvPr/>
        </p:nvSpPr>
        <p:spPr>
          <a:xfrm>
            <a:off x="3169797" y="1369407"/>
            <a:ext cx="2448272" cy="504057"/>
          </a:xfrm>
          <a:prstGeom prst="rect">
            <a:avLst/>
          </a:prstGeom>
          <a:solidFill>
            <a:schemeClr val="accent2">
              <a:lumMod val="20000"/>
              <a:lumOff val="80000"/>
            </a:schemeClr>
          </a:solidFill>
          <a:effectLst>
            <a:outerShdw blurRad="50800" dist="38100" dir="16200000"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lgn="ctr"/>
            <a:r>
              <a:rPr lang="fr-FR" sz="1000" b="1" dirty="0" smtClean="0">
                <a:solidFill>
                  <a:srgbClr val="002060"/>
                </a:solidFill>
              </a:rPr>
              <a:t>Pas de </a:t>
            </a:r>
            <a:r>
              <a:rPr lang="fr-FR" sz="1000" b="1" smtClean="0">
                <a:solidFill>
                  <a:srgbClr val="002060"/>
                </a:solidFill>
              </a:rPr>
              <a:t>modification de </a:t>
            </a:r>
            <a:r>
              <a:rPr lang="fr-FR" sz="1000" b="1" dirty="0" smtClean="0">
                <a:solidFill>
                  <a:srgbClr val="002060"/>
                </a:solidFill>
              </a:rPr>
              <a:t>la pratique </a:t>
            </a:r>
          </a:p>
          <a:p>
            <a:pPr lvl="0" algn="ctr"/>
            <a:r>
              <a:rPr lang="fr-FR" sz="1000" b="1" dirty="0" smtClean="0">
                <a:solidFill>
                  <a:srgbClr val="002060"/>
                </a:solidFill>
              </a:rPr>
              <a:t>du médecin </a:t>
            </a:r>
          </a:p>
        </p:txBody>
      </p:sp>
      <p:sp>
        <p:nvSpPr>
          <p:cNvPr id="14" name="Rogner un rectangle avec un coin diagonal 13"/>
          <p:cNvSpPr/>
          <p:nvPr/>
        </p:nvSpPr>
        <p:spPr>
          <a:xfrm>
            <a:off x="5800043" y="3594616"/>
            <a:ext cx="1000298" cy="833389"/>
          </a:xfrm>
          <a:prstGeom prst="snip2Diag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u="sng" dirty="0" smtClean="0"/>
              <a:t>Médecins</a:t>
            </a:r>
          </a:p>
          <a:p>
            <a:pPr algn="ctr"/>
            <a:endParaRPr lang="fr-FR" sz="900" b="1" u="sng" dirty="0"/>
          </a:p>
          <a:p>
            <a:pPr algn="ctr"/>
            <a:r>
              <a:rPr lang="fr-FR" sz="900" dirty="0" smtClean="0"/>
              <a:t>  absence de réponse</a:t>
            </a:r>
            <a:endParaRPr lang="fr-FR" sz="900" dirty="0"/>
          </a:p>
        </p:txBody>
      </p:sp>
      <p:sp>
        <p:nvSpPr>
          <p:cNvPr id="54" name="Rogner un rectangle avec un coin diagonal 53"/>
          <p:cNvSpPr/>
          <p:nvPr/>
        </p:nvSpPr>
        <p:spPr>
          <a:xfrm>
            <a:off x="1714068" y="3604004"/>
            <a:ext cx="2232539" cy="1005200"/>
          </a:xfrm>
          <a:prstGeom prst="snip2Diag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b="1" dirty="0" smtClean="0"/>
          </a:p>
          <a:p>
            <a:pPr algn="ctr"/>
            <a:endParaRPr lang="fr-FR" b="1" dirty="0"/>
          </a:p>
          <a:p>
            <a:pPr algn="ctr"/>
            <a:endParaRPr lang="fr-FR" b="1" dirty="0" smtClean="0"/>
          </a:p>
          <a:p>
            <a:pPr algn="ctr"/>
            <a:endParaRPr lang="fr-FR" b="1" dirty="0" smtClean="0"/>
          </a:p>
          <a:p>
            <a:pPr algn="ctr"/>
            <a:endParaRPr lang="fr-FR" b="1" u="sng" dirty="0" smtClean="0"/>
          </a:p>
          <a:p>
            <a:pPr algn="ctr"/>
            <a:r>
              <a:rPr lang="fr-FR" sz="1000" b="1" u="sng" dirty="0" smtClean="0"/>
              <a:t>Médecins</a:t>
            </a:r>
            <a:r>
              <a:rPr lang="fr-FR" sz="1000" u="sng" dirty="0" smtClean="0"/>
              <a:t> </a:t>
            </a:r>
          </a:p>
          <a:p>
            <a:pPr algn="ctr"/>
            <a:endParaRPr lang="fr-FR" sz="500" u="sng" dirty="0" smtClean="0"/>
          </a:p>
          <a:p>
            <a:pPr marL="171450" indent="-171450" algn="ctr">
              <a:buFont typeface="Arial" panose="020B0604020202020204" pitchFamily="34" charset="0"/>
              <a:buChar char="•"/>
            </a:pPr>
            <a:r>
              <a:rPr lang="fr-FR" sz="1000" dirty="0" smtClean="0"/>
              <a:t>Observations écrites</a:t>
            </a:r>
          </a:p>
          <a:p>
            <a:pPr algn="ctr"/>
            <a:r>
              <a:rPr lang="fr-FR" sz="1000" i="1" dirty="0" smtClean="0"/>
              <a:t> et/ou </a:t>
            </a:r>
          </a:p>
          <a:p>
            <a:pPr marL="171450" indent="-171450" algn="ctr">
              <a:buFont typeface="Arial" panose="020B0604020202020204" pitchFamily="34" charset="0"/>
              <a:buChar char="•"/>
            </a:pPr>
            <a:r>
              <a:rPr lang="fr-FR" sz="1000" dirty="0" smtClean="0"/>
              <a:t>Entretien</a:t>
            </a:r>
          </a:p>
          <a:p>
            <a:pPr algn="ctr"/>
            <a:endParaRPr lang="fr-FR" sz="200" dirty="0" smtClean="0"/>
          </a:p>
          <a:p>
            <a:pPr algn="ctr"/>
            <a:endParaRPr lang="fr-FR" dirty="0"/>
          </a:p>
          <a:p>
            <a:pPr algn="ctr"/>
            <a:endParaRPr lang="fr-FR" dirty="0" smtClean="0"/>
          </a:p>
          <a:p>
            <a:pPr algn="ctr"/>
            <a:endParaRPr lang="fr-FR" dirty="0"/>
          </a:p>
          <a:p>
            <a:pPr algn="ctr"/>
            <a:endParaRPr lang="fr-FR" dirty="0"/>
          </a:p>
        </p:txBody>
      </p:sp>
      <p:sp>
        <p:nvSpPr>
          <p:cNvPr id="56" name="Rectangle 55"/>
          <p:cNvSpPr/>
          <p:nvPr/>
        </p:nvSpPr>
        <p:spPr>
          <a:xfrm>
            <a:off x="3182876" y="4900709"/>
            <a:ext cx="1801141" cy="504056"/>
          </a:xfrm>
          <a:prstGeom prst="rect">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lin ang="2700000" scaled="1"/>
            <a:tileRect/>
          </a:gradFill>
          <a:effectLst>
            <a:outerShdw blurRad="50800" dist="38100" dir="16200000"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lgn="ctr"/>
            <a:r>
              <a:rPr lang="fr-FR" sz="900" b="1" dirty="0" smtClean="0">
                <a:solidFill>
                  <a:schemeClr val="bg1"/>
                </a:solidFill>
              </a:rPr>
              <a:t>Manquements non établis </a:t>
            </a:r>
          </a:p>
        </p:txBody>
      </p:sp>
      <p:sp>
        <p:nvSpPr>
          <p:cNvPr id="57" name="Line 40"/>
          <p:cNvSpPr>
            <a:spLocks noChangeShapeType="1"/>
          </p:cNvSpPr>
          <p:nvPr/>
        </p:nvSpPr>
        <p:spPr bwMode="auto">
          <a:xfrm>
            <a:off x="2520354" y="3310433"/>
            <a:ext cx="0" cy="268117"/>
          </a:xfrm>
          <a:prstGeom prst="line">
            <a:avLst/>
          </a:prstGeom>
          <a:noFill/>
          <a:ln w="9525">
            <a:solidFill>
              <a:schemeClr val="tx1"/>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60" name="Rectangle 59"/>
          <p:cNvSpPr/>
          <p:nvPr/>
        </p:nvSpPr>
        <p:spPr>
          <a:xfrm>
            <a:off x="5148064" y="4900709"/>
            <a:ext cx="1801141" cy="504056"/>
          </a:xfrm>
          <a:prstGeom prst="rect">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lin ang="2700000" scaled="1"/>
            <a:tileRect/>
          </a:gradFill>
          <a:effectLst>
            <a:outerShdw blurRad="50800" dist="38100" dir="16200000"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lgn="ctr"/>
            <a:r>
              <a:rPr lang="fr-FR" sz="900" b="1" dirty="0" smtClean="0">
                <a:solidFill>
                  <a:schemeClr val="bg1"/>
                </a:solidFill>
              </a:rPr>
              <a:t>Manquements</a:t>
            </a:r>
            <a:r>
              <a:rPr lang="fr-FR" sz="900" dirty="0" smtClean="0">
                <a:solidFill>
                  <a:schemeClr val="bg1"/>
                </a:solidFill>
              </a:rPr>
              <a:t> </a:t>
            </a:r>
            <a:r>
              <a:rPr lang="fr-FR" sz="900" b="1" dirty="0" smtClean="0">
                <a:solidFill>
                  <a:schemeClr val="bg1"/>
                </a:solidFill>
              </a:rPr>
              <a:t>établis </a:t>
            </a:r>
          </a:p>
        </p:txBody>
      </p:sp>
      <p:sp>
        <p:nvSpPr>
          <p:cNvPr id="66" name="Line 40"/>
          <p:cNvSpPr>
            <a:spLocks noChangeShapeType="1"/>
          </p:cNvSpPr>
          <p:nvPr/>
        </p:nvSpPr>
        <p:spPr bwMode="auto">
          <a:xfrm flipH="1">
            <a:off x="6153150" y="5390108"/>
            <a:ext cx="3026" cy="572542"/>
          </a:xfrm>
          <a:prstGeom prst="line">
            <a:avLst/>
          </a:prstGeom>
          <a:noFill/>
          <a:ln w="9525">
            <a:solidFill>
              <a:schemeClr val="tx1"/>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15" name="Rectangle à coins arrondis 14"/>
          <p:cNvSpPr/>
          <p:nvPr/>
        </p:nvSpPr>
        <p:spPr>
          <a:xfrm>
            <a:off x="5289320" y="5978753"/>
            <a:ext cx="1956278" cy="780205"/>
          </a:xfrm>
          <a:prstGeom prst="roundRect">
            <a:avLst/>
          </a:prstGeom>
          <a:gradFill flip="none" rotWithShape="1">
            <a:gsLst>
              <a:gs pos="0">
                <a:schemeClr val="accent6">
                  <a:lumMod val="40000"/>
                  <a:lumOff val="60000"/>
                  <a:shade val="30000"/>
                  <a:satMod val="115000"/>
                </a:schemeClr>
              </a:gs>
              <a:gs pos="50000">
                <a:schemeClr val="accent6">
                  <a:lumMod val="40000"/>
                  <a:lumOff val="60000"/>
                  <a:shade val="67500"/>
                  <a:satMod val="115000"/>
                </a:schemeClr>
              </a:gs>
              <a:gs pos="100000">
                <a:schemeClr val="accent6">
                  <a:lumMod val="40000"/>
                  <a:lumOff val="60000"/>
                  <a:shade val="100000"/>
                  <a:satMod val="115000"/>
                </a:schemeClr>
              </a:gs>
            </a:gsLst>
            <a:lin ang="2700000" scaled="1"/>
            <a:tileRect/>
          </a:gradFill>
          <a:effectLst>
            <a:innerShdw blurRad="63500" dist="50800" dir="81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lvl="0" algn="ctr"/>
            <a:r>
              <a:rPr lang="fr-FR" sz="1000" b="1" dirty="0" smtClean="0">
                <a:solidFill>
                  <a:schemeClr val="bg1"/>
                </a:solidFill>
              </a:rPr>
              <a:t>Réunion de la CPL</a:t>
            </a:r>
            <a:endParaRPr lang="fr-FR" sz="1000" b="1" dirty="0">
              <a:solidFill>
                <a:schemeClr val="bg1"/>
              </a:solidFill>
            </a:endParaRPr>
          </a:p>
        </p:txBody>
      </p:sp>
      <p:sp>
        <p:nvSpPr>
          <p:cNvPr id="71" name="Rectangle à coins arrondis 70"/>
          <p:cNvSpPr/>
          <p:nvPr/>
        </p:nvSpPr>
        <p:spPr>
          <a:xfrm>
            <a:off x="3852519" y="5524790"/>
            <a:ext cx="2196115" cy="303177"/>
          </a:xfrm>
          <a:prstGeom prst="roundRect">
            <a:avLst/>
          </a:prstGeom>
          <a:solidFill>
            <a:schemeClr val="bg1"/>
          </a:solidFill>
          <a:effectLst>
            <a:innerShdw blurRad="63500" dist="50800" dir="81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lvl="0" algn="ctr"/>
            <a:r>
              <a:rPr lang="fr-FR" sz="900" b="1" i="1" dirty="0" smtClean="0">
                <a:solidFill>
                  <a:schemeClr val="accent2"/>
                </a:solidFill>
              </a:rPr>
              <a:t>Information obligatoire de la CPL</a:t>
            </a:r>
            <a:endParaRPr lang="fr-FR" sz="900" b="1" i="1" dirty="0">
              <a:solidFill>
                <a:schemeClr val="accent2"/>
              </a:solidFill>
            </a:endParaRPr>
          </a:p>
        </p:txBody>
      </p:sp>
      <p:sp>
        <p:nvSpPr>
          <p:cNvPr id="6" name="Ellipse 5"/>
          <p:cNvSpPr/>
          <p:nvPr/>
        </p:nvSpPr>
        <p:spPr>
          <a:xfrm>
            <a:off x="3985366" y="3111703"/>
            <a:ext cx="817133" cy="536233"/>
          </a:xfrm>
          <a:prstGeom prst="ellipse">
            <a:avLst/>
          </a:pr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dirty="0" smtClean="0"/>
              <a:t>Délai </a:t>
            </a:r>
          </a:p>
          <a:p>
            <a:pPr algn="ctr"/>
            <a:r>
              <a:rPr lang="fr-FR" sz="900" b="1" dirty="0" smtClean="0"/>
              <a:t>1 mois</a:t>
            </a:r>
          </a:p>
        </p:txBody>
      </p:sp>
      <p:sp>
        <p:nvSpPr>
          <p:cNvPr id="63" name="Ellipse 62"/>
          <p:cNvSpPr/>
          <p:nvPr/>
        </p:nvSpPr>
        <p:spPr>
          <a:xfrm>
            <a:off x="6226804" y="5441503"/>
            <a:ext cx="936104" cy="435769"/>
          </a:xfrm>
          <a:prstGeom prst="ellipse">
            <a:avLst/>
          </a:pr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dirty="0" smtClean="0"/>
              <a:t>Délai </a:t>
            </a:r>
          </a:p>
          <a:p>
            <a:pPr algn="ctr"/>
            <a:r>
              <a:rPr lang="fr-FR" sz="900" b="1" dirty="0" smtClean="0"/>
              <a:t> 60 jours  </a:t>
            </a:r>
          </a:p>
        </p:txBody>
      </p:sp>
      <p:cxnSp>
        <p:nvCxnSpPr>
          <p:cNvPr id="20" name="Connecteur droit 19"/>
          <p:cNvCxnSpPr/>
          <p:nvPr/>
        </p:nvCxnSpPr>
        <p:spPr>
          <a:xfrm flipH="1">
            <a:off x="3304835" y="4618628"/>
            <a:ext cx="4" cy="10557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84" name="Line 23"/>
          <p:cNvSpPr>
            <a:spLocks noChangeShapeType="1"/>
          </p:cNvSpPr>
          <p:nvPr/>
        </p:nvSpPr>
        <p:spPr bwMode="auto">
          <a:xfrm>
            <a:off x="3292709" y="4714774"/>
            <a:ext cx="30248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6" name="Line 40"/>
          <p:cNvSpPr>
            <a:spLocks noChangeShapeType="1"/>
          </p:cNvSpPr>
          <p:nvPr/>
        </p:nvSpPr>
        <p:spPr bwMode="auto">
          <a:xfrm>
            <a:off x="4860032" y="4737413"/>
            <a:ext cx="0" cy="17638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87" name="Rectangle à coins arrondis 86"/>
          <p:cNvSpPr/>
          <p:nvPr/>
        </p:nvSpPr>
        <p:spPr>
          <a:xfrm>
            <a:off x="2278118" y="4759820"/>
            <a:ext cx="1026717" cy="360390"/>
          </a:xfrm>
          <a:prstGeom prst="roundRect">
            <a:avLst/>
          </a:prstGeom>
          <a:solidFill>
            <a:srgbClr val="8064A2">
              <a:lumMod val="60000"/>
              <a:lumOff val="40000"/>
            </a:srgbClr>
          </a:solidFill>
          <a:ln w="9525" cap="flat" cmpd="sng" algn="ctr">
            <a:solidFill>
              <a:srgbClr val="8064A2">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Abandon de la procédure</a:t>
            </a:r>
            <a:endParaRPr kumimoji="0" lang="fr-FR" sz="900" b="1"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88" name="Rectangle à coins arrondis 87"/>
          <p:cNvSpPr/>
          <p:nvPr/>
        </p:nvSpPr>
        <p:spPr>
          <a:xfrm>
            <a:off x="6732240" y="4645408"/>
            <a:ext cx="1026717" cy="360390"/>
          </a:xfrm>
          <a:prstGeom prst="roundRect">
            <a:avLst/>
          </a:prstGeom>
          <a:solidFill>
            <a:srgbClr val="8064A2">
              <a:lumMod val="60000"/>
              <a:lumOff val="40000"/>
            </a:srgbClr>
          </a:solidFill>
          <a:ln w="9525" cap="flat" cmpd="sng" algn="ctr">
            <a:solidFill>
              <a:srgbClr val="8064A2">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fr-FR" sz="900" b="1" kern="0" dirty="0" smtClean="0">
                <a:solidFill>
                  <a:prstClr val="white"/>
                </a:solidFill>
                <a:latin typeface="Arial" panose="020B0604020202020204" pitchFamily="34" charset="0"/>
                <a:ea typeface="+mn-ea"/>
                <a:cs typeface="Arial" panose="020B0604020202020204" pitchFamily="34" charset="0"/>
              </a:rPr>
              <a:t>Poursuite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procédure</a:t>
            </a:r>
            <a:endParaRPr kumimoji="0" lang="fr-FR" sz="900" b="1"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cxnSp>
        <p:nvCxnSpPr>
          <p:cNvPr id="93" name="Connecteur droit 92"/>
          <p:cNvCxnSpPr/>
          <p:nvPr/>
        </p:nvCxnSpPr>
        <p:spPr>
          <a:xfrm flipH="1">
            <a:off x="6317518" y="4449733"/>
            <a:ext cx="2" cy="265041"/>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97" name="Line 40"/>
          <p:cNvSpPr>
            <a:spLocks noChangeShapeType="1"/>
          </p:cNvSpPr>
          <p:nvPr/>
        </p:nvSpPr>
        <p:spPr bwMode="auto">
          <a:xfrm>
            <a:off x="5169396" y="4737413"/>
            <a:ext cx="0" cy="17638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33" name="Line 40"/>
          <p:cNvSpPr>
            <a:spLocks noChangeShapeType="1"/>
          </p:cNvSpPr>
          <p:nvPr/>
        </p:nvSpPr>
        <p:spPr bwMode="auto">
          <a:xfrm>
            <a:off x="4393933" y="2949439"/>
            <a:ext cx="802" cy="1622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Tree>
    <p:extLst>
      <p:ext uri="{BB962C8B-B14F-4D97-AF65-F5344CB8AC3E}">
        <p14:creationId xmlns:p14="http://schemas.microsoft.com/office/powerpoint/2010/main" val="41637040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nvSpPr>
        <p:spPr>
          <a:xfrm>
            <a:off x="1646175" y="116632"/>
            <a:ext cx="5991349" cy="552031"/>
          </a:xfrm>
          <a:prstGeom prst="roundRect">
            <a:avLst/>
          </a:prstGeom>
          <a:gradFill flip="none" rotWithShape="1">
            <a:gsLst>
              <a:gs pos="0">
                <a:schemeClr val="accent1">
                  <a:tint val="100000"/>
                  <a:shade val="100000"/>
                  <a:satMod val="130000"/>
                </a:schemeClr>
              </a:gs>
              <a:gs pos="100000">
                <a:schemeClr val="accent1">
                  <a:tint val="50000"/>
                  <a:shade val="100000"/>
                  <a:satMod val="350000"/>
                </a:schemeClr>
              </a:gs>
            </a:gsLst>
            <a:lin ang="81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dirty="0" smtClean="0">
                <a:solidFill>
                  <a:srgbClr val="333399"/>
                </a:solidFill>
              </a:rPr>
              <a:t>3. Examen par la CPL – en « formation plénière »  </a:t>
            </a:r>
          </a:p>
        </p:txBody>
      </p:sp>
      <p:sp>
        <p:nvSpPr>
          <p:cNvPr id="14" name="Rogner un rectangle avec un coin diagonal 13"/>
          <p:cNvSpPr/>
          <p:nvPr/>
        </p:nvSpPr>
        <p:spPr>
          <a:xfrm>
            <a:off x="251520" y="2289129"/>
            <a:ext cx="1008112" cy="1078487"/>
          </a:xfrm>
          <a:prstGeom prst="snip2Diag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u="sng" dirty="0" smtClean="0">
                <a:solidFill>
                  <a:schemeClr val="bg1"/>
                </a:solidFill>
              </a:rPr>
              <a:t>Médecins</a:t>
            </a:r>
            <a:r>
              <a:rPr lang="fr-FR" sz="900" dirty="0" smtClean="0">
                <a:solidFill>
                  <a:schemeClr val="bg1"/>
                </a:solidFill>
              </a:rPr>
              <a:t>   </a:t>
            </a:r>
          </a:p>
          <a:p>
            <a:pPr algn="ctr"/>
            <a:r>
              <a:rPr lang="fr-FR" sz="900" dirty="0">
                <a:solidFill>
                  <a:schemeClr val="bg1"/>
                </a:solidFill>
              </a:rPr>
              <a:t>M</a:t>
            </a:r>
            <a:r>
              <a:rPr lang="fr-FR" sz="900" dirty="0" smtClean="0">
                <a:solidFill>
                  <a:schemeClr val="bg1"/>
                </a:solidFill>
              </a:rPr>
              <a:t>émoire en défense &gt; </a:t>
            </a:r>
          </a:p>
          <a:p>
            <a:pPr algn="ctr"/>
            <a:r>
              <a:rPr lang="fr-FR" sz="900" dirty="0" smtClean="0">
                <a:solidFill>
                  <a:schemeClr val="bg1"/>
                </a:solidFill>
              </a:rPr>
              <a:t>Secrétariat CPL </a:t>
            </a:r>
            <a:endParaRPr lang="fr-FR" sz="900" dirty="0">
              <a:solidFill>
                <a:schemeClr val="bg1"/>
              </a:solidFill>
            </a:endParaRPr>
          </a:p>
        </p:txBody>
      </p:sp>
      <p:sp>
        <p:nvSpPr>
          <p:cNvPr id="29" name="Rectangle à coins arrondis 28"/>
          <p:cNvSpPr/>
          <p:nvPr/>
        </p:nvSpPr>
        <p:spPr>
          <a:xfrm>
            <a:off x="2391702" y="3248887"/>
            <a:ext cx="1551570" cy="794183"/>
          </a:xfrm>
          <a:prstGeom prst="roundRect">
            <a:avLst/>
          </a:prstGeom>
          <a:gradFill flip="none" rotWithShape="1">
            <a:gsLst>
              <a:gs pos="0">
                <a:schemeClr val="accent6">
                  <a:lumMod val="40000"/>
                  <a:lumOff val="60000"/>
                  <a:shade val="30000"/>
                  <a:satMod val="115000"/>
                </a:schemeClr>
              </a:gs>
              <a:gs pos="50000">
                <a:schemeClr val="accent6">
                  <a:lumMod val="40000"/>
                  <a:lumOff val="60000"/>
                  <a:shade val="67500"/>
                  <a:satMod val="115000"/>
                </a:schemeClr>
              </a:gs>
              <a:gs pos="100000">
                <a:schemeClr val="accent6">
                  <a:lumMod val="40000"/>
                  <a:lumOff val="60000"/>
                  <a:shade val="100000"/>
                  <a:satMod val="115000"/>
                </a:schemeClr>
              </a:gs>
            </a:gsLst>
            <a:lin ang="2700000" scaled="1"/>
            <a:tileRect/>
          </a:gradFill>
          <a:effectLst>
            <a:innerShdw blurRad="63500" dist="50800" dir="81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lvl="0" algn="ctr"/>
            <a:r>
              <a:rPr lang="fr-FR" sz="1000" b="1" dirty="0" smtClean="0">
                <a:solidFill>
                  <a:schemeClr val="bg1"/>
                </a:solidFill>
              </a:rPr>
              <a:t>Réunion </a:t>
            </a:r>
          </a:p>
          <a:p>
            <a:pPr lvl="0" algn="ctr"/>
            <a:r>
              <a:rPr lang="fr-FR" sz="1000" b="1" dirty="0" smtClean="0">
                <a:solidFill>
                  <a:schemeClr val="bg1"/>
                </a:solidFill>
              </a:rPr>
              <a:t>+ </a:t>
            </a:r>
          </a:p>
          <a:p>
            <a:pPr lvl="0" algn="ctr"/>
            <a:r>
              <a:rPr lang="fr-FR" sz="1000" b="1" dirty="0" smtClean="0">
                <a:solidFill>
                  <a:schemeClr val="bg1"/>
                </a:solidFill>
              </a:rPr>
              <a:t>Avis de la CPL</a:t>
            </a:r>
            <a:endParaRPr lang="fr-FR" sz="1000" b="1" dirty="0">
              <a:solidFill>
                <a:schemeClr val="bg1"/>
              </a:solidFill>
            </a:endParaRPr>
          </a:p>
        </p:txBody>
      </p:sp>
      <p:sp>
        <p:nvSpPr>
          <p:cNvPr id="35" name="Rectangle à coins arrondis 34"/>
          <p:cNvSpPr/>
          <p:nvPr/>
        </p:nvSpPr>
        <p:spPr>
          <a:xfrm>
            <a:off x="6660232" y="3156425"/>
            <a:ext cx="1278614" cy="1155674"/>
          </a:xfrm>
          <a:prstGeom prst="roundRect">
            <a:avLst/>
          </a:prstGeom>
          <a:gradFill flip="none" rotWithShape="1">
            <a:gsLst>
              <a:gs pos="0">
                <a:schemeClr val="accent6">
                  <a:lumMod val="40000"/>
                  <a:lumOff val="60000"/>
                  <a:shade val="30000"/>
                  <a:satMod val="115000"/>
                </a:schemeClr>
              </a:gs>
              <a:gs pos="50000">
                <a:schemeClr val="accent6">
                  <a:lumMod val="40000"/>
                  <a:lumOff val="60000"/>
                  <a:shade val="67500"/>
                  <a:satMod val="115000"/>
                </a:schemeClr>
              </a:gs>
              <a:gs pos="100000">
                <a:schemeClr val="accent6">
                  <a:lumMod val="40000"/>
                  <a:lumOff val="60000"/>
                  <a:shade val="100000"/>
                  <a:satMod val="115000"/>
                </a:schemeClr>
              </a:gs>
            </a:gsLst>
            <a:lin ang="2700000" scaled="1"/>
            <a:tileRect/>
          </a:gradFill>
          <a:effectLst>
            <a:glow rad="101600">
              <a:schemeClr val="accent2">
                <a:satMod val="175000"/>
                <a:alpha val="40000"/>
              </a:schemeClr>
            </a:glow>
            <a:innerShdw blurRad="63500" dist="50800" dir="81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lvl="0" algn="ctr"/>
            <a:r>
              <a:rPr lang="fr-FR" sz="1000" b="1" dirty="0" smtClean="0">
                <a:solidFill>
                  <a:schemeClr val="bg1"/>
                </a:solidFill>
              </a:rPr>
              <a:t>Avis de </a:t>
            </a:r>
          </a:p>
          <a:p>
            <a:pPr lvl="0" algn="ctr"/>
            <a:r>
              <a:rPr lang="fr-FR" sz="1000" b="1" dirty="0" smtClean="0">
                <a:solidFill>
                  <a:schemeClr val="bg1"/>
                </a:solidFill>
              </a:rPr>
              <a:t>la  CPL</a:t>
            </a:r>
          </a:p>
          <a:p>
            <a:pPr lvl="0" algn="ctr"/>
            <a:r>
              <a:rPr lang="fr-FR" sz="1000" b="1" i="1" u="sng" dirty="0">
                <a:solidFill>
                  <a:schemeClr val="bg1"/>
                </a:solidFill>
              </a:rPr>
              <a:t>o</a:t>
            </a:r>
            <a:r>
              <a:rPr lang="fr-FR" sz="1000" b="1" i="1" u="sng" dirty="0" smtClean="0">
                <a:solidFill>
                  <a:schemeClr val="bg1"/>
                </a:solidFill>
              </a:rPr>
              <a:t>u </a:t>
            </a:r>
          </a:p>
          <a:p>
            <a:pPr lvl="0" algn="ctr"/>
            <a:r>
              <a:rPr lang="fr-FR" sz="1000" b="1" dirty="0" smtClean="0">
                <a:solidFill>
                  <a:schemeClr val="bg1"/>
                </a:solidFill>
              </a:rPr>
              <a:t>Avis réputé rendu à l’issue de ces délais</a:t>
            </a:r>
          </a:p>
        </p:txBody>
      </p:sp>
      <p:sp>
        <p:nvSpPr>
          <p:cNvPr id="41" name="Rogner un rectangle avec un coin diagonal 40"/>
          <p:cNvSpPr/>
          <p:nvPr/>
        </p:nvSpPr>
        <p:spPr>
          <a:xfrm>
            <a:off x="153537" y="3951337"/>
            <a:ext cx="1204078" cy="1083628"/>
          </a:xfrm>
          <a:prstGeom prst="snip2Diag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u="sng" dirty="0">
                <a:solidFill>
                  <a:schemeClr val="bg1"/>
                </a:solidFill>
              </a:rPr>
              <a:t>Secrétariat CPL</a:t>
            </a:r>
          </a:p>
          <a:p>
            <a:pPr algn="ctr"/>
            <a:r>
              <a:rPr lang="fr-FR" sz="900" dirty="0">
                <a:solidFill>
                  <a:schemeClr val="bg1"/>
                </a:solidFill>
              </a:rPr>
              <a:t>Ensemble de documents*</a:t>
            </a:r>
          </a:p>
          <a:p>
            <a:pPr algn="ctr"/>
            <a:r>
              <a:rPr lang="fr-FR" sz="900" dirty="0">
                <a:solidFill>
                  <a:schemeClr val="bg1"/>
                </a:solidFill>
              </a:rPr>
              <a:t>à transmettre aux membres de la </a:t>
            </a:r>
            <a:r>
              <a:rPr lang="fr-FR" sz="900" dirty="0" smtClean="0">
                <a:solidFill>
                  <a:schemeClr val="bg1"/>
                </a:solidFill>
              </a:rPr>
              <a:t>CPL  </a:t>
            </a:r>
            <a:endParaRPr lang="fr-FR" sz="900" dirty="0">
              <a:solidFill>
                <a:schemeClr val="bg1"/>
              </a:solidFill>
            </a:endParaRPr>
          </a:p>
        </p:txBody>
      </p:sp>
      <p:sp>
        <p:nvSpPr>
          <p:cNvPr id="45" name="Rogner un rectangle avec un coin diagonal 44"/>
          <p:cNvSpPr/>
          <p:nvPr/>
        </p:nvSpPr>
        <p:spPr>
          <a:xfrm>
            <a:off x="2522897" y="2037476"/>
            <a:ext cx="1256616" cy="640232"/>
          </a:xfrm>
          <a:prstGeom prst="snip2Diag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u="sng" dirty="0" smtClean="0">
                <a:solidFill>
                  <a:schemeClr val="bg1"/>
                </a:solidFill>
              </a:rPr>
              <a:t>Médecins</a:t>
            </a:r>
            <a:r>
              <a:rPr lang="fr-FR" sz="900" dirty="0" smtClean="0">
                <a:solidFill>
                  <a:schemeClr val="bg1"/>
                </a:solidFill>
              </a:rPr>
              <a:t>   </a:t>
            </a:r>
          </a:p>
          <a:p>
            <a:pPr algn="ctr"/>
            <a:r>
              <a:rPr lang="fr-FR" sz="900" dirty="0" smtClean="0">
                <a:solidFill>
                  <a:schemeClr val="bg1"/>
                </a:solidFill>
              </a:rPr>
              <a:t>Possibilité d’être entendu en séance</a:t>
            </a:r>
            <a:endParaRPr lang="fr-FR" sz="900" dirty="0">
              <a:solidFill>
                <a:schemeClr val="bg1"/>
              </a:solidFill>
            </a:endParaRPr>
          </a:p>
        </p:txBody>
      </p:sp>
      <p:sp>
        <p:nvSpPr>
          <p:cNvPr id="47" name="Ellipse 46"/>
          <p:cNvSpPr/>
          <p:nvPr/>
        </p:nvSpPr>
        <p:spPr>
          <a:xfrm>
            <a:off x="4422658" y="2838803"/>
            <a:ext cx="654386" cy="420517"/>
          </a:xfrm>
          <a:prstGeom prst="ellipse">
            <a:avLst/>
          </a:pr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solidFill>
                  <a:schemeClr val="bg1"/>
                </a:solidFill>
              </a:rPr>
              <a:t>15 jours</a:t>
            </a:r>
          </a:p>
        </p:txBody>
      </p:sp>
      <p:sp>
        <p:nvSpPr>
          <p:cNvPr id="50" name="Rogner un rectangle avec un coin diagonal 49"/>
          <p:cNvSpPr/>
          <p:nvPr/>
        </p:nvSpPr>
        <p:spPr>
          <a:xfrm>
            <a:off x="4135822" y="1987800"/>
            <a:ext cx="1228058" cy="739584"/>
          </a:xfrm>
          <a:prstGeom prst="snip2Diag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u="sng" dirty="0" smtClean="0">
                <a:solidFill>
                  <a:schemeClr val="bg1"/>
                </a:solidFill>
              </a:rPr>
              <a:t>Secrétariat CPL</a:t>
            </a:r>
          </a:p>
          <a:p>
            <a:pPr algn="ctr"/>
            <a:r>
              <a:rPr lang="fr-FR" sz="900" dirty="0" smtClean="0">
                <a:solidFill>
                  <a:schemeClr val="bg1"/>
                </a:solidFill>
              </a:rPr>
              <a:t>Rédaction avis + transmission aux Pdt et Vice-Pdt</a:t>
            </a:r>
          </a:p>
        </p:txBody>
      </p:sp>
      <p:sp>
        <p:nvSpPr>
          <p:cNvPr id="51" name="Rogner un rectangle avec un coin diagonal 50"/>
          <p:cNvSpPr/>
          <p:nvPr/>
        </p:nvSpPr>
        <p:spPr>
          <a:xfrm>
            <a:off x="5686163" y="1985887"/>
            <a:ext cx="1228058" cy="739584"/>
          </a:xfrm>
          <a:prstGeom prst="snip2Diag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u="sng" dirty="0" smtClean="0">
                <a:solidFill>
                  <a:schemeClr val="bg1"/>
                </a:solidFill>
              </a:rPr>
              <a:t>Pdt et Vice Pdt</a:t>
            </a:r>
          </a:p>
          <a:p>
            <a:pPr algn="ctr"/>
            <a:r>
              <a:rPr lang="fr-FR" sz="900" dirty="0">
                <a:solidFill>
                  <a:schemeClr val="bg1"/>
                </a:solidFill>
              </a:rPr>
              <a:t>Signature avis</a:t>
            </a:r>
            <a:endParaRPr lang="fr-FR" sz="900" b="1" u="sng" dirty="0" smtClean="0">
              <a:solidFill>
                <a:schemeClr val="bg1"/>
              </a:solidFill>
            </a:endParaRPr>
          </a:p>
        </p:txBody>
      </p:sp>
      <p:sp>
        <p:nvSpPr>
          <p:cNvPr id="53" name="Ellipse 52"/>
          <p:cNvSpPr/>
          <p:nvPr/>
        </p:nvSpPr>
        <p:spPr>
          <a:xfrm>
            <a:off x="5976156" y="2828372"/>
            <a:ext cx="648072" cy="420517"/>
          </a:xfrm>
          <a:prstGeom prst="ellipse">
            <a:avLst/>
          </a:pr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solidFill>
                  <a:schemeClr val="bg1"/>
                </a:solidFill>
              </a:rPr>
              <a:t>7</a:t>
            </a:r>
            <a:r>
              <a:rPr lang="fr-FR" dirty="0" smtClean="0">
                <a:solidFill>
                  <a:schemeClr val="bg1"/>
                </a:solidFill>
              </a:rPr>
              <a:t> jours</a:t>
            </a:r>
          </a:p>
        </p:txBody>
      </p:sp>
      <p:sp>
        <p:nvSpPr>
          <p:cNvPr id="55" name="Line 40"/>
          <p:cNvSpPr>
            <a:spLocks noChangeShapeType="1"/>
          </p:cNvSpPr>
          <p:nvPr/>
        </p:nvSpPr>
        <p:spPr bwMode="auto">
          <a:xfrm>
            <a:off x="3964693" y="3684484"/>
            <a:ext cx="2695539"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59" name="Ellipse 58"/>
          <p:cNvSpPr/>
          <p:nvPr/>
        </p:nvSpPr>
        <p:spPr>
          <a:xfrm>
            <a:off x="5004048" y="3774046"/>
            <a:ext cx="828092" cy="538053"/>
          </a:xfrm>
          <a:prstGeom prst="ellipse">
            <a:avLst/>
          </a:pr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a:solidFill>
                  <a:schemeClr val="bg1"/>
                </a:solidFill>
              </a:rPr>
              <a:t>T</a:t>
            </a:r>
            <a:r>
              <a:rPr lang="fr-FR" b="1" dirty="0" smtClean="0">
                <a:solidFill>
                  <a:schemeClr val="bg1"/>
                </a:solidFill>
              </a:rPr>
              <a:t>otal </a:t>
            </a:r>
          </a:p>
          <a:p>
            <a:pPr algn="ctr"/>
            <a:r>
              <a:rPr lang="fr-FR" b="1" dirty="0" smtClean="0">
                <a:solidFill>
                  <a:schemeClr val="bg1"/>
                </a:solidFill>
              </a:rPr>
              <a:t>22 jours</a:t>
            </a:r>
          </a:p>
        </p:txBody>
      </p:sp>
      <p:sp>
        <p:nvSpPr>
          <p:cNvPr id="75" name="Line 40"/>
          <p:cNvSpPr>
            <a:spLocks noChangeShapeType="1"/>
          </p:cNvSpPr>
          <p:nvPr/>
        </p:nvSpPr>
        <p:spPr bwMode="auto">
          <a:xfrm>
            <a:off x="1260479" y="2901062"/>
            <a:ext cx="1095371" cy="51072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76" name="Line 40"/>
          <p:cNvSpPr>
            <a:spLocks noChangeShapeType="1"/>
          </p:cNvSpPr>
          <p:nvPr/>
        </p:nvSpPr>
        <p:spPr bwMode="auto">
          <a:xfrm flipV="1">
            <a:off x="1327997" y="4043071"/>
            <a:ext cx="1063705" cy="44144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79" name="Line 40"/>
          <p:cNvSpPr>
            <a:spLocks noChangeShapeType="1"/>
          </p:cNvSpPr>
          <p:nvPr/>
        </p:nvSpPr>
        <p:spPr bwMode="auto">
          <a:xfrm>
            <a:off x="5332039" y="2342637"/>
            <a:ext cx="354124" cy="19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80" name="Line 40"/>
          <p:cNvSpPr>
            <a:spLocks noChangeShapeType="1"/>
          </p:cNvSpPr>
          <p:nvPr/>
        </p:nvSpPr>
        <p:spPr bwMode="auto">
          <a:xfrm flipV="1">
            <a:off x="3892685" y="2725471"/>
            <a:ext cx="389114" cy="53384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81" name="Rogner un rectangle avec un coin diagonal 80"/>
          <p:cNvSpPr/>
          <p:nvPr/>
        </p:nvSpPr>
        <p:spPr>
          <a:xfrm>
            <a:off x="8051994" y="3347077"/>
            <a:ext cx="1075187" cy="633053"/>
          </a:xfrm>
          <a:prstGeom prst="snip2Diag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400" b="1" u="sng" dirty="0" smtClean="0">
              <a:solidFill>
                <a:srgbClr val="FFFFFF"/>
              </a:solidFill>
            </a:endParaRPr>
          </a:p>
          <a:p>
            <a:pPr algn="ctr"/>
            <a:r>
              <a:rPr lang="fr-FR" sz="900" b="1" dirty="0" smtClean="0">
                <a:solidFill>
                  <a:srgbClr val="FFFFFF"/>
                </a:solidFill>
              </a:rPr>
              <a:t>Transmission de l’avis au </a:t>
            </a:r>
            <a:r>
              <a:rPr lang="fr-FR" sz="900" b="1" dirty="0" smtClean="0">
                <a:solidFill>
                  <a:schemeClr val="bg1"/>
                </a:solidFill>
              </a:rPr>
              <a:t>médecin </a:t>
            </a:r>
          </a:p>
        </p:txBody>
      </p:sp>
      <p:sp>
        <p:nvSpPr>
          <p:cNvPr id="82" name="Line 40"/>
          <p:cNvSpPr>
            <a:spLocks noChangeShapeType="1"/>
          </p:cNvSpPr>
          <p:nvPr/>
        </p:nvSpPr>
        <p:spPr bwMode="auto">
          <a:xfrm>
            <a:off x="7933397" y="3677559"/>
            <a:ext cx="162969" cy="907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83" name="ZoneTexte 82"/>
          <p:cNvSpPr txBox="1"/>
          <p:nvPr/>
        </p:nvSpPr>
        <p:spPr>
          <a:xfrm>
            <a:off x="0" y="6309320"/>
            <a:ext cx="4493678" cy="548680"/>
          </a:xfrm>
          <a:prstGeom prst="rect">
            <a:avLst/>
          </a:prstGeom>
          <a:solidFill>
            <a:schemeClr val="bg1"/>
          </a:solidFill>
        </p:spPr>
        <p:txBody>
          <a:bodyPr wrap="square" rtlCol="0">
            <a:spAutoFit/>
          </a:bodyPr>
          <a:lstStyle/>
          <a:p>
            <a:endParaRPr lang="fr-FR" dirty="0"/>
          </a:p>
        </p:txBody>
      </p:sp>
      <p:sp>
        <p:nvSpPr>
          <p:cNvPr id="84" name="ZoneTexte 83"/>
          <p:cNvSpPr txBox="1"/>
          <p:nvPr/>
        </p:nvSpPr>
        <p:spPr>
          <a:xfrm>
            <a:off x="13395" y="5484523"/>
            <a:ext cx="9144000" cy="1373477"/>
          </a:xfrm>
          <a:prstGeom prst="rect">
            <a:avLst/>
          </a:prstGeom>
          <a:solidFill>
            <a:schemeClr val="bg1"/>
          </a:solidFill>
        </p:spPr>
        <p:txBody>
          <a:bodyPr wrap="square" rtlCol="0">
            <a:spAutoFit/>
          </a:bodyPr>
          <a:lstStyle/>
          <a:p>
            <a:endParaRPr lang="fr-FR" dirty="0"/>
          </a:p>
        </p:txBody>
      </p:sp>
      <p:sp>
        <p:nvSpPr>
          <p:cNvPr id="4" name="Rectangle 3"/>
          <p:cNvSpPr/>
          <p:nvPr/>
        </p:nvSpPr>
        <p:spPr>
          <a:xfrm>
            <a:off x="69850" y="6429771"/>
            <a:ext cx="4572000" cy="307777"/>
          </a:xfrm>
          <a:prstGeom prst="rect">
            <a:avLst/>
          </a:prstGeom>
        </p:spPr>
        <p:txBody>
          <a:bodyPr>
            <a:spAutoFit/>
          </a:bodyPr>
          <a:lstStyle/>
          <a:p>
            <a:pPr lvl="0" fontAlgn="auto">
              <a:spcBef>
                <a:spcPts val="0"/>
              </a:spcBef>
              <a:spcAft>
                <a:spcPts val="0"/>
              </a:spcAft>
              <a:defRPr/>
            </a:pPr>
            <a:r>
              <a:rPr lang="fr-FR" sz="700" i="1" dirty="0">
                <a:solidFill>
                  <a:schemeClr val="accent2"/>
                </a:solidFill>
              </a:rPr>
              <a:t>Documents</a:t>
            </a:r>
            <a:r>
              <a:rPr lang="fr-FR" sz="700" i="1" dirty="0" smtClean="0">
                <a:solidFill>
                  <a:schemeClr val="accent2"/>
                </a:solidFill>
              </a:rPr>
              <a:t>* : courrier d’avertissement, relevé de constatations, observations du médecins, compte rendu d’entretien et  tout autre document utile</a:t>
            </a:r>
            <a:r>
              <a:rPr lang="fr-FR" sz="700" dirty="0" smtClean="0">
                <a:solidFill>
                  <a:srgbClr val="C00000"/>
                </a:solidFill>
              </a:rPr>
              <a:t>, </a:t>
            </a:r>
            <a:r>
              <a:rPr lang="fr-FR" sz="700" dirty="0" smtClean="0">
                <a:solidFill>
                  <a:schemeClr val="accent2"/>
                </a:solidFill>
              </a:rPr>
              <a:t>sont joints à l’ordre du jour de la CPL</a:t>
            </a:r>
            <a:endParaRPr lang="fr-FR" sz="700" baseline="30000" dirty="0">
              <a:solidFill>
                <a:schemeClr val="accent2"/>
              </a:solidFill>
            </a:endParaRPr>
          </a:p>
        </p:txBody>
      </p:sp>
      <p:sp>
        <p:nvSpPr>
          <p:cNvPr id="78" name="Rectangle 4"/>
          <p:cNvSpPr>
            <a:spLocks noChangeArrowheads="1"/>
          </p:cNvSpPr>
          <p:nvPr/>
        </p:nvSpPr>
        <p:spPr bwMode="auto">
          <a:xfrm>
            <a:off x="5892864" y="5016684"/>
            <a:ext cx="2973297" cy="1292636"/>
          </a:xfrm>
          <a:prstGeom prst="rect">
            <a:avLst/>
          </a:prstGeom>
          <a:solidFill>
            <a:schemeClr val="bg1">
              <a:lumMod val="95000"/>
            </a:schemeClr>
          </a:solidFill>
          <a:ln w="9525">
            <a:solidFill>
              <a:schemeClr val="tx1"/>
            </a:solidFill>
            <a:miter lim="800000"/>
            <a:headEnd/>
            <a:tailEnd/>
          </a:ln>
          <a:effectLst/>
          <a:extLst/>
        </p:spPr>
        <p:txBody>
          <a:bodyPr wrap="none" anchor="ctr"/>
          <a:lstStyle/>
          <a:p>
            <a:r>
              <a:rPr lang="fr-FR" sz="1000" b="1" u="sng" dirty="0" smtClean="0">
                <a:latin typeface="+mn-lt"/>
              </a:rPr>
              <a:t>A noter </a:t>
            </a:r>
            <a:r>
              <a:rPr lang="fr-FR" sz="1000" b="1" dirty="0" smtClean="0">
                <a:latin typeface="+mn-lt"/>
              </a:rPr>
              <a:t>: </a:t>
            </a:r>
          </a:p>
          <a:p>
            <a:endParaRPr lang="fr-FR" sz="200" b="1" dirty="0" smtClean="0">
              <a:latin typeface="+mn-lt"/>
            </a:endParaRPr>
          </a:p>
          <a:p>
            <a:pPr marL="171450" indent="-171450" algn="just">
              <a:buFont typeface="Wingdings" panose="05000000000000000000" pitchFamily="2" charset="2"/>
              <a:buChar char="Ø"/>
            </a:pPr>
            <a:r>
              <a:rPr lang="fr-FR" sz="1000" b="1" dirty="0" smtClean="0">
                <a:latin typeface="+mn-lt"/>
              </a:rPr>
              <a:t>La CPL se réunit en formation plénière </a:t>
            </a:r>
          </a:p>
          <a:p>
            <a:pPr algn="just"/>
            <a:r>
              <a:rPr lang="fr-FR" sz="1000" b="1" dirty="0" smtClean="0">
                <a:latin typeface="+mn-lt"/>
              </a:rPr>
              <a:t>(2 sections réunies) lorsqu’elle </a:t>
            </a:r>
            <a:r>
              <a:rPr lang="fr-FR" sz="1000" b="1" u="sng" dirty="0" smtClean="0">
                <a:latin typeface="+mn-lt"/>
              </a:rPr>
              <a:t>ne juge pas </a:t>
            </a:r>
          </a:p>
          <a:p>
            <a:pPr algn="just"/>
            <a:r>
              <a:rPr lang="fr-FR" sz="1000" b="1" u="sng" dirty="0" smtClean="0">
                <a:latin typeface="+mn-lt"/>
              </a:rPr>
              <a:t>nécessaire de recueillir </a:t>
            </a:r>
            <a:r>
              <a:rPr lang="fr-FR" sz="1000" b="1" dirty="0" smtClean="0">
                <a:latin typeface="+mn-lt"/>
              </a:rPr>
              <a:t>auprès du médecin </a:t>
            </a:r>
          </a:p>
          <a:p>
            <a:pPr algn="just"/>
            <a:r>
              <a:rPr lang="fr-FR" sz="1000" b="1" dirty="0">
                <a:latin typeface="+mn-lt"/>
              </a:rPr>
              <a:t>c</a:t>
            </a:r>
            <a:r>
              <a:rPr lang="fr-FR" sz="1000" b="1" dirty="0" smtClean="0">
                <a:latin typeface="+mn-lt"/>
              </a:rPr>
              <a:t>oncerné des </a:t>
            </a:r>
            <a:r>
              <a:rPr lang="fr-FR" sz="1000" b="1" u="sng" dirty="0" smtClean="0">
                <a:latin typeface="+mn-lt"/>
              </a:rPr>
              <a:t>éléments d’information </a:t>
            </a:r>
            <a:r>
              <a:rPr lang="fr-FR" sz="1000" b="1" dirty="0" smtClean="0">
                <a:latin typeface="+mn-lt"/>
              </a:rPr>
              <a:t>relatifs </a:t>
            </a:r>
          </a:p>
          <a:p>
            <a:pPr algn="just"/>
            <a:r>
              <a:rPr lang="fr-FR" sz="1000" b="1" dirty="0" smtClean="0">
                <a:latin typeface="+mn-lt"/>
              </a:rPr>
              <a:t>à sa </a:t>
            </a:r>
            <a:r>
              <a:rPr lang="fr-FR" sz="1000" b="1" u="sng" dirty="0" smtClean="0">
                <a:latin typeface="+mn-lt"/>
              </a:rPr>
              <a:t>pratique médicale</a:t>
            </a:r>
          </a:p>
        </p:txBody>
      </p:sp>
      <p:cxnSp>
        <p:nvCxnSpPr>
          <p:cNvPr id="12" name="Connecteur droit 11"/>
          <p:cNvCxnSpPr>
            <a:stCxn id="45" idx="1"/>
            <a:endCxn id="29" idx="0"/>
          </p:cNvCxnSpPr>
          <p:nvPr/>
        </p:nvCxnSpPr>
        <p:spPr>
          <a:xfrm>
            <a:off x="3151205" y="2677708"/>
            <a:ext cx="16282" cy="571179"/>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86" name="Ellipse 85"/>
          <p:cNvSpPr/>
          <p:nvPr/>
        </p:nvSpPr>
        <p:spPr>
          <a:xfrm rot="20145454">
            <a:off x="1422686" y="4130855"/>
            <a:ext cx="873569" cy="362762"/>
          </a:xfrm>
          <a:prstGeom prst="ellipse">
            <a:avLst/>
          </a:pr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solidFill>
                  <a:schemeClr val="bg1"/>
                </a:solidFill>
              </a:rPr>
              <a:t>15 jours avant</a:t>
            </a:r>
          </a:p>
        </p:txBody>
      </p:sp>
      <p:sp>
        <p:nvSpPr>
          <p:cNvPr id="37" name="Ellipse 36"/>
          <p:cNvSpPr/>
          <p:nvPr/>
        </p:nvSpPr>
        <p:spPr>
          <a:xfrm rot="1592388">
            <a:off x="1280910" y="2964961"/>
            <a:ext cx="953100" cy="362762"/>
          </a:xfrm>
          <a:prstGeom prst="ellipse">
            <a:avLst/>
          </a:pr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smtClean="0">
                <a:solidFill>
                  <a:schemeClr val="bg1"/>
                </a:solidFill>
              </a:rPr>
              <a:t>3 jours au plus tard</a:t>
            </a:r>
          </a:p>
        </p:txBody>
      </p:sp>
    </p:spTree>
    <p:extLst>
      <p:ext uri="{BB962C8B-B14F-4D97-AF65-F5344CB8AC3E}">
        <p14:creationId xmlns:p14="http://schemas.microsoft.com/office/powerpoint/2010/main" val="33986656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Line 40"/>
          <p:cNvSpPr>
            <a:spLocks noChangeShapeType="1"/>
          </p:cNvSpPr>
          <p:nvPr/>
        </p:nvSpPr>
        <p:spPr bwMode="auto">
          <a:xfrm flipH="1">
            <a:off x="6419718" y="2244477"/>
            <a:ext cx="906789" cy="1083638"/>
          </a:xfrm>
          <a:prstGeom prst="line">
            <a:avLst/>
          </a:prstGeom>
          <a:noFill/>
          <a:ln w="9525">
            <a:solidFill>
              <a:schemeClr val="tx1"/>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61" name="Line 40"/>
          <p:cNvSpPr>
            <a:spLocks noChangeShapeType="1"/>
          </p:cNvSpPr>
          <p:nvPr/>
        </p:nvSpPr>
        <p:spPr bwMode="auto">
          <a:xfrm flipV="1">
            <a:off x="6300191" y="2060847"/>
            <a:ext cx="1026315" cy="12401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66" name="ZoneTexte 65"/>
          <p:cNvSpPr txBox="1"/>
          <p:nvPr/>
        </p:nvSpPr>
        <p:spPr>
          <a:xfrm>
            <a:off x="0" y="5474204"/>
            <a:ext cx="9210204" cy="1373477"/>
          </a:xfrm>
          <a:prstGeom prst="rect">
            <a:avLst/>
          </a:prstGeom>
          <a:solidFill>
            <a:schemeClr val="bg1"/>
          </a:solidFill>
        </p:spPr>
        <p:txBody>
          <a:bodyPr wrap="square" rtlCol="0">
            <a:spAutoFit/>
          </a:bodyPr>
          <a:lstStyle/>
          <a:p>
            <a:endParaRPr lang="fr-FR" dirty="0"/>
          </a:p>
        </p:txBody>
      </p:sp>
      <p:sp>
        <p:nvSpPr>
          <p:cNvPr id="3" name="Rectangle à coins arrondis 2"/>
          <p:cNvSpPr/>
          <p:nvPr/>
        </p:nvSpPr>
        <p:spPr>
          <a:xfrm>
            <a:off x="1280349" y="188640"/>
            <a:ext cx="6696745" cy="432792"/>
          </a:xfrm>
          <a:prstGeom prst="roundRect">
            <a:avLst/>
          </a:prstGeom>
          <a:gradFill flip="none" rotWithShape="1">
            <a:gsLst>
              <a:gs pos="0">
                <a:schemeClr val="accent1">
                  <a:tint val="100000"/>
                  <a:shade val="100000"/>
                  <a:satMod val="130000"/>
                </a:schemeClr>
              </a:gs>
              <a:gs pos="100000">
                <a:schemeClr val="accent1">
                  <a:tint val="50000"/>
                  <a:shade val="100000"/>
                  <a:satMod val="350000"/>
                </a:schemeClr>
              </a:gs>
            </a:gsLst>
            <a:lin ang="81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fr-FR" sz="1600" b="1" dirty="0">
                <a:solidFill>
                  <a:srgbClr val="333399"/>
                </a:solidFill>
              </a:rPr>
              <a:t>3.Bis -  Examen par la CPL </a:t>
            </a:r>
            <a:r>
              <a:rPr lang="fr-FR" sz="1600" b="1" dirty="0" smtClean="0">
                <a:solidFill>
                  <a:srgbClr val="333399"/>
                </a:solidFill>
              </a:rPr>
              <a:t> en «</a:t>
            </a:r>
            <a:r>
              <a:rPr lang="fr-FR" sz="1600" b="1" dirty="0">
                <a:solidFill>
                  <a:srgbClr val="333399"/>
                </a:solidFill>
              </a:rPr>
              <a:t> formation médecin </a:t>
            </a:r>
            <a:r>
              <a:rPr lang="fr-FR" sz="1600" b="1" dirty="0" smtClean="0">
                <a:solidFill>
                  <a:srgbClr val="333399"/>
                </a:solidFill>
              </a:rPr>
              <a:t>»</a:t>
            </a:r>
            <a:endParaRPr lang="fr-FR" sz="1600" b="1" dirty="0">
              <a:solidFill>
                <a:srgbClr val="333399"/>
              </a:solidFill>
            </a:endParaRPr>
          </a:p>
        </p:txBody>
      </p:sp>
      <p:sp>
        <p:nvSpPr>
          <p:cNvPr id="21" name="Rectangle à coins arrondis 20"/>
          <p:cNvSpPr/>
          <p:nvPr/>
        </p:nvSpPr>
        <p:spPr>
          <a:xfrm>
            <a:off x="47353" y="3328115"/>
            <a:ext cx="1620180" cy="848415"/>
          </a:xfrm>
          <a:prstGeom prst="roundRect">
            <a:avLst/>
          </a:prstGeom>
          <a:gradFill flip="none" rotWithShape="1">
            <a:gsLst>
              <a:gs pos="0">
                <a:schemeClr val="accent6">
                  <a:lumMod val="40000"/>
                  <a:lumOff val="60000"/>
                  <a:shade val="30000"/>
                  <a:satMod val="115000"/>
                </a:schemeClr>
              </a:gs>
              <a:gs pos="50000">
                <a:schemeClr val="accent6">
                  <a:lumMod val="40000"/>
                  <a:lumOff val="60000"/>
                  <a:shade val="67500"/>
                  <a:satMod val="115000"/>
                </a:schemeClr>
              </a:gs>
              <a:gs pos="100000">
                <a:schemeClr val="accent6">
                  <a:lumMod val="40000"/>
                  <a:lumOff val="60000"/>
                  <a:shade val="100000"/>
                  <a:satMod val="115000"/>
                </a:schemeClr>
              </a:gs>
            </a:gsLst>
            <a:lin ang="2700000" scaled="1"/>
            <a:tileRect/>
          </a:gradFill>
          <a:effectLst>
            <a:innerShdw blurRad="63500" dist="50800" dir="81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000" b="1" dirty="0" smtClean="0">
                <a:solidFill>
                  <a:srgbClr val="FFFFFF"/>
                </a:solidFill>
              </a:rPr>
              <a:t>Réunion de la CPL</a:t>
            </a:r>
          </a:p>
          <a:p>
            <a:pPr algn="ctr"/>
            <a:r>
              <a:rPr lang="fr-FR" sz="1000" b="1" dirty="0" smtClean="0">
                <a:solidFill>
                  <a:srgbClr val="FFFFFF"/>
                </a:solidFill>
              </a:rPr>
              <a:t>Formation </a:t>
            </a:r>
            <a:r>
              <a:rPr lang="fr-FR" sz="1000" b="1" dirty="0" err="1" smtClean="0">
                <a:solidFill>
                  <a:srgbClr val="FFFFFF"/>
                </a:solidFill>
              </a:rPr>
              <a:t>plenière</a:t>
            </a:r>
            <a:endParaRPr lang="fr-FR" sz="1000" b="1" dirty="0" smtClean="0">
              <a:solidFill>
                <a:srgbClr val="FFFFFF"/>
              </a:solidFill>
            </a:endParaRPr>
          </a:p>
          <a:p>
            <a:pPr algn="ctr"/>
            <a:r>
              <a:rPr lang="fr-FR" b="1" i="1" dirty="0" smtClean="0">
                <a:solidFill>
                  <a:srgbClr val="FFFFFF"/>
                </a:solidFill>
              </a:rPr>
              <a:t>- </a:t>
            </a:r>
            <a:r>
              <a:rPr lang="fr-FR" b="1" i="1" dirty="0" smtClean="0">
                <a:solidFill>
                  <a:srgbClr val="FFFFFF"/>
                </a:solidFill>
              </a:rPr>
              <a:t>ne rend pas d’avis - </a:t>
            </a:r>
            <a:endParaRPr lang="fr-FR" b="1" i="1" dirty="0">
              <a:solidFill>
                <a:srgbClr val="FFFFFF"/>
              </a:solidFill>
            </a:endParaRPr>
          </a:p>
        </p:txBody>
      </p:sp>
      <p:sp>
        <p:nvSpPr>
          <p:cNvPr id="23" name="Rogner un rectangle avec un coin diagonal 22"/>
          <p:cNvSpPr/>
          <p:nvPr/>
        </p:nvSpPr>
        <p:spPr>
          <a:xfrm>
            <a:off x="1768269" y="3192733"/>
            <a:ext cx="1348143" cy="977385"/>
          </a:xfrm>
          <a:prstGeom prst="snip2Diag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900" b="1" u="sng" dirty="0" smtClean="0">
              <a:solidFill>
                <a:srgbClr val="FFFFFF"/>
              </a:solidFill>
            </a:endParaRPr>
          </a:p>
          <a:p>
            <a:pPr algn="ctr"/>
            <a:r>
              <a:rPr lang="fr-FR" sz="900" b="1" u="sng" dirty="0" smtClean="0">
                <a:solidFill>
                  <a:srgbClr val="FFFFFF"/>
                </a:solidFill>
              </a:rPr>
              <a:t>Secrétariat CPL</a:t>
            </a:r>
          </a:p>
          <a:p>
            <a:pPr algn="ctr"/>
            <a:r>
              <a:rPr lang="fr-FR" sz="900" dirty="0" smtClean="0">
                <a:solidFill>
                  <a:srgbClr val="FFFFFF"/>
                </a:solidFill>
              </a:rPr>
              <a:t>Transmission du relevé de constations  à la CPL en formation « médecins »</a:t>
            </a:r>
          </a:p>
        </p:txBody>
      </p:sp>
      <p:sp>
        <p:nvSpPr>
          <p:cNvPr id="24" name="Rogner un rectangle avec un coin diagonal 23"/>
          <p:cNvSpPr/>
          <p:nvPr/>
        </p:nvSpPr>
        <p:spPr>
          <a:xfrm>
            <a:off x="3203848" y="3292523"/>
            <a:ext cx="1512168" cy="867256"/>
          </a:xfrm>
          <a:prstGeom prst="snip2Diag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u="sng" dirty="0" smtClean="0">
                <a:solidFill>
                  <a:srgbClr val="FFFFFF"/>
                </a:solidFill>
              </a:rPr>
              <a:t>CPL</a:t>
            </a:r>
          </a:p>
          <a:p>
            <a:pPr algn="ctr"/>
            <a:r>
              <a:rPr lang="fr-FR" sz="900" dirty="0" smtClean="0">
                <a:solidFill>
                  <a:srgbClr val="FFFFFF"/>
                </a:solidFill>
              </a:rPr>
              <a:t>Invite le médecin  à être entendu ou à présenter ses observations</a:t>
            </a:r>
          </a:p>
          <a:p>
            <a:pPr algn="ctr"/>
            <a:r>
              <a:rPr lang="fr-FR" sz="900" dirty="0" smtClean="0">
                <a:solidFill>
                  <a:srgbClr val="FFFFFF"/>
                </a:solidFill>
              </a:rPr>
              <a:t>(LR AR)</a:t>
            </a:r>
          </a:p>
        </p:txBody>
      </p:sp>
      <p:sp>
        <p:nvSpPr>
          <p:cNvPr id="25" name="Rectangle à coins arrondis 24"/>
          <p:cNvSpPr/>
          <p:nvPr/>
        </p:nvSpPr>
        <p:spPr>
          <a:xfrm>
            <a:off x="4860032" y="3301023"/>
            <a:ext cx="1620180" cy="902600"/>
          </a:xfrm>
          <a:prstGeom prst="roundRect">
            <a:avLst/>
          </a:prstGeom>
          <a:gradFill flip="none" rotWithShape="1">
            <a:gsLst>
              <a:gs pos="0">
                <a:schemeClr val="accent6">
                  <a:lumMod val="40000"/>
                  <a:lumOff val="60000"/>
                  <a:shade val="30000"/>
                  <a:satMod val="115000"/>
                </a:schemeClr>
              </a:gs>
              <a:gs pos="50000">
                <a:schemeClr val="accent6">
                  <a:lumMod val="40000"/>
                  <a:lumOff val="60000"/>
                  <a:shade val="67500"/>
                  <a:satMod val="115000"/>
                </a:schemeClr>
              </a:gs>
              <a:gs pos="100000">
                <a:schemeClr val="accent6">
                  <a:lumMod val="40000"/>
                  <a:lumOff val="60000"/>
                  <a:shade val="100000"/>
                  <a:satMod val="115000"/>
                </a:schemeClr>
              </a:gs>
            </a:gsLst>
            <a:lin ang="2700000" scaled="1"/>
            <a:tileRect/>
          </a:gradFill>
          <a:effectLst>
            <a:innerShdw blurRad="63500" dist="50800" dir="81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000" b="1" dirty="0" smtClean="0">
                <a:solidFill>
                  <a:srgbClr val="FFFFFF"/>
                </a:solidFill>
              </a:rPr>
              <a:t>Réunion + Avis</a:t>
            </a:r>
          </a:p>
          <a:p>
            <a:pPr algn="ctr"/>
            <a:r>
              <a:rPr lang="fr-FR" sz="1000" b="1" dirty="0" smtClean="0">
                <a:solidFill>
                  <a:srgbClr val="FFFFFF"/>
                </a:solidFill>
              </a:rPr>
              <a:t> CPL</a:t>
            </a:r>
            <a:endParaRPr lang="fr-FR" sz="500" b="1" dirty="0" smtClean="0">
              <a:solidFill>
                <a:srgbClr val="FFFFFF"/>
              </a:solidFill>
            </a:endParaRPr>
          </a:p>
          <a:p>
            <a:pPr algn="ctr"/>
            <a:r>
              <a:rPr lang="fr-FR" sz="1000" b="1" dirty="0" smtClean="0">
                <a:solidFill>
                  <a:srgbClr val="92D050"/>
                </a:solidFill>
              </a:rPr>
              <a:t>formation médecins </a:t>
            </a:r>
          </a:p>
        </p:txBody>
      </p:sp>
      <p:sp>
        <p:nvSpPr>
          <p:cNvPr id="26" name="Rectangle à coins arrondis 25"/>
          <p:cNvSpPr/>
          <p:nvPr/>
        </p:nvSpPr>
        <p:spPr>
          <a:xfrm>
            <a:off x="6646882" y="3324470"/>
            <a:ext cx="1330212" cy="845648"/>
          </a:xfrm>
          <a:prstGeom prst="roundRect">
            <a:avLst/>
          </a:prstGeom>
          <a:gradFill flip="none" rotWithShape="1">
            <a:gsLst>
              <a:gs pos="0">
                <a:schemeClr val="accent6">
                  <a:lumMod val="40000"/>
                  <a:lumOff val="60000"/>
                  <a:shade val="30000"/>
                  <a:satMod val="115000"/>
                </a:schemeClr>
              </a:gs>
              <a:gs pos="50000">
                <a:schemeClr val="accent6">
                  <a:lumMod val="40000"/>
                  <a:lumOff val="60000"/>
                  <a:shade val="67500"/>
                  <a:satMod val="115000"/>
                </a:schemeClr>
              </a:gs>
              <a:gs pos="100000">
                <a:schemeClr val="accent6">
                  <a:lumMod val="40000"/>
                  <a:lumOff val="60000"/>
                  <a:shade val="100000"/>
                  <a:satMod val="115000"/>
                </a:schemeClr>
              </a:gs>
            </a:gsLst>
            <a:lin ang="2700000" scaled="1"/>
            <a:tileRect/>
          </a:gradFill>
          <a:effectLst>
            <a:glow rad="101600">
              <a:schemeClr val="accent2">
                <a:satMod val="175000"/>
                <a:alpha val="40000"/>
              </a:schemeClr>
            </a:glow>
            <a:innerShdw blurRad="63500" dist="50800" dir="81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000" b="1" dirty="0" smtClean="0">
              <a:solidFill>
                <a:srgbClr val="FFFFFF"/>
              </a:solidFill>
            </a:endParaRPr>
          </a:p>
          <a:p>
            <a:pPr algn="ctr"/>
            <a:r>
              <a:rPr lang="fr-FR" sz="1000" b="1" dirty="0" smtClean="0">
                <a:solidFill>
                  <a:srgbClr val="FFFFFF"/>
                </a:solidFill>
              </a:rPr>
              <a:t>Avis CPL</a:t>
            </a:r>
            <a:endParaRPr lang="fr-FR" sz="500" b="1" dirty="0" smtClean="0">
              <a:solidFill>
                <a:srgbClr val="FFFFFF"/>
              </a:solidFill>
            </a:endParaRPr>
          </a:p>
          <a:p>
            <a:pPr algn="ctr"/>
            <a:r>
              <a:rPr lang="fr-FR" sz="1000" b="1" dirty="0" smtClean="0">
                <a:solidFill>
                  <a:srgbClr val="92D050"/>
                </a:solidFill>
              </a:rPr>
              <a:t>Formation</a:t>
            </a:r>
          </a:p>
          <a:p>
            <a:pPr algn="ctr"/>
            <a:r>
              <a:rPr lang="fr-FR" sz="1000" b="1" dirty="0" smtClean="0">
                <a:solidFill>
                  <a:srgbClr val="92D050"/>
                </a:solidFill>
              </a:rPr>
              <a:t>Médecins</a:t>
            </a:r>
          </a:p>
          <a:p>
            <a:pPr algn="ctr"/>
            <a:r>
              <a:rPr lang="fr-FR" sz="1000" b="1" dirty="0">
                <a:solidFill>
                  <a:schemeClr val="bg1"/>
                </a:solidFill>
              </a:rPr>
              <a:t>r</a:t>
            </a:r>
            <a:r>
              <a:rPr lang="fr-FR" sz="1000" b="1" dirty="0" smtClean="0">
                <a:solidFill>
                  <a:schemeClr val="bg1"/>
                </a:solidFill>
              </a:rPr>
              <a:t>éputé rendu</a:t>
            </a:r>
            <a:r>
              <a:rPr lang="fr-FR" sz="1000" b="1" dirty="0">
                <a:solidFill>
                  <a:schemeClr val="bg1"/>
                </a:solidFill>
              </a:rPr>
              <a:t> </a:t>
            </a:r>
            <a:endParaRPr lang="fr-FR" sz="1000" b="1" dirty="0" smtClean="0">
              <a:solidFill>
                <a:schemeClr val="bg1"/>
              </a:solidFill>
            </a:endParaRPr>
          </a:p>
          <a:p>
            <a:pPr algn="ctr"/>
            <a:r>
              <a:rPr lang="fr-FR" sz="1000" b="1" dirty="0" smtClean="0">
                <a:solidFill>
                  <a:schemeClr val="bg1"/>
                </a:solidFill>
              </a:rPr>
              <a:t> </a:t>
            </a:r>
            <a:endParaRPr lang="fr-FR" sz="1000" b="1" dirty="0">
              <a:solidFill>
                <a:schemeClr val="bg1"/>
              </a:solidFill>
            </a:endParaRPr>
          </a:p>
        </p:txBody>
      </p:sp>
      <p:sp>
        <p:nvSpPr>
          <p:cNvPr id="28" name="Rogner un rectangle avec un coin diagonal 27"/>
          <p:cNvSpPr/>
          <p:nvPr/>
        </p:nvSpPr>
        <p:spPr>
          <a:xfrm>
            <a:off x="8100392" y="3324470"/>
            <a:ext cx="1005508" cy="812144"/>
          </a:xfrm>
          <a:prstGeom prst="snip2Diag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900" b="1" u="sng" dirty="0" smtClean="0">
              <a:solidFill>
                <a:srgbClr val="FFFFFF"/>
              </a:solidFill>
            </a:endParaRPr>
          </a:p>
          <a:p>
            <a:pPr algn="ctr"/>
            <a:r>
              <a:rPr lang="fr-FR" sz="900" dirty="0" smtClean="0">
                <a:solidFill>
                  <a:srgbClr val="FFFFFF"/>
                </a:solidFill>
              </a:rPr>
              <a:t>Transmission de l’avis </a:t>
            </a:r>
            <a:r>
              <a:rPr lang="fr-FR" sz="900" dirty="0" smtClean="0">
                <a:solidFill>
                  <a:schemeClr val="bg1"/>
                </a:solidFill>
              </a:rPr>
              <a:t>au médecin </a:t>
            </a:r>
          </a:p>
        </p:txBody>
      </p:sp>
      <p:sp>
        <p:nvSpPr>
          <p:cNvPr id="33" name="Rogner un rectangle avec un coin diagonal 32"/>
          <p:cNvSpPr/>
          <p:nvPr/>
        </p:nvSpPr>
        <p:spPr>
          <a:xfrm>
            <a:off x="4355976" y="2300872"/>
            <a:ext cx="1227264" cy="624072"/>
          </a:xfrm>
          <a:prstGeom prst="snip2Diag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u="sng" dirty="0" smtClean="0">
                <a:solidFill>
                  <a:schemeClr val="bg1"/>
                </a:solidFill>
              </a:rPr>
              <a:t>Médecins :</a:t>
            </a:r>
          </a:p>
          <a:p>
            <a:pPr algn="ctr"/>
            <a:r>
              <a:rPr lang="fr-FR" sz="900" dirty="0" smtClean="0">
                <a:solidFill>
                  <a:schemeClr val="bg1"/>
                </a:solidFill>
              </a:rPr>
              <a:t>Envoi d’observations écrites</a:t>
            </a:r>
          </a:p>
        </p:txBody>
      </p:sp>
      <p:sp>
        <p:nvSpPr>
          <p:cNvPr id="36" name="Rectangle 4"/>
          <p:cNvSpPr>
            <a:spLocks noChangeArrowheads="1"/>
          </p:cNvSpPr>
          <p:nvPr/>
        </p:nvSpPr>
        <p:spPr bwMode="auto">
          <a:xfrm>
            <a:off x="5845320" y="5301208"/>
            <a:ext cx="3117313" cy="1224136"/>
          </a:xfrm>
          <a:prstGeom prst="rect">
            <a:avLst/>
          </a:prstGeom>
          <a:solidFill>
            <a:schemeClr val="bg1">
              <a:lumMod val="95000"/>
            </a:schemeClr>
          </a:solidFill>
          <a:ln w="9525">
            <a:solidFill>
              <a:schemeClr val="tx1"/>
            </a:solidFill>
            <a:miter lim="800000"/>
            <a:headEnd/>
            <a:tailEnd/>
          </a:ln>
          <a:effectLst/>
          <a:extLst/>
        </p:spPr>
        <p:txBody>
          <a:bodyPr wrap="none" anchor="ctr"/>
          <a:lstStyle/>
          <a:p>
            <a:r>
              <a:rPr lang="fr-FR" sz="1000" b="1" u="sng" dirty="0" smtClean="0">
                <a:latin typeface="+mn-lt"/>
              </a:rPr>
              <a:t>A noter </a:t>
            </a:r>
            <a:r>
              <a:rPr lang="fr-FR" sz="1000" b="1" dirty="0" smtClean="0">
                <a:latin typeface="+mn-lt"/>
              </a:rPr>
              <a:t>: </a:t>
            </a:r>
          </a:p>
          <a:p>
            <a:endParaRPr lang="fr-FR" sz="200" b="1" dirty="0" smtClean="0">
              <a:latin typeface="+mn-lt"/>
            </a:endParaRPr>
          </a:p>
          <a:p>
            <a:pPr marL="171450" indent="-171450" algn="just">
              <a:buFont typeface="Wingdings" panose="05000000000000000000" pitchFamily="2" charset="2"/>
              <a:buChar char="Ø"/>
            </a:pPr>
            <a:r>
              <a:rPr lang="fr-FR" sz="1000" b="1" dirty="0" smtClean="0">
                <a:latin typeface="+mn-lt"/>
              </a:rPr>
              <a:t>La CPL se réunit en formation médecins</a:t>
            </a:r>
          </a:p>
          <a:p>
            <a:pPr algn="just"/>
            <a:r>
              <a:rPr lang="fr-FR" sz="1000" b="1" dirty="0" smtClean="0">
                <a:latin typeface="+mn-lt"/>
              </a:rPr>
              <a:t>lorsqu’elle </a:t>
            </a:r>
            <a:r>
              <a:rPr lang="fr-FR" sz="1000" b="1" u="sng" dirty="0" smtClean="0">
                <a:latin typeface="+mn-lt"/>
              </a:rPr>
              <a:t>juge nécessaire de recueillir </a:t>
            </a:r>
          </a:p>
          <a:p>
            <a:pPr algn="just"/>
            <a:r>
              <a:rPr lang="fr-FR" sz="1000" b="1" dirty="0" smtClean="0">
                <a:latin typeface="+mn-lt"/>
              </a:rPr>
              <a:t>auprès du médecin concerné des </a:t>
            </a:r>
            <a:r>
              <a:rPr lang="fr-FR" sz="1000" b="1" u="sng" dirty="0" smtClean="0">
                <a:latin typeface="+mn-lt"/>
              </a:rPr>
              <a:t>éléments </a:t>
            </a:r>
          </a:p>
          <a:p>
            <a:pPr algn="just"/>
            <a:r>
              <a:rPr lang="fr-FR" sz="1000" b="1" u="sng" dirty="0" smtClean="0">
                <a:latin typeface="+mn-lt"/>
              </a:rPr>
              <a:t>d’information relatifs à sa pratique médicale</a:t>
            </a:r>
          </a:p>
          <a:p>
            <a:pPr algn="just"/>
            <a:r>
              <a:rPr lang="fr-FR" sz="1000" b="1" dirty="0" smtClean="0">
                <a:solidFill>
                  <a:schemeClr val="tx1">
                    <a:lumMod val="95000"/>
                    <a:lumOff val="5000"/>
                  </a:schemeClr>
                </a:solidFill>
                <a:latin typeface="+mn-lt"/>
              </a:rPr>
              <a:t>(art 84-1 nouvelle convention)</a:t>
            </a:r>
          </a:p>
        </p:txBody>
      </p:sp>
      <p:sp>
        <p:nvSpPr>
          <p:cNvPr id="40" name="Line 40"/>
          <p:cNvSpPr>
            <a:spLocks noChangeShapeType="1"/>
          </p:cNvSpPr>
          <p:nvPr/>
        </p:nvSpPr>
        <p:spPr bwMode="auto">
          <a:xfrm>
            <a:off x="5076056" y="2905629"/>
            <a:ext cx="0" cy="3995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43" name="Line 40"/>
          <p:cNvSpPr>
            <a:spLocks noChangeShapeType="1"/>
          </p:cNvSpPr>
          <p:nvPr/>
        </p:nvSpPr>
        <p:spPr bwMode="auto">
          <a:xfrm flipV="1">
            <a:off x="1667534" y="3752323"/>
            <a:ext cx="24017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44" name="Line 40"/>
          <p:cNvSpPr>
            <a:spLocks noChangeShapeType="1"/>
          </p:cNvSpPr>
          <p:nvPr/>
        </p:nvSpPr>
        <p:spPr bwMode="auto">
          <a:xfrm flipV="1">
            <a:off x="3063754" y="3752323"/>
            <a:ext cx="24017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46" name="Line 40"/>
          <p:cNvSpPr>
            <a:spLocks noChangeShapeType="1"/>
          </p:cNvSpPr>
          <p:nvPr/>
        </p:nvSpPr>
        <p:spPr bwMode="auto">
          <a:xfrm flipV="1">
            <a:off x="4670891" y="3776683"/>
            <a:ext cx="253592" cy="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48" name="Line 40"/>
          <p:cNvSpPr>
            <a:spLocks noChangeShapeType="1"/>
          </p:cNvSpPr>
          <p:nvPr/>
        </p:nvSpPr>
        <p:spPr bwMode="auto">
          <a:xfrm flipV="1">
            <a:off x="6419719" y="3734622"/>
            <a:ext cx="24017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52" name="Line 40"/>
          <p:cNvSpPr>
            <a:spLocks noChangeShapeType="1"/>
          </p:cNvSpPr>
          <p:nvPr/>
        </p:nvSpPr>
        <p:spPr bwMode="auto">
          <a:xfrm flipV="1">
            <a:off x="7918436" y="3726151"/>
            <a:ext cx="24017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57" name="Ellipse 56"/>
          <p:cNvSpPr/>
          <p:nvPr/>
        </p:nvSpPr>
        <p:spPr>
          <a:xfrm>
            <a:off x="3651771" y="1988841"/>
            <a:ext cx="936104" cy="522290"/>
          </a:xfrm>
          <a:prstGeom prst="ellipse">
            <a:avLst/>
          </a:pr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dirty="0" smtClean="0">
                <a:solidFill>
                  <a:schemeClr val="bg1"/>
                </a:solidFill>
              </a:rPr>
              <a:t>3 jours au plus tard</a:t>
            </a:r>
          </a:p>
        </p:txBody>
      </p:sp>
      <p:sp>
        <p:nvSpPr>
          <p:cNvPr id="58" name="Rogner un rectangle avec un coin diagonal 57"/>
          <p:cNvSpPr/>
          <p:nvPr/>
        </p:nvSpPr>
        <p:spPr>
          <a:xfrm>
            <a:off x="6045860" y="2300872"/>
            <a:ext cx="1228058" cy="739584"/>
          </a:xfrm>
          <a:prstGeom prst="snip2Diag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u="sng" dirty="0" smtClean="0">
                <a:solidFill>
                  <a:schemeClr val="bg1"/>
                </a:solidFill>
              </a:rPr>
              <a:t>Secrétariat CPL</a:t>
            </a:r>
          </a:p>
          <a:p>
            <a:pPr algn="ctr"/>
            <a:r>
              <a:rPr lang="fr-FR" sz="900" dirty="0" smtClean="0">
                <a:solidFill>
                  <a:schemeClr val="bg1"/>
                </a:solidFill>
              </a:rPr>
              <a:t>Rédaction avis + transmission aux Pdt et Vice-Pdt</a:t>
            </a:r>
          </a:p>
        </p:txBody>
      </p:sp>
      <p:sp>
        <p:nvSpPr>
          <p:cNvPr id="60" name="Rogner un rectangle avec un coin diagonal 59"/>
          <p:cNvSpPr/>
          <p:nvPr/>
        </p:nvSpPr>
        <p:spPr>
          <a:xfrm>
            <a:off x="7304407" y="1649357"/>
            <a:ext cx="1228058" cy="739584"/>
          </a:xfrm>
          <a:prstGeom prst="snip2Diag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u="sng" dirty="0" smtClean="0">
                <a:solidFill>
                  <a:schemeClr val="bg1"/>
                </a:solidFill>
              </a:rPr>
              <a:t>Pdt et Vice Pdt</a:t>
            </a:r>
          </a:p>
          <a:p>
            <a:pPr algn="ctr"/>
            <a:r>
              <a:rPr lang="fr-FR" sz="900" dirty="0">
                <a:solidFill>
                  <a:schemeClr val="bg1"/>
                </a:solidFill>
              </a:rPr>
              <a:t>Signature avis</a:t>
            </a:r>
            <a:endParaRPr lang="fr-FR" sz="900" b="1" u="sng" dirty="0" smtClean="0">
              <a:solidFill>
                <a:schemeClr val="bg1"/>
              </a:solidFill>
            </a:endParaRPr>
          </a:p>
        </p:txBody>
      </p:sp>
      <p:sp>
        <p:nvSpPr>
          <p:cNvPr id="63" name="Ellipse 62"/>
          <p:cNvSpPr/>
          <p:nvPr/>
        </p:nvSpPr>
        <p:spPr>
          <a:xfrm>
            <a:off x="5723785" y="1968424"/>
            <a:ext cx="936104" cy="420517"/>
          </a:xfrm>
          <a:prstGeom prst="ellipse">
            <a:avLst/>
          </a:pr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fr-FR" sz="1000" dirty="0" smtClean="0">
                <a:solidFill>
                  <a:schemeClr val="bg1"/>
                </a:solidFill>
              </a:rPr>
              <a:t>15 jours</a:t>
            </a:r>
            <a:endParaRPr lang="fr-FR" sz="1000" dirty="0">
              <a:solidFill>
                <a:schemeClr val="bg1"/>
              </a:solidFill>
            </a:endParaRPr>
          </a:p>
        </p:txBody>
      </p:sp>
      <p:sp>
        <p:nvSpPr>
          <p:cNvPr id="64" name="Ellipse 63"/>
          <p:cNvSpPr/>
          <p:nvPr/>
        </p:nvSpPr>
        <p:spPr>
          <a:xfrm>
            <a:off x="6935925" y="1410237"/>
            <a:ext cx="936104" cy="420517"/>
          </a:xfrm>
          <a:prstGeom prst="ellipse">
            <a:avLst/>
          </a:pr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fr-FR" sz="1000" dirty="0" smtClean="0">
                <a:solidFill>
                  <a:schemeClr val="bg1"/>
                </a:solidFill>
              </a:rPr>
              <a:t>7 jours</a:t>
            </a:r>
            <a:endParaRPr lang="fr-FR" sz="1000" dirty="0">
              <a:solidFill>
                <a:schemeClr val="bg1"/>
              </a:solidFill>
            </a:endParaRPr>
          </a:p>
        </p:txBody>
      </p:sp>
      <p:sp>
        <p:nvSpPr>
          <p:cNvPr id="65" name="Line 40"/>
          <p:cNvSpPr>
            <a:spLocks noChangeShapeType="1"/>
          </p:cNvSpPr>
          <p:nvPr/>
        </p:nvSpPr>
        <p:spPr bwMode="auto">
          <a:xfrm flipV="1">
            <a:off x="5076056" y="4204950"/>
            <a:ext cx="0" cy="1097585"/>
          </a:xfrm>
          <a:prstGeom prst="line">
            <a:avLst/>
          </a:prstGeom>
          <a:noFill/>
          <a:ln w="9525">
            <a:solidFill>
              <a:schemeClr val="tx1"/>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5" name="ZoneTexte 4"/>
          <p:cNvSpPr txBox="1"/>
          <p:nvPr/>
        </p:nvSpPr>
        <p:spPr>
          <a:xfrm>
            <a:off x="2027045" y="4190361"/>
            <a:ext cx="981359" cy="215444"/>
          </a:xfrm>
          <a:prstGeom prst="rect">
            <a:avLst/>
          </a:prstGeom>
          <a:noFill/>
        </p:spPr>
        <p:txBody>
          <a:bodyPr wrap="none" rtlCol="0">
            <a:spAutoFit/>
          </a:bodyPr>
          <a:lstStyle/>
          <a:p>
            <a:r>
              <a:rPr lang="fr-FR" i="1" dirty="0" smtClean="0"/>
              <a:t>Délai non précisé</a:t>
            </a:r>
            <a:endParaRPr lang="fr-FR" i="1" dirty="0"/>
          </a:p>
        </p:txBody>
      </p:sp>
      <p:cxnSp>
        <p:nvCxnSpPr>
          <p:cNvPr id="7" name="Connecteur droit 6"/>
          <p:cNvCxnSpPr/>
          <p:nvPr/>
        </p:nvCxnSpPr>
        <p:spPr>
          <a:xfrm flipH="1">
            <a:off x="731739" y="4176530"/>
            <a:ext cx="193" cy="1124678"/>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71" name="Connecteur droit 70"/>
          <p:cNvCxnSpPr/>
          <p:nvPr/>
        </p:nvCxnSpPr>
        <p:spPr>
          <a:xfrm flipH="1">
            <a:off x="731932" y="5301208"/>
            <a:ext cx="4344124" cy="0"/>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70" name="Ellipse 69"/>
          <p:cNvSpPr/>
          <p:nvPr/>
        </p:nvSpPr>
        <p:spPr>
          <a:xfrm>
            <a:off x="2237079" y="5046047"/>
            <a:ext cx="936104" cy="420517"/>
          </a:xfrm>
          <a:prstGeom prst="ellipse">
            <a:avLst/>
          </a:pr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fr-FR" sz="1000" dirty="0" smtClean="0">
                <a:solidFill>
                  <a:schemeClr val="bg1"/>
                </a:solidFill>
              </a:rPr>
              <a:t>1 mois</a:t>
            </a:r>
            <a:endParaRPr lang="fr-FR" sz="1000" dirty="0">
              <a:solidFill>
                <a:schemeClr val="bg1"/>
              </a:solidFill>
            </a:endParaRPr>
          </a:p>
        </p:txBody>
      </p:sp>
      <p:sp>
        <p:nvSpPr>
          <p:cNvPr id="72" name="ZoneTexte 71"/>
          <p:cNvSpPr txBox="1"/>
          <p:nvPr/>
        </p:nvSpPr>
        <p:spPr>
          <a:xfrm>
            <a:off x="3445074" y="4176530"/>
            <a:ext cx="1063112" cy="215444"/>
          </a:xfrm>
          <a:prstGeom prst="rect">
            <a:avLst/>
          </a:prstGeom>
          <a:noFill/>
        </p:spPr>
        <p:txBody>
          <a:bodyPr wrap="none" rtlCol="0">
            <a:spAutoFit/>
          </a:bodyPr>
          <a:lstStyle/>
          <a:p>
            <a:r>
              <a:rPr lang="fr-FR" i="1" dirty="0" smtClean="0"/>
              <a:t>15 jours avant CPL</a:t>
            </a:r>
            <a:endParaRPr lang="fr-FR" i="1" dirty="0"/>
          </a:p>
        </p:txBody>
      </p:sp>
      <p:cxnSp>
        <p:nvCxnSpPr>
          <p:cNvPr id="75" name="Connecteur droit 74"/>
          <p:cNvCxnSpPr/>
          <p:nvPr/>
        </p:nvCxnSpPr>
        <p:spPr>
          <a:xfrm flipH="1">
            <a:off x="3544581" y="4410022"/>
            <a:ext cx="864097" cy="4217"/>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76" name="Connecteur droit 75"/>
          <p:cNvCxnSpPr/>
          <p:nvPr/>
        </p:nvCxnSpPr>
        <p:spPr>
          <a:xfrm flipH="1">
            <a:off x="2085675" y="4405805"/>
            <a:ext cx="864097" cy="4217"/>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102674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ZoneTexte 93"/>
          <p:cNvSpPr txBox="1"/>
          <p:nvPr/>
        </p:nvSpPr>
        <p:spPr>
          <a:xfrm>
            <a:off x="1" y="5454544"/>
            <a:ext cx="9144000" cy="1373477"/>
          </a:xfrm>
          <a:prstGeom prst="rect">
            <a:avLst/>
          </a:prstGeom>
          <a:solidFill>
            <a:schemeClr val="bg1"/>
          </a:solidFill>
        </p:spPr>
        <p:txBody>
          <a:bodyPr wrap="square" rtlCol="0">
            <a:spAutoFit/>
          </a:bodyPr>
          <a:lstStyle/>
          <a:p>
            <a:endParaRPr lang="fr-FR" dirty="0"/>
          </a:p>
        </p:txBody>
      </p:sp>
      <p:sp>
        <p:nvSpPr>
          <p:cNvPr id="3" name="Rectangle à coins arrondis 2"/>
          <p:cNvSpPr/>
          <p:nvPr/>
        </p:nvSpPr>
        <p:spPr>
          <a:xfrm>
            <a:off x="1663136" y="188640"/>
            <a:ext cx="5461947" cy="432792"/>
          </a:xfrm>
          <a:prstGeom prst="roundRect">
            <a:avLst/>
          </a:prstGeom>
          <a:gradFill flip="none" rotWithShape="1">
            <a:gsLst>
              <a:gs pos="0">
                <a:schemeClr val="accent1">
                  <a:tint val="100000"/>
                  <a:shade val="100000"/>
                  <a:satMod val="130000"/>
                </a:schemeClr>
              </a:gs>
              <a:gs pos="100000">
                <a:schemeClr val="accent1">
                  <a:tint val="50000"/>
                  <a:shade val="100000"/>
                  <a:satMod val="350000"/>
                </a:schemeClr>
              </a:gs>
            </a:gsLst>
            <a:lin ang="81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dirty="0">
                <a:solidFill>
                  <a:srgbClr val="333399"/>
                </a:solidFill>
              </a:rPr>
              <a:t>4</a:t>
            </a:r>
            <a:r>
              <a:rPr lang="fr-FR" sz="1600" b="1" dirty="0" smtClean="0">
                <a:solidFill>
                  <a:srgbClr val="333399"/>
                </a:solidFill>
              </a:rPr>
              <a:t> </a:t>
            </a:r>
            <a:r>
              <a:rPr lang="fr-FR" sz="1600" b="1" dirty="0">
                <a:solidFill>
                  <a:srgbClr val="333399"/>
                </a:solidFill>
              </a:rPr>
              <a:t>-  </a:t>
            </a:r>
            <a:r>
              <a:rPr lang="fr-FR" sz="1600" b="1" dirty="0" smtClean="0">
                <a:solidFill>
                  <a:srgbClr val="333399"/>
                </a:solidFill>
              </a:rPr>
              <a:t>Décision et notification de la sanction</a:t>
            </a:r>
            <a:endParaRPr lang="fr-FR" sz="1600" b="1" dirty="0">
              <a:solidFill>
                <a:srgbClr val="333399"/>
              </a:solidFill>
            </a:endParaRPr>
          </a:p>
        </p:txBody>
      </p:sp>
      <p:sp>
        <p:nvSpPr>
          <p:cNvPr id="21" name="Rectangle à coins arrondis 20"/>
          <p:cNvSpPr/>
          <p:nvPr/>
        </p:nvSpPr>
        <p:spPr>
          <a:xfrm>
            <a:off x="3517352" y="1268760"/>
            <a:ext cx="1918743" cy="635433"/>
          </a:xfrm>
          <a:prstGeom prst="roundRect">
            <a:avLst/>
          </a:prstGeom>
          <a:gradFill flip="none" rotWithShape="1">
            <a:gsLst>
              <a:gs pos="0">
                <a:schemeClr val="accent6">
                  <a:lumMod val="40000"/>
                  <a:lumOff val="60000"/>
                  <a:shade val="30000"/>
                  <a:satMod val="115000"/>
                </a:schemeClr>
              </a:gs>
              <a:gs pos="50000">
                <a:schemeClr val="accent6">
                  <a:lumMod val="40000"/>
                  <a:lumOff val="60000"/>
                  <a:shade val="67500"/>
                  <a:satMod val="115000"/>
                </a:schemeClr>
              </a:gs>
              <a:gs pos="100000">
                <a:schemeClr val="accent6">
                  <a:lumMod val="40000"/>
                  <a:lumOff val="60000"/>
                  <a:shade val="100000"/>
                  <a:satMod val="115000"/>
                </a:schemeClr>
              </a:gs>
            </a:gsLst>
            <a:lin ang="2700000" scaled="1"/>
            <a:tileRect/>
          </a:gradFill>
          <a:effectLst>
            <a:innerShdw blurRad="63500" dist="50800" dir="81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000" b="1" dirty="0" smtClean="0">
                <a:solidFill>
                  <a:srgbClr val="FFFFFF"/>
                </a:solidFill>
              </a:rPr>
              <a:t>Avis de la CPL</a:t>
            </a:r>
          </a:p>
          <a:p>
            <a:pPr algn="ctr"/>
            <a:r>
              <a:rPr lang="fr-FR" sz="900" dirty="0">
                <a:solidFill>
                  <a:srgbClr val="FFFFFF"/>
                </a:solidFill>
              </a:rPr>
              <a:t>r</a:t>
            </a:r>
            <a:r>
              <a:rPr lang="fr-FR" sz="900" dirty="0" smtClean="0">
                <a:solidFill>
                  <a:srgbClr val="FFFFFF"/>
                </a:solidFill>
              </a:rPr>
              <a:t>éputé rendu </a:t>
            </a:r>
          </a:p>
        </p:txBody>
      </p:sp>
      <p:sp>
        <p:nvSpPr>
          <p:cNvPr id="36" name="Rectangle 4"/>
          <p:cNvSpPr>
            <a:spLocks noChangeArrowheads="1"/>
          </p:cNvSpPr>
          <p:nvPr/>
        </p:nvSpPr>
        <p:spPr bwMode="auto">
          <a:xfrm>
            <a:off x="5580112" y="1268761"/>
            <a:ext cx="3503587" cy="4469688"/>
          </a:xfrm>
          <a:prstGeom prst="rect">
            <a:avLst/>
          </a:prstGeom>
          <a:solidFill>
            <a:schemeClr val="bg1">
              <a:lumMod val="95000"/>
            </a:schemeClr>
          </a:solidFill>
          <a:ln w="9525">
            <a:solidFill>
              <a:schemeClr val="tx1"/>
            </a:solidFill>
            <a:miter lim="800000"/>
            <a:headEnd/>
            <a:tailEnd/>
          </a:ln>
          <a:effectLst/>
          <a:extLst/>
        </p:spPr>
        <p:txBody>
          <a:bodyPr wrap="none" anchor="ctr"/>
          <a:lstStyle/>
          <a:p>
            <a:r>
              <a:rPr lang="fr-FR" sz="1000" b="1" u="sng" dirty="0" smtClean="0">
                <a:solidFill>
                  <a:srgbClr val="000000"/>
                </a:solidFill>
                <a:latin typeface="Arial"/>
              </a:rPr>
              <a:t>A noter </a:t>
            </a:r>
            <a:r>
              <a:rPr lang="fr-FR" sz="1000" b="1" dirty="0" smtClean="0">
                <a:solidFill>
                  <a:srgbClr val="000000"/>
                </a:solidFill>
                <a:latin typeface="Arial"/>
              </a:rPr>
              <a:t>: </a:t>
            </a:r>
            <a:endParaRPr lang="fr-FR" sz="1000" b="1" dirty="0">
              <a:solidFill>
                <a:srgbClr val="000000"/>
              </a:solidFill>
              <a:latin typeface="Arial"/>
            </a:endParaRPr>
          </a:p>
          <a:p>
            <a:pPr algn="just"/>
            <a:endParaRPr lang="fr-FR" sz="1000" b="1" dirty="0" smtClean="0">
              <a:solidFill>
                <a:srgbClr val="000000"/>
              </a:solidFill>
              <a:latin typeface="Arial"/>
            </a:endParaRPr>
          </a:p>
          <a:p>
            <a:pPr marL="171450" indent="-171450" algn="just">
              <a:buFont typeface="Wingdings" panose="05000000000000000000" pitchFamily="2" charset="2"/>
              <a:buChar char="Ø"/>
            </a:pPr>
            <a:r>
              <a:rPr lang="fr-FR" sz="1000" b="1" dirty="0">
                <a:solidFill>
                  <a:srgbClr val="000000"/>
                </a:solidFill>
                <a:latin typeface="Arial"/>
              </a:rPr>
              <a:t>La sanction conventionnelle est une décision </a:t>
            </a:r>
            <a:r>
              <a:rPr lang="fr-FR" sz="1000" b="1" dirty="0" smtClean="0">
                <a:solidFill>
                  <a:srgbClr val="000000"/>
                </a:solidFill>
                <a:latin typeface="Arial"/>
              </a:rPr>
              <a:t>collé-</a:t>
            </a:r>
          </a:p>
          <a:p>
            <a:pPr algn="just"/>
            <a:r>
              <a:rPr lang="fr-FR" sz="1000" b="1" dirty="0" smtClean="0">
                <a:solidFill>
                  <a:srgbClr val="000000"/>
                </a:solidFill>
                <a:latin typeface="Arial"/>
              </a:rPr>
              <a:t>- </a:t>
            </a:r>
            <a:r>
              <a:rPr lang="fr-FR" sz="1000" b="1" dirty="0" err="1" smtClean="0">
                <a:solidFill>
                  <a:srgbClr val="000000"/>
                </a:solidFill>
                <a:latin typeface="Arial"/>
              </a:rPr>
              <a:t>giale</a:t>
            </a:r>
            <a:r>
              <a:rPr lang="fr-FR" sz="1000" b="1" dirty="0">
                <a:solidFill>
                  <a:srgbClr val="000000"/>
                </a:solidFill>
                <a:latin typeface="Arial"/>
              </a:rPr>
              <a:t>. </a:t>
            </a:r>
            <a:r>
              <a:rPr lang="fr-FR" sz="1000" b="1" dirty="0" smtClean="0">
                <a:solidFill>
                  <a:srgbClr val="000000"/>
                </a:solidFill>
                <a:latin typeface="Arial"/>
              </a:rPr>
              <a:t>Elle </a:t>
            </a:r>
            <a:r>
              <a:rPr lang="fr-FR" sz="1000" b="1" dirty="0">
                <a:solidFill>
                  <a:srgbClr val="000000"/>
                </a:solidFill>
                <a:latin typeface="Arial"/>
              </a:rPr>
              <a:t>doit </a:t>
            </a:r>
            <a:r>
              <a:rPr lang="fr-FR" sz="1000" b="1" dirty="0" smtClean="0">
                <a:solidFill>
                  <a:srgbClr val="000000"/>
                </a:solidFill>
                <a:latin typeface="Arial"/>
              </a:rPr>
              <a:t>donc émaner </a:t>
            </a:r>
            <a:r>
              <a:rPr lang="fr-FR" sz="1000" b="1" dirty="0">
                <a:solidFill>
                  <a:srgbClr val="000000"/>
                </a:solidFill>
                <a:latin typeface="Arial"/>
              </a:rPr>
              <a:t>des </a:t>
            </a:r>
            <a:r>
              <a:rPr lang="fr-FR" sz="1000" b="1" dirty="0" smtClean="0">
                <a:solidFill>
                  <a:srgbClr val="000000"/>
                </a:solidFill>
                <a:latin typeface="Arial"/>
              </a:rPr>
              <a:t>trois régimes. </a:t>
            </a:r>
          </a:p>
          <a:p>
            <a:pPr algn="just"/>
            <a:r>
              <a:rPr lang="fr-FR" sz="1000" b="1" dirty="0" smtClean="0">
                <a:solidFill>
                  <a:srgbClr val="000000"/>
                </a:solidFill>
                <a:latin typeface="Arial"/>
              </a:rPr>
              <a:t>Le </a:t>
            </a:r>
            <a:r>
              <a:rPr lang="fr-FR" sz="1000" b="1" u="sng" dirty="0" smtClean="0">
                <a:solidFill>
                  <a:srgbClr val="000000"/>
                </a:solidFill>
                <a:latin typeface="Arial"/>
              </a:rPr>
              <a:t>courrier de notification de sanction doit donc être </a:t>
            </a:r>
          </a:p>
          <a:p>
            <a:pPr algn="just"/>
            <a:r>
              <a:rPr lang="fr-FR" sz="1000" b="1" u="sng" dirty="0" smtClean="0">
                <a:solidFill>
                  <a:srgbClr val="000000"/>
                </a:solidFill>
                <a:latin typeface="Arial"/>
              </a:rPr>
              <a:t>co-signé par les trois Directeurs de caisses et envoyé </a:t>
            </a:r>
          </a:p>
          <a:p>
            <a:pPr algn="just"/>
            <a:r>
              <a:rPr lang="fr-FR" sz="1000" b="1" u="sng" dirty="0" smtClean="0">
                <a:solidFill>
                  <a:srgbClr val="000000"/>
                </a:solidFill>
                <a:latin typeface="Arial"/>
              </a:rPr>
              <a:t>par la CPAM/CGSS</a:t>
            </a:r>
            <a:r>
              <a:rPr lang="fr-FR" sz="1000" b="1" dirty="0" smtClean="0">
                <a:solidFill>
                  <a:srgbClr val="000000"/>
                </a:solidFill>
                <a:latin typeface="Arial"/>
              </a:rPr>
              <a:t>. Il en va de même de l’avertissement</a:t>
            </a:r>
          </a:p>
          <a:p>
            <a:pPr algn="just"/>
            <a:r>
              <a:rPr lang="fr-FR" sz="1000" b="1" dirty="0" smtClean="0">
                <a:solidFill>
                  <a:srgbClr val="000000"/>
                </a:solidFill>
                <a:latin typeface="Arial"/>
              </a:rPr>
              <a:t>et du relevé des constatations transmis au médecin. </a:t>
            </a:r>
          </a:p>
          <a:p>
            <a:pPr algn="just"/>
            <a:endParaRPr lang="fr-FR" sz="600" b="1" dirty="0">
              <a:solidFill>
                <a:srgbClr val="000000"/>
              </a:solidFill>
              <a:latin typeface="Arial"/>
            </a:endParaRPr>
          </a:p>
          <a:p>
            <a:pPr marL="171450" indent="-171450" algn="just">
              <a:buFont typeface="Wingdings" panose="05000000000000000000" pitchFamily="2" charset="2"/>
              <a:buChar char="Ø"/>
            </a:pPr>
            <a:r>
              <a:rPr lang="fr-FR" sz="1000" b="1" u="sng" dirty="0">
                <a:solidFill>
                  <a:srgbClr val="000000"/>
                </a:solidFill>
                <a:latin typeface="Arial"/>
              </a:rPr>
              <a:t>La saisine de la </a:t>
            </a:r>
            <a:r>
              <a:rPr lang="fr-FR" sz="1000" b="1" u="sng" dirty="0" smtClean="0">
                <a:solidFill>
                  <a:srgbClr val="000000"/>
                </a:solidFill>
                <a:latin typeface="Arial"/>
              </a:rPr>
              <a:t>CPN ou </a:t>
            </a:r>
            <a:r>
              <a:rPr lang="fr-FR" sz="1000" b="1" u="sng" dirty="0">
                <a:solidFill>
                  <a:srgbClr val="000000"/>
                </a:solidFill>
                <a:latin typeface="Arial"/>
              </a:rPr>
              <a:t>de la </a:t>
            </a:r>
            <a:r>
              <a:rPr lang="fr-FR" sz="1000" b="1" u="sng" dirty="0" smtClean="0">
                <a:solidFill>
                  <a:srgbClr val="000000"/>
                </a:solidFill>
                <a:latin typeface="Arial"/>
              </a:rPr>
              <a:t> CPR suspend </a:t>
            </a:r>
          </a:p>
          <a:p>
            <a:pPr algn="just"/>
            <a:r>
              <a:rPr lang="fr-FR" sz="1000" b="1" u="sng" dirty="0" smtClean="0">
                <a:solidFill>
                  <a:srgbClr val="000000"/>
                </a:solidFill>
                <a:latin typeface="Arial"/>
              </a:rPr>
              <a:t>l’application </a:t>
            </a:r>
            <a:r>
              <a:rPr lang="fr-FR" sz="1000" b="1" u="sng" dirty="0">
                <a:solidFill>
                  <a:srgbClr val="000000"/>
                </a:solidFill>
                <a:latin typeface="Arial"/>
              </a:rPr>
              <a:t>de la sanction </a:t>
            </a:r>
            <a:r>
              <a:rPr lang="fr-FR" sz="1000" b="1" dirty="0">
                <a:solidFill>
                  <a:srgbClr val="000000"/>
                </a:solidFill>
                <a:latin typeface="Arial"/>
              </a:rPr>
              <a:t>; pas le recours de droit </a:t>
            </a:r>
            <a:endParaRPr lang="fr-FR" sz="1000" b="1" dirty="0" smtClean="0">
              <a:solidFill>
                <a:srgbClr val="000000"/>
              </a:solidFill>
              <a:latin typeface="Arial"/>
            </a:endParaRPr>
          </a:p>
          <a:p>
            <a:pPr algn="just"/>
            <a:r>
              <a:rPr lang="fr-FR" sz="1000" b="1" dirty="0" smtClean="0">
                <a:solidFill>
                  <a:srgbClr val="000000"/>
                </a:solidFill>
                <a:latin typeface="Arial"/>
              </a:rPr>
              <a:t>commun sauf si acceptation du référé par le Tribunal </a:t>
            </a:r>
          </a:p>
          <a:p>
            <a:pPr algn="just"/>
            <a:r>
              <a:rPr lang="fr-FR" sz="1000" b="1" dirty="0" smtClean="0">
                <a:solidFill>
                  <a:srgbClr val="000000"/>
                </a:solidFill>
                <a:latin typeface="Arial"/>
              </a:rPr>
              <a:t>Administratif</a:t>
            </a:r>
            <a:endParaRPr lang="fr-FR" sz="1000" b="1" dirty="0">
              <a:solidFill>
                <a:srgbClr val="000000"/>
              </a:solidFill>
              <a:latin typeface="Arial"/>
            </a:endParaRPr>
          </a:p>
          <a:p>
            <a:pPr algn="just"/>
            <a:endParaRPr lang="fr-FR" sz="600" b="1" dirty="0">
              <a:solidFill>
                <a:srgbClr val="000000"/>
              </a:solidFill>
              <a:latin typeface="Arial"/>
            </a:endParaRPr>
          </a:p>
          <a:p>
            <a:pPr lvl="0" algn="just"/>
            <a:endParaRPr lang="fr-FR" sz="200" b="1" dirty="0">
              <a:solidFill>
                <a:srgbClr val="000000"/>
              </a:solidFill>
              <a:latin typeface="Arial"/>
            </a:endParaRPr>
          </a:p>
          <a:p>
            <a:pPr lvl="0" algn="just"/>
            <a:endParaRPr lang="fr-FR" sz="200" b="1" dirty="0">
              <a:solidFill>
                <a:srgbClr val="000000"/>
              </a:solidFill>
              <a:latin typeface="Arial"/>
            </a:endParaRPr>
          </a:p>
          <a:p>
            <a:pPr marL="171450" lvl="0" indent="-171450" algn="just">
              <a:buFont typeface="Wingdings" panose="05000000000000000000" pitchFamily="2" charset="2"/>
              <a:buChar char="Ø"/>
            </a:pPr>
            <a:r>
              <a:rPr lang="fr-FR" sz="1000" b="1" dirty="0" smtClean="0">
                <a:solidFill>
                  <a:srgbClr val="000000"/>
                </a:solidFill>
                <a:latin typeface="Arial"/>
              </a:rPr>
              <a:t>Décision motivée précisant </a:t>
            </a:r>
            <a:r>
              <a:rPr lang="fr-FR" sz="1000" b="1" u="sng" dirty="0" smtClean="0">
                <a:solidFill>
                  <a:srgbClr val="000000"/>
                </a:solidFill>
                <a:latin typeface="Arial"/>
              </a:rPr>
              <a:t>la date d’application de</a:t>
            </a:r>
          </a:p>
          <a:p>
            <a:pPr lvl="0" algn="just"/>
            <a:r>
              <a:rPr lang="fr-FR" sz="1000" b="1" u="sng" dirty="0" smtClean="0">
                <a:solidFill>
                  <a:srgbClr val="000000"/>
                </a:solidFill>
                <a:latin typeface="Arial"/>
              </a:rPr>
              <a:t>la sanction, qui ne peut intervenir que 2 mois après </a:t>
            </a:r>
          </a:p>
          <a:p>
            <a:pPr lvl="0" algn="just"/>
            <a:r>
              <a:rPr lang="fr-FR" sz="1000" b="1" u="sng" dirty="0" smtClean="0">
                <a:solidFill>
                  <a:srgbClr val="000000"/>
                </a:solidFill>
                <a:latin typeface="Arial"/>
              </a:rPr>
              <a:t>la date de notification</a:t>
            </a:r>
          </a:p>
          <a:p>
            <a:pPr algn="just"/>
            <a:endParaRPr lang="fr-FR" sz="200" b="1" dirty="0">
              <a:solidFill>
                <a:srgbClr val="000000"/>
              </a:solidFill>
              <a:latin typeface="Arial"/>
            </a:endParaRPr>
          </a:p>
          <a:p>
            <a:pPr algn="just"/>
            <a:endParaRPr lang="fr-FR" sz="600" b="1" dirty="0" smtClean="0">
              <a:solidFill>
                <a:srgbClr val="000000"/>
              </a:solidFill>
              <a:latin typeface="Arial"/>
            </a:endParaRPr>
          </a:p>
          <a:p>
            <a:pPr marL="171450" indent="-171450" algn="just">
              <a:buFont typeface="Wingdings" panose="05000000000000000000" pitchFamily="2" charset="2"/>
              <a:buChar char="Ø"/>
            </a:pPr>
            <a:r>
              <a:rPr lang="fr-FR" sz="1000" b="1" dirty="0" smtClean="0">
                <a:solidFill>
                  <a:srgbClr val="000000"/>
                </a:solidFill>
                <a:latin typeface="Arial"/>
              </a:rPr>
              <a:t>Dans </a:t>
            </a:r>
            <a:r>
              <a:rPr lang="fr-FR" sz="1000" b="1" dirty="0">
                <a:solidFill>
                  <a:srgbClr val="000000"/>
                </a:solidFill>
                <a:latin typeface="Arial"/>
              </a:rPr>
              <a:t>le cas d’une sanction prononcée à l’encontre </a:t>
            </a:r>
            <a:endParaRPr lang="fr-FR" sz="1000" b="1" dirty="0" smtClean="0">
              <a:solidFill>
                <a:srgbClr val="000000"/>
              </a:solidFill>
              <a:latin typeface="Arial"/>
            </a:endParaRPr>
          </a:p>
          <a:p>
            <a:pPr algn="just"/>
            <a:r>
              <a:rPr lang="fr-FR" sz="1000" b="1" dirty="0" smtClean="0">
                <a:solidFill>
                  <a:srgbClr val="000000"/>
                </a:solidFill>
                <a:latin typeface="Arial"/>
              </a:rPr>
              <a:t>de </a:t>
            </a:r>
            <a:r>
              <a:rPr lang="fr-FR" sz="1000" b="1" dirty="0">
                <a:solidFill>
                  <a:srgbClr val="000000"/>
                </a:solidFill>
                <a:latin typeface="Arial"/>
              </a:rPr>
              <a:t>médecins exerçant dans le secteur à honoraires </a:t>
            </a:r>
            <a:endParaRPr lang="fr-FR" sz="1000" b="1" dirty="0" smtClean="0">
              <a:solidFill>
                <a:srgbClr val="000000"/>
              </a:solidFill>
              <a:latin typeface="Arial"/>
            </a:endParaRPr>
          </a:p>
          <a:p>
            <a:pPr algn="just"/>
            <a:r>
              <a:rPr lang="fr-FR" sz="1000" b="1" dirty="0" smtClean="0">
                <a:solidFill>
                  <a:srgbClr val="000000"/>
                </a:solidFill>
                <a:latin typeface="Arial"/>
              </a:rPr>
              <a:t>différents </a:t>
            </a:r>
            <a:r>
              <a:rPr lang="fr-FR" sz="1000" b="1" dirty="0">
                <a:solidFill>
                  <a:srgbClr val="000000"/>
                </a:solidFill>
                <a:latin typeface="Arial"/>
              </a:rPr>
              <a:t>ou titulaires du droit à dépassement </a:t>
            </a:r>
            <a:endParaRPr lang="fr-FR" sz="1000" b="1" dirty="0" smtClean="0">
              <a:solidFill>
                <a:srgbClr val="000000"/>
              </a:solidFill>
              <a:latin typeface="Arial"/>
            </a:endParaRPr>
          </a:p>
          <a:p>
            <a:pPr algn="just"/>
            <a:r>
              <a:rPr lang="fr-FR" sz="1000" b="1" dirty="0" smtClean="0">
                <a:solidFill>
                  <a:srgbClr val="000000"/>
                </a:solidFill>
                <a:latin typeface="Arial"/>
              </a:rPr>
              <a:t>permanent </a:t>
            </a:r>
            <a:r>
              <a:rPr lang="fr-FR" sz="1000" b="1" dirty="0">
                <a:solidFill>
                  <a:srgbClr val="000000"/>
                </a:solidFill>
                <a:latin typeface="Arial"/>
              </a:rPr>
              <a:t>pour </a:t>
            </a:r>
            <a:r>
              <a:rPr lang="fr-FR" sz="1000" b="1" u="sng" dirty="0">
                <a:solidFill>
                  <a:srgbClr val="000000"/>
                </a:solidFill>
                <a:latin typeface="Arial"/>
              </a:rPr>
              <a:t>non-respect </a:t>
            </a:r>
            <a:r>
              <a:rPr lang="fr-FR" sz="1000" b="1" u="sng" dirty="0" smtClean="0">
                <a:solidFill>
                  <a:srgbClr val="000000"/>
                </a:solidFill>
                <a:latin typeface="Arial"/>
              </a:rPr>
              <a:t>de </a:t>
            </a:r>
            <a:r>
              <a:rPr lang="fr-FR" sz="1000" b="1" u="sng" dirty="0">
                <a:solidFill>
                  <a:srgbClr val="000000"/>
                </a:solidFill>
                <a:latin typeface="Arial"/>
              </a:rPr>
              <a:t>l’obligation </a:t>
            </a:r>
            <a:r>
              <a:rPr lang="fr-FR" sz="1000" b="1" u="sng" dirty="0" smtClean="0">
                <a:solidFill>
                  <a:srgbClr val="000000"/>
                </a:solidFill>
                <a:latin typeface="Arial"/>
              </a:rPr>
              <a:t>de FSE,</a:t>
            </a:r>
            <a:r>
              <a:rPr lang="fr-FR" sz="1000" b="1" dirty="0" smtClean="0">
                <a:solidFill>
                  <a:srgbClr val="000000"/>
                </a:solidFill>
                <a:latin typeface="Arial"/>
              </a:rPr>
              <a:t> </a:t>
            </a:r>
          </a:p>
          <a:p>
            <a:pPr algn="just"/>
            <a:r>
              <a:rPr lang="fr-FR" sz="1000" b="1" dirty="0" smtClean="0">
                <a:solidFill>
                  <a:srgbClr val="000000"/>
                </a:solidFill>
                <a:latin typeface="Arial"/>
              </a:rPr>
              <a:t>la </a:t>
            </a:r>
            <a:r>
              <a:rPr lang="fr-FR" sz="1000" b="1" dirty="0">
                <a:solidFill>
                  <a:srgbClr val="000000"/>
                </a:solidFill>
                <a:latin typeface="Arial"/>
              </a:rPr>
              <a:t>notification précise qu’à défaut de paiement </a:t>
            </a:r>
            <a:endParaRPr lang="fr-FR" sz="1000" b="1" dirty="0" smtClean="0">
              <a:solidFill>
                <a:srgbClr val="000000"/>
              </a:solidFill>
              <a:latin typeface="Arial"/>
            </a:endParaRPr>
          </a:p>
          <a:p>
            <a:pPr algn="just"/>
            <a:r>
              <a:rPr lang="fr-FR" sz="1000" b="1" dirty="0" smtClean="0">
                <a:solidFill>
                  <a:srgbClr val="000000"/>
                </a:solidFill>
                <a:latin typeface="Arial"/>
              </a:rPr>
              <a:t>de </a:t>
            </a:r>
            <a:r>
              <a:rPr lang="fr-FR" sz="1000" b="1" dirty="0">
                <a:solidFill>
                  <a:srgbClr val="000000"/>
                </a:solidFill>
                <a:latin typeface="Arial"/>
              </a:rPr>
              <a:t>la sanction dans le délai imparti le directeur </a:t>
            </a:r>
            <a:endParaRPr lang="fr-FR" sz="1000" b="1" dirty="0" smtClean="0">
              <a:solidFill>
                <a:srgbClr val="000000"/>
              </a:solidFill>
              <a:latin typeface="Arial"/>
            </a:endParaRPr>
          </a:p>
          <a:p>
            <a:pPr algn="just"/>
            <a:r>
              <a:rPr lang="fr-FR" sz="1000" b="1" dirty="0" smtClean="0">
                <a:solidFill>
                  <a:srgbClr val="000000"/>
                </a:solidFill>
                <a:latin typeface="Arial"/>
              </a:rPr>
              <a:t>de </a:t>
            </a:r>
            <a:r>
              <a:rPr lang="fr-FR" sz="1000" b="1" dirty="0">
                <a:solidFill>
                  <a:srgbClr val="000000"/>
                </a:solidFill>
                <a:latin typeface="Arial"/>
              </a:rPr>
              <a:t>la caisse procède à son </a:t>
            </a:r>
            <a:r>
              <a:rPr lang="fr-FR" sz="1000" b="1" u="sng" dirty="0">
                <a:solidFill>
                  <a:srgbClr val="000000"/>
                </a:solidFill>
                <a:latin typeface="Arial"/>
              </a:rPr>
              <a:t>recouvrement </a:t>
            </a:r>
            <a:endParaRPr lang="fr-FR" sz="1000" b="1" u="sng" dirty="0" smtClean="0">
              <a:solidFill>
                <a:srgbClr val="000000"/>
              </a:solidFill>
              <a:latin typeface="Arial"/>
            </a:endParaRPr>
          </a:p>
          <a:p>
            <a:pPr algn="just"/>
            <a:r>
              <a:rPr lang="fr-FR" sz="1000" b="1" u="sng" dirty="0" smtClean="0">
                <a:solidFill>
                  <a:srgbClr val="000000"/>
                </a:solidFill>
                <a:latin typeface="Arial"/>
              </a:rPr>
              <a:t>dans </a:t>
            </a:r>
            <a:r>
              <a:rPr lang="fr-FR" sz="1000" b="1" u="sng" dirty="0">
                <a:solidFill>
                  <a:srgbClr val="000000"/>
                </a:solidFill>
                <a:latin typeface="Arial"/>
              </a:rPr>
              <a:t>les conditions de droit commun</a:t>
            </a:r>
            <a:r>
              <a:rPr lang="fr-FR" sz="1000" b="1" u="sng" dirty="0" smtClean="0">
                <a:solidFill>
                  <a:srgbClr val="000000"/>
                </a:solidFill>
                <a:latin typeface="Arial"/>
              </a:rPr>
              <a:t>.</a:t>
            </a:r>
          </a:p>
          <a:p>
            <a:pPr algn="just"/>
            <a:endParaRPr lang="fr-FR" sz="1000" b="1" u="sng" dirty="0" smtClean="0">
              <a:solidFill>
                <a:srgbClr val="000000"/>
              </a:solidFill>
              <a:latin typeface="Arial"/>
            </a:endParaRPr>
          </a:p>
          <a:p>
            <a:pPr marL="171450" indent="-171450" algn="just">
              <a:buFont typeface="Wingdings" panose="05000000000000000000" pitchFamily="2" charset="2"/>
              <a:buChar char="Ø"/>
            </a:pPr>
            <a:r>
              <a:rPr lang="fr-FR" sz="1000" b="1" u="sng" dirty="0" smtClean="0">
                <a:solidFill>
                  <a:srgbClr val="000000"/>
                </a:solidFill>
                <a:latin typeface="Arial"/>
              </a:rPr>
              <a:t>Recours devant CPR/CPN </a:t>
            </a:r>
            <a:r>
              <a:rPr lang="fr-FR" sz="1000" b="1" i="1" dirty="0" smtClean="0">
                <a:solidFill>
                  <a:srgbClr val="000000"/>
                </a:solidFill>
                <a:latin typeface="Arial"/>
              </a:rPr>
              <a:t>:</a:t>
            </a:r>
          </a:p>
          <a:p>
            <a:pPr algn="just"/>
            <a:r>
              <a:rPr lang="fr-FR" sz="1000" b="1" i="1" dirty="0" smtClean="0">
                <a:solidFill>
                  <a:schemeClr val="tx1">
                    <a:lumMod val="95000"/>
                    <a:lumOff val="5000"/>
                  </a:schemeClr>
                </a:solidFill>
                <a:latin typeface="Arial"/>
              </a:rPr>
              <a:t>art 88 et </a:t>
            </a:r>
            <a:r>
              <a:rPr lang="fr-FR" sz="1000" b="1" i="1" dirty="0">
                <a:solidFill>
                  <a:schemeClr val="tx1">
                    <a:lumMod val="95000"/>
                    <a:lumOff val="5000"/>
                  </a:schemeClr>
                </a:solidFill>
                <a:latin typeface="Arial"/>
              </a:rPr>
              <a:t>annexe 24 </a:t>
            </a:r>
            <a:r>
              <a:rPr lang="fr-FR" sz="1000" b="1" i="1" dirty="0" smtClean="0">
                <a:solidFill>
                  <a:schemeClr val="tx1">
                    <a:lumMod val="95000"/>
                    <a:lumOff val="5000"/>
                  </a:schemeClr>
                </a:solidFill>
                <a:latin typeface="Arial"/>
              </a:rPr>
              <a:t>convention 2016. </a:t>
            </a:r>
          </a:p>
          <a:p>
            <a:endParaRPr lang="fr-FR" sz="1000" b="1" i="1" dirty="0" smtClean="0">
              <a:solidFill>
                <a:srgbClr val="000000"/>
              </a:solidFill>
              <a:latin typeface="Arial"/>
            </a:endParaRPr>
          </a:p>
        </p:txBody>
      </p:sp>
      <p:sp>
        <p:nvSpPr>
          <p:cNvPr id="34" name="Rogner un rectangle avec un coin diagonal 33"/>
          <p:cNvSpPr/>
          <p:nvPr/>
        </p:nvSpPr>
        <p:spPr>
          <a:xfrm>
            <a:off x="3424132" y="1978755"/>
            <a:ext cx="2011964" cy="949349"/>
          </a:xfrm>
          <a:prstGeom prst="snip2DiagRect">
            <a:avLst/>
          </a:prstGeom>
          <a:gradFill flip="none" rotWithShape="1">
            <a:gsLst>
              <a:gs pos="0">
                <a:schemeClr val="accent1">
                  <a:tint val="100000"/>
                  <a:shade val="100000"/>
                  <a:satMod val="130000"/>
                  <a:lumMod val="46000"/>
                </a:schemeClr>
              </a:gs>
              <a:gs pos="100000">
                <a:schemeClr val="accent1">
                  <a:tint val="50000"/>
                  <a:shade val="100000"/>
                  <a:satMod val="350000"/>
                </a:schemeClr>
              </a:gs>
            </a:gsLst>
            <a:lin ang="0" scaled="1"/>
            <a:tileRect/>
          </a:gradFill>
          <a:effectLst>
            <a:glow rad="63500">
              <a:schemeClr val="accent6">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pPr>
            <a:r>
              <a:rPr lang="fr-FR" sz="900" b="1" dirty="0" smtClean="0">
                <a:solidFill>
                  <a:schemeClr val="bg1"/>
                </a:solidFill>
              </a:rPr>
              <a:t>Décision conjointe </a:t>
            </a:r>
            <a:r>
              <a:rPr lang="fr-FR" sz="900" b="1" dirty="0">
                <a:solidFill>
                  <a:schemeClr val="bg1"/>
                </a:solidFill>
              </a:rPr>
              <a:t>des Directeurs de </a:t>
            </a:r>
            <a:r>
              <a:rPr lang="fr-FR" sz="900" b="1" dirty="0" smtClean="0">
                <a:solidFill>
                  <a:schemeClr val="bg1"/>
                </a:solidFill>
              </a:rPr>
              <a:t>caisses </a:t>
            </a:r>
          </a:p>
          <a:p>
            <a:pPr algn="ctr" fontAlgn="auto">
              <a:spcBef>
                <a:spcPts val="0"/>
              </a:spcBef>
              <a:spcAft>
                <a:spcPts val="0"/>
              </a:spcAft>
            </a:pPr>
            <a:r>
              <a:rPr lang="fr-FR" sz="900" b="1" dirty="0" smtClean="0">
                <a:solidFill>
                  <a:schemeClr val="bg1"/>
                </a:solidFill>
              </a:rPr>
              <a:t>(CPAM-MSA-RSI) </a:t>
            </a:r>
          </a:p>
          <a:p>
            <a:pPr algn="ctr" fontAlgn="auto">
              <a:spcBef>
                <a:spcPts val="0"/>
              </a:spcBef>
              <a:spcAft>
                <a:spcPts val="0"/>
              </a:spcAft>
            </a:pPr>
            <a:endParaRPr lang="fr-FR" sz="900" b="1" dirty="0">
              <a:solidFill>
                <a:schemeClr val="bg1"/>
              </a:solidFill>
            </a:endParaRPr>
          </a:p>
          <a:p>
            <a:pPr algn="ctr" fontAlgn="auto">
              <a:spcBef>
                <a:spcPts val="0"/>
              </a:spcBef>
              <a:spcAft>
                <a:spcPts val="0"/>
              </a:spcAft>
            </a:pPr>
            <a:r>
              <a:rPr lang="fr-FR" dirty="0">
                <a:solidFill>
                  <a:schemeClr val="bg1"/>
                </a:solidFill>
              </a:rPr>
              <a:t>(mesure et date d’application</a:t>
            </a:r>
            <a:r>
              <a:rPr lang="fr-FR" sz="900" dirty="0">
                <a:solidFill>
                  <a:schemeClr val="bg1"/>
                </a:solidFill>
              </a:rPr>
              <a:t>)</a:t>
            </a:r>
          </a:p>
        </p:txBody>
      </p:sp>
      <p:sp>
        <p:nvSpPr>
          <p:cNvPr id="35" name="Rogner un rectangle avec un coin diagonal 34"/>
          <p:cNvSpPr/>
          <p:nvPr/>
        </p:nvSpPr>
        <p:spPr>
          <a:xfrm>
            <a:off x="3273734" y="3135643"/>
            <a:ext cx="2162362" cy="720080"/>
          </a:xfrm>
          <a:prstGeom prst="snip2DiagRect">
            <a:avLst/>
          </a:prstGeom>
          <a:gradFill flip="none" rotWithShape="1">
            <a:gsLst>
              <a:gs pos="0">
                <a:schemeClr val="accent6">
                  <a:lumMod val="40000"/>
                  <a:lumOff val="60000"/>
                  <a:shade val="30000"/>
                  <a:satMod val="115000"/>
                </a:schemeClr>
              </a:gs>
              <a:gs pos="50000">
                <a:schemeClr val="accent6">
                  <a:lumMod val="40000"/>
                  <a:lumOff val="60000"/>
                  <a:shade val="67500"/>
                  <a:satMod val="115000"/>
                </a:schemeClr>
              </a:gs>
              <a:gs pos="100000">
                <a:schemeClr val="accent6">
                  <a:lumMod val="40000"/>
                  <a:lumOff val="60000"/>
                  <a:shade val="100000"/>
                  <a:satMod val="115000"/>
                </a:schemeClr>
              </a:gs>
            </a:gsLst>
            <a:lin ang="2700000" scaled="1"/>
            <a:tileRect/>
          </a:gradFill>
          <a:effectLst>
            <a:innerShdw blurRad="63500" dist="50800" dir="81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000" b="1" dirty="0">
                <a:solidFill>
                  <a:srgbClr val="FFFFFF"/>
                </a:solidFill>
              </a:rPr>
              <a:t>Notification au </a:t>
            </a:r>
            <a:r>
              <a:rPr lang="fr-FR" sz="1000" b="1" dirty="0" smtClean="0">
                <a:solidFill>
                  <a:srgbClr val="FFFFFF"/>
                </a:solidFill>
              </a:rPr>
              <a:t>médecin</a:t>
            </a:r>
          </a:p>
          <a:p>
            <a:pPr algn="ctr"/>
            <a:endParaRPr lang="fr-FR" sz="500" b="1" dirty="0">
              <a:solidFill>
                <a:srgbClr val="FFFFFF"/>
              </a:solidFill>
            </a:endParaRPr>
          </a:p>
          <a:p>
            <a:pPr algn="ctr"/>
            <a:r>
              <a:rPr lang="fr-FR" sz="900" b="1" dirty="0">
                <a:solidFill>
                  <a:srgbClr val="FFFFFF"/>
                </a:solidFill>
              </a:rPr>
              <a:t> </a:t>
            </a:r>
            <a:r>
              <a:rPr lang="fr-FR" i="1" dirty="0">
                <a:solidFill>
                  <a:srgbClr val="FFFFFF"/>
                </a:solidFill>
              </a:rPr>
              <a:t>(décision motivée + voies et délais de recours </a:t>
            </a:r>
            <a:r>
              <a:rPr lang="fr-FR" i="1" dirty="0" smtClean="0">
                <a:solidFill>
                  <a:srgbClr val="FFFFFF"/>
                </a:solidFill>
              </a:rPr>
              <a:t> – </a:t>
            </a:r>
            <a:r>
              <a:rPr lang="fr-FR" i="1" dirty="0">
                <a:solidFill>
                  <a:srgbClr val="FFFFFF"/>
                </a:solidFill>
              </a:rPr>
              <a:t>LR AR) </a:t>
            </a:r>
          </a:p>
        </p:txBody>
      </p:sp>
      <p:sp>
        <p:nvSpPr>
          <p:cNvPr id="37" name="Rogner un rectangle avec un coin diagonal 36"/>
          <p:cNvSpPr/>
          <p:nvPr/>
        </p:nvSpPr>
        <p:spPr>
          <a:xfrm>
            <a:off x="3709493" y="5549607"/>
            <a:ext cx="1080121" cy="772401"/>
          </a:xfrm>
          <a:prstGeom prst="snip2DiagRect">
            <a:avLst/>
          </a:prstGeom>
          <a:gradFill flip="none" rotWithShape="1">
            <a:gsLst>
              <a:gs pos="0">
                <a:schemeClr val="accent1">
                  <a:tint val="100000"/>
                  <a:shade val="100000"/>
                  <a:satMod val="130000"/>
                  <a:lumMod val="46000"/>
                </a:schemeClr>
              </a:gs>
              <a:gs pos="100000">
                <a:schemeClr val="accent1">
                  <a:tint val="50000"/>
                  <a:shade val="100000"/>
                  <a:satMod val="350000"/>
                </a:schemeClr>
              </a:gs>
            </a:gsLst>
            <a:lin ang="0" scaled="1"/>
            <a:tileRect/>
          </a:gradFill>
          <a:effectLst>
            <a:glow rad="63500">
              <a:schemeClr val="accent6">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pPr>
            <a:r>
              <a:rPr lang="fr-FR" sz="900" b="1" dirty="0">
                <a:solidFill>
                  <a:schemeClr val="bg1"/>
                </a:solidFill>
              </a:rPr>
              <a:t>Décision </a:t>
            </a:r>
            <a:endParaRPr lang="fr-FR" sz="900" b="1" dirty="0" smtClean="0">
              <a:solidFill>
                <a:schemeClr val="bg1"/>
              </a:solidFill>
            </a:endParaRPr>
          </a:p>
          <a:p>
            <a:pPr algn="ctr" fontAlgn="auto">
              <a:spcBef>
                <a:spcPts val="0"/>
              </a:spcBef>
              <a:spcAft>
                <a:spcPts val="0"/>
              </a:spcAft>
            </a:pPr>
            <a:r>
              <a:rPr lang="fr-FR" sz="900" b="1" dirty="0" smtClean="0">
                <a:solidFill>
                  <a:schemeClr val="bg1"/>
                </a:solidFill>
              </a:rPr>
              <a:t>Exécutoire</a:t>
            </a:r>
          </a:p>
          <a:p>
            <a:pPr algn="ctr" fontAlgn="auto">
              <a:spcBef>
                <a:spcPts val="0"/>
              </a:spcBef>
              <a:spcAft>
                <a:spcPts val="0"/>
              </a:spcAft>
            </a:pPr>
            <a:endParaRPr lang="fr-FR" sz="300" b="1" dirty="0" smtClean="0">
              <a:solidFill>
                <a:schemeClr val="bg1"/>
              </a:solidFill>
            </a:endParaRPr>
          </a:p>
          <a:p>
            <a:pPr algn="ctr" fontAlgn="auto">
              <a:spcBef>
                <a:spcPts val="0"/>
              </a:spcBef>
              <a:spcAft>
                <a:spcPts val="0"/>
              </a:spcAft>
            </a:pPr>
            <a:r>
              <a:rPr lang="fr-FR" sz="700" b="1" dirty="0" smtClean="0">
                <a:solidFill>
                  <a:schemeClr val="bg1"/>
                </a:solidFill>
              </a:rPr>
              <a:t>(sauf si recours en référé)</a:t>
            </a:r>
            <a:endParaRPr lang="fr-FR" sz="700" b="1" dirty="0">
              <a:solidFill>
                <a:schemeClr val="bg1"/>
              </a:solidFill>
            </a:endParaRPr>
          </a:p>
        </p:txBody>
      </p:sp>
      <p:sp>
        <p:nvSpPr>
          <p:cNvPr id="39" name="Rogner un rectangle avec un coin diagonal 38"/>
          <p:cNvSpPr/>
          <p:nvPr/>
        </p:nvSpPr>
        <p:spPr>
          <a:xfrm>
            <a:off x="4335197" y="4343678"/>
            <a:ext cx="1100899" cy="725238"/>
          </a:xfrm>
          <a:prstGeom prst="snip2Diag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900" b="1" u="sng" dirty="0" smtClean="0">
              <a:solidFill>
                <a:schemeClr val="bg1"/>
              </a:solidFill>
            </a:endParaRPr>
          </a:p>
          <a:p>
            <a:pPr algn="ctr"/>
            <a:r>
              <a:rPr lang="fr-FR" sz="900" b="1" dirty="0" smtClean="0">
                <a:solidFill>
                  <a:schemeClr val="bg1"/>
                </a:solidFill>
              </a:rPr>
              <a:t>Voies de recours</a:t>
            </a:r>
          </a:p>
          <a:p>
            <a:pPr algn="ctr"/>
            <a:endParaRPr lang="fr-FR" sz="500" b="1" dirty="0">
              <a:solidFill>
                <a:schemeClr val="bg1"/>
              </a:solidFill>
            </a:endParaRPr>
          </a:p>
          <a:p>
            <a:pPr algn="ctr"/>
            <a:r>
              <a:rPr lang="fr-FR" b="1" i="1" dirty="0">
                <a:solidFill>
                  <a:schemeClr val="bg1"/>
                </a:solidFill>
              </a:rPr>
              <a:t>(</a:t>
            </a:r>
            <a:r>
              <a:rPr lang="fr-FR" b="1" i="1" dirty="0" smtClean="0">
                <a:solidFill>
                  <a:schemeClr val="bg1"/>
                </a:solidFill>
              </a:rPr>
              <a:t>TA)</a:t>
            </a:r>
            <a:endParaRPr lang="fr-FR" b="1" i="1" dirty="0">
              <a:solidFill>
                <a:schemeClr val="bg1"/>
              </a:solidFill>
            </a:endParaRPr>
          </a:p>
          <a:p>
            <a:pPr algn="ctr"/>
            <a:endParaRPr lang="fr-FR" sz="900" b="1" u="sng" dirty="0">
              <a:solidFill>
                <a:schemeClr val="bg1"/>
              </a:solidFill>
            </a:endParaRPr>
          </a:p>
        </p:txBody>
      </p:sp>
      <p:sp>
        <p:nvSpPr>
          <p:cNvPr id="42" name="Rogner un rectangle avec un coin diagonal 41"/>
          <p:cNvSpPr/>
          <p:nvPr/>
        </p:nvSpPr>
        <p:spPr>
          <a:xfrm>
            <a:off x="856732" y="1268760"/>
            <a:ext cx="1916889" cy="792088"/>
          </a:xfrm>
          <a:prstGeom prst="snip2Diag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dirty="0">
                <a:solidFill>
                  <a:schemeClr val="bg1"/>
                </a:solidFill>
              </a:rPr>
              <a:t>Recours devant la </a:t>
            </a:r>
            <a:r>
              <a:rPr lang="fr-FR" sz="900" b="1" dirty="0" smtClean="0">
                <a:solidFill>
                  <a:schemeClr val="bg1"/>
                </a:solidFill>
              </a:rPr>
              <a:t>CPR</a:t>
            </a:r>
          </a:p>
          <a:p>
            <a:pPr algn="ctr"/>
            <a:r>
              <a:rPr lang="fr-FR" sz="900" b="1" dirty="0" smtClean="0">
                <a:solidFill>
                  <a:schemeClr val="bg1"/>
                </a:solidFill>
              </a:rPr>
              <a:t> </a:t>
            </a:r>
            <a:r>
              <a:rPr lang="fr-FR" sz="900" b="1" dirty="0">
                <a:solidFill>
                  <a:schemeClr val="bg1"/>
                </a:solidFill>
              </a:rPr>
              <a:t>ou la </a:t>
            </a:r>
            <a:r>
              <a:rPr lang="fr-FR" sz="900" b="1" dirty="0" smtClean="0">
                <a:solidFill>
                  <a:schemeClr val="bg1"/>
                </a:solidFill>
              </a:rPr>
              <a:t>CPN</a:t>
            </a:r>
          </a:p>
          <a:p>
            <a:pPr algn="ctr"/>
            <a:r>
              <a:rPr lang="fr-FR" sz="900" i="1" dirty="0">
                <a:solidFill>
                  <a:schemeClr val="bg1"/>
                </a:solidFill>
              </a:rPr>
              <a:t>(saisine médecin LR AR) </a:t>
            </a:r>
          </a:p>
          <a:p>
            <a:pPr algn="ctr"/>
            <a:endParaRPr lang="fr-FR" sz="400" b="1" dirty="0" smtClean="0">
              <a:solidFill>
                <a:schemeClr val="bg1"/>
              </a:solidFill>
            </a:endParaRPr>
          </a:p>
          <a:p>
            <a:pPr algn="ctr"/>
            <a:r>
              <a:rPr lang="fr-FR" sz="700" b="1" dirty="0" smtClean="0">
                <a:solidFill>
                  <a:schemeClr val="bg1"/>
                </a:solidFill>
              </a:rPr>
              <a:t>(suspend l’application de la sanction &amp; le délai pour saisir le TA)</a:t>
            </a:r>
            <a:endParaRPr lang="fr-FR" sz="700" b="1" dirty="0">
              <a:solidFill>
                <a:schemeClr val="bg1"/>
              </a:solidFill>
            </a:endParaRPr>
          </a:p>
        </p:txBody>
      </p:sp>
      <p:sp>
        <p:nvSpPr>
          <p:cNvPr id="45" name="Line 40"/>
          <p:cNvSpPr>
            <a:spLocks noChangeShapeType="1"/>
          </p:cNvSpPr>
          <p:nvPr/>
        </p:nvSpPr>
        <p:spPr bwMode="auto">
          <a:xfrm>
            <a:off x="4405232" y="1896664"/>
            <a:ext cx="0" cy="16418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54" name="Line 40"/>
          <p:cNvSpPr>
            <a:spLocks noChangeShapeType="1"/>
          </p:cNvSpPr>
          <p:nvPr/>
        </p:nvSpPr>
        <p:spPr bwMode="auto">
          <a:xfrm flipH="1" flipV="1">
            <a:off x="2773620" y="1736811"/>
            <a:ext cx="25714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55" name="Rogner un rectangle avec un coin diagonal 54"/>
          <p:cNvSpPr/>
          <p:nvPr/>
        </p:nvSpPr>
        <p:spPr>
          <a:xfrm>
            <a:off x="1120026" y="2409710"/>
            <a:ext cx="1579765" cy="638858"/>
          </a:xfrm>
          <a:prstGeom prst="snip2DiagRect">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dirty="0" smtClean="0">
                <a:solidFill>
                  <a:schemeClr val="bg1"/>
                </a:solidFill>
              </a:rPr>
              <a:t>Réunion + Avis</a:t>
            </a:r>
          </a:p>
          <a:p>
            <a:pPr algn="ctr"/>
            <a:r>
              <a:rPr lang="fr-FR" sz="900" b="1" dirty="0" smtClean="0">
                <a:solidFill>
                  <a:schemeClr val="bg1"/>
                </a:solidFill>
              </a:rPr>
              <a:t>CPR/CPN</a:t>
            </a:r>
          </a:p>
          <a:p>
            <a:pPr algn="ctr"/>
            <a:endParaRPr lang="fr-FR" sz="500" b="1" i="1" dirty="0" smtClean="0">
              <a:solidFill>
                <a:schemeClr val="bg1"/>
              </a:solidFill>
            </a:endParaRPr>
          </a:p>
          <a:p>
            <a:pPr algn="ctr"/>
            <a:r>
              <a:rPr lang="fr-FR" sz="750" i="1" dirty="0" smtClean="0">
                <a:solidFill>
                  <a:schemeClr val="bg1"/>
                </a:solidFill>
              </a:rPr>
              <a:t>(se prononce en principe  sur pièces)</a:t>
            </a:r>
          </a:p>
        </p:txBody>
      </p:sp>
      <p:sp>
        <p:nvSpPr>
          <p:cNvPr id="59" name="Rogner un rectangle avec un coin diagonal 58"/>
          <p:cNvSpPr/>
          <p:nvPr/>
        </p:nvSpPr>
        <p:spPr>
          <a:xfrm>
            <a:off x="53975" y="3064824"/>
            <a:ext cx="1211001" cy="668464"/>
          </a:xfrm>
          <a:prstGeom prst="snip2Diag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u="sng" dirty="0" smtClean="0">
                <a:solidFill>
                  <a:schemeClr val="bg1"/>
                </a:solidFill>
              </a:rPr>
              <a:t>Secrétariat  CPR/CPN</a:t>
            </a:r>
          </a:p>
          <a:p>
            <a:pPr algn="ctr"/>
            <a:r>
              <a:rPr lang="fr-FR" dirty="0" smtClean="0">
                <a:solidFill>
                  <a:schemeClr val="bg1"/>
                </a:solidFill>
              </a:rPr>
              <a:t>Rédaction avis + transmission aux Pdt et Vice-Pdt</a:t>
            </a:r>
          </a:p>
        </p:txBody>
      </p:sp>
      <p:sp>
        <p:nvSpPr>
          <p:cNvPr id="66" name="Rogner un rectangle avec un coin diagonal 65"/>
          <p:cNvSpPr/>
          <p:nvPr/>
        </p:nvSpPr>
        <p:spPr>
          <a:xfrm>
            <a:off x="94878" y="3973589"/>
            <a:ext cx="1228058" cy="453307"/>
          </a:xfrm>
          <a:prstGeom prst="snip2Diag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u="sng" dirty="0" smtClean="0">
                <a:solidFill>
                  <a:schemeClr val="bg1"/>
                </a:solidFill>
              </a:rPr>
              <a:t>Pdt et Vice Pdt</a:t>
            </a:r>
          </a:p>
          <a:p>
            <a:pPr algn="ctr"/>
            <a:endParaRPr lang="fr-FR" sz="400" dirty="0" smtClean="0">
              <a:solidFill>
                <a:schemeClr val="bg1"/>
              </a:solidFill>
            </a:endParaRPr>
          </a:p>
          <a:p>
            <a:pPr algn="ctr"/>
            <a:r>
              <a:rPr lang="fr-FR" dirty="0" smtClean="0">
                <a:solidFill>
                  <a:schemeClr val="bg1"/>
                </a:solidFill>
              </a:rPr>
              <a:t>Signature </a:t>
            </a:r>
            <a:r>
              <a:rPr lang="fr-FR" dirty="0">
                <a:solidFill>
                  <a:schemeClr val="bg1"/>
                </a:solidFill>
              </a:rPr>
              <a:t>avis</a:t>
            </a:r>
            <a:endParaRPr lang="fr-FR" b="1" u="sng" dirty="0" smtClean="0">
              <a:solidFill>
                <a:schemeClr val="bg1"/>
              </a:solidFill>
            </a:endParaRPr>
          </a:p>
        </p:txBody>
      </p:sp>
      <p:sp>
        <p:nvSpPr>
          <p:cNvPr id="67" name="Rectangle à coins arrondis 66"/>
          <p:cNvSpPr/>
          <p:nvPr/>
        </p:nvSpPr>
        <p:spPr>
          <a:xfrm>
            <a:off x="1083587" y="4526969"/>
            <a:ext cx="1616204" cy="591050"/>
          </a:xfrm>
          <a:prstGeom prst="roundRect">
            <a:avLst/>
          </a:prstGeom>
          <a:gradFill flip="none" rotWithShape="1">
            <a:gsLst>
              <a:gs pos="0">
                <a:schemeClr val="accent6">
                  <a:lumMod val="40000"/>
                  <a:lumOff val="60000"/>
                  <a:shade val="30000"/>
                  <a:satMod val="115000"/>
                </a:schemeClr>
              </a:gs>
              <a:gs pos="50000">
                <a:schemeClr val="accent6">
                  <a:lumMod val="40000"/>
                  <a:lumOff val="60000"/>
                  <a:shade val="67500"/>
                  <a:satMod val="115000"/>
                </a:schemeClr>
              </a:gs>
              <a:gs pos="100000">
                <a:schemeClr val="accent6">
                  <a:lumMod val="40000"/>
                  <a:lumOff val="60000"/>
                  <a:shade val="100000"/>
                  <a:satMod val="115000"/>
                </a:schemeClr>
              </a:gs>
            </a:gsLst>
            <a:lin ang="2700000" scaled="1"/>
            <a:tileRect/>
          </a:gradFill>
          <a:effectLst>
            <a:glow rad="101600">
              <a:schemeClr val="accent2">
                <a:satMod val="175000"/>
                <a:alpha val="40000"/>
              </a:schemeClr>
            </a:glow>
            <a:innerShdw blurRad="63500" dist="50800" dir="81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200" b="1" dirty="0" smtClean="0">
              <a:solidFill>
                <a:srgbClr val="FFFFFF"/>
              </a:solidFill>
            </a:endParaRPr>
          </a:p>
          <a:p>
            <a:pPr algn="ctr"/>
            <a:r>
              <a:rPr lang="fr-FR" sz="900" b="1" dirty="0" smtClean="0">
                <a:solidFill>
                  <a:srgbClr val="FFFFFF"/>
                </a:solidFill>
              </a:rPr>
              <a:t>Avis</a:t>
            </a:r>
          </a:p>
          <a:p>
            <a:pPr algn="ctr"/>
            <a:r>
              <a:rPr lang="fr-FR" sz="900" b="1" dirty="0" smtClean="0">
                <a:solidFill>
                  <a:srgbClr val="FFFFFF"/>
                </a:solidFill>
              </a:rPr>
              <a:t>CPR/CPN</a:t>
            </a:r>
          </a:p>
          <a:p>
            <a:pPr algn="ctr"/>
            <a:r>
              <a:rPr lang="fr-FR" sz="900" b="1" dirty="0" smtClean="0">
                <a:solidFill>
                  <a:srgbClr val="FFFFFF"/>
                </a:solidFill>
              </a:rPr>
              <a:t>réputé rendu</a:t>
            </a:r>
          </a:p>
          <a:p>
            <a:pPr algn="ctr"/>
            <a:endParaRPr lang="fr-FR" sz="1200" b="1" dirty="0">
              <a:solidFill>
                <a:srgbClr val="FFFFFF"/>
              </a:solidFill>
            </a:endParaRPr>
          </a:p>
        </p:txBody>
      </p:sp>
      <p:sp>
        <p:nvSpPr>
          <p:cNvPr id="68" name="Rogner un rectangle avec un coin diagonal 67"/>
          <p:cNvSpPr/>
          <p:nvPr/>
        </p:nvSpPr>
        <p:spPr>
          <a:xfrm>
            <a:off x="21956" y="2071024"/>
            <a:ext cx="895697" cy="762100"/>
          </a:xfrm>
          <a:prstGeom prst="snip2DiagRect">
            <a:avLst>
              <a:gd name="adj1" fmla="val 0"/>
              <a:gd name="adj2" fmla="val 33411"/>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b="1" u="sng" dirty="0" smtClean="0">
              <a:solidFill>
                <a:schemeClr val="bg1"/>
              </a:solidFill>
            </a:endParaRPr>
          </a:p>
          <a:p>
            <a:pPr algn="ctr"/>
            <a:r>
              <a:rPr lang="fr-FR" b="1" u="sng" dirty="0" smtClean="0">
                <a:solidFill>
                  <a:schemeClr val="bg1"/>
                </a:solidFill>
              </a:rPr>
              <a:t>Médecin</a:t>
            </a:r>
            <a:r>
              <a:rPr lang="fr-FR" dirty="0" smtClean="0">
                <a:solidFill>
                  <a:schemeClr val="bg1"/>
                </a:solidFill>
              </a:rPr>
              <a:t> </a:t>
            </a:r>
            <a:r>
              <a:rPr lang="fr-FR" sz="900" dirty="0" smtClean="0">
                <a:solidFill>
                  <a:schemeClr val="bg1"/>
                </a:solidFill>
              </a:rPr>
              <a:t>  </a:t>
            </a:r>
            <a:endParaRPr lang="fr-FR" sz="900" dirty="0">
              <a:solidFill>
                <a:schemeClr val="bg1"/>
              </a:solidFill>
            </a:endParaRPr>
          </a:p>
          <a:p>
            <a:pPr algn="ctr"/>
            <a:r>
              <a:rPr lang="fr-FR" sz="700" dirty="0" smtClean="0">
                <a:solidFill>
                  <a:schemeClr val="bg1"/>
                </a:solidFill>
              </a:rPr>
              <a:t>Audition en séance / </a:t>
            </a:r>
            <a:r>
              <a:rPr lang="fr-FR" sz="700" dirty="0" smtClean="0">
                <a:solidFill>
                  <a:srgbClr val="DE0000"/>
                </a:solidFill>
              </a:rPr>
              <a:t> </a:t>
            </a:r>
            <a:r>
              <a:rPr lang="fr-FR" sz="700" dirty="0" smtClean="0">
                <a:solidFill>
                  <a:schemeClr val="bg1"/>
                </a:solidFill>
              </a:rPr>
              <a:t>mémoire en défense</a:t>
            </a:r>
            <a:endParaRPr lang="fr-FR" sz="700" dirty="0">
              <a:solidFill>
                <a:schemeClr val="bg1"/>
              </a:solidFill>
            </a:endParaRPr>
          </a:p>
        </p:txBody>
      </p:sp>
      <p:sp>
        <p:nvSpPr>
          <p:cNvPr id="75" name="Line 40"/>
          <p:cNvSpPr>
            <a:spLocks noChangeShapeType="1"/>
          </p:cNvSpPr>
          <p:nvPr/>
        </p:nvSpPr>
        <p:spPr bwMode="auto">
          <a:xfrm flipH="1">
            <a:off x="1708135" y="2071024"/>
            <a:ext cx="9401" cy="38240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81" name="Line 40"/>
          <p:cNvSpPr>
            <a:spLocks noChangeShapeType="1"/>
          </p:cNvSpPr>
          <p:nvPr/>
        </p:nvSpPr>
        <p:spPr bwMode="auto">
          <a:xfrm flipH="1">
            <a:off x="1734416" y="5052594"/>
            <a:ext cx="0" cy="17655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82" name="Rogner un rectangle avec un coin diagonal 81"/>
          <p:cNvSpPr/>
          <p:nvPr/>
        </p:nvSpPr>
        <p:spPr>
          <a:xfrm>
            <a:off x="1033904" y="5229146"/>
            <a:ext cx="1665887" cy="541303"/>
          </a:xfrm>
          <a:prstGeom prst="snip2Diag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u="sng" dirty="0" smtClean="0">
                <a:solidFill>
                  <a:schemeClr val="bg1"/>
                </a:solidFill>
              </a:rPr>
              <a:t>Transmission avis</a:t>
            </a:r>
          </a:p>
          <a:p>
            <a:pPr algn="ctr"/>
            <a:endParaRPr lang="fr-FR" sz="300" b="1" u="sng" dirty="0">
              <a:solidFill>
                <a:schemeClr val="bg1"/>
              </a:solidFill>
            </a:endParaRPr>
          </a:p>
          <a:p>
            <a:pPr algn="ctr"/>
            <a:r>
              <a:rPr lang="fr-FR" dirty="0" smtClean="0">
                <a:solidFill>
                  <a:schemeClr val="bg1"/>
                </a:solidFill>
              </a:rPr>
              <a:t>médecin &amp; Directeurs de caisse</a:t>
            </a:r>
          </a:p>
        </p:txBody>
      </p:sp>
      <p:sp>
        <p:nvSpPr>
          <p:cNvPr id="83" name="Ellipse 82"/>
          <p:cNvSpPr/>
          <p:nvPr/>
        </p:nvSpPr>
        <p:spPr>
          <a:xfrm>
            <a:off x="405246" y="5212903"/>
            <a:ext cx="714781" cy="448345"/>
          </a:xfrm>
          <a:prstGeom prst="ellipse">
            <a:avLst/>
          </a:pr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fr-FR" sz="700" dirty="0" smtClean="0">
                <a:solidFill>
                  <a:schemeClr val="bg1"/>
                </a:solidFill>
              </a:rPr>
              <a:t>30 jours suivant réunion </a:t>
            </a:r>
            <a:endParaRPr lang="fr-FR" sz="700" dirty="0">
              <a:solidFill>
                <a:schemeClr val="bg1"/>
              </a:solidFill>
            </a:endParaRPr>
          </a:p>
        </p:txBody>
      </p:sp>
      <p:sp>
        <p:nvSpPr>
          <p:cNvPr id="84" name="Line 40"/>
          <p:cNvSpPr>
            <a:spLocks noChangeShapeType="1"/>
          </p:cNvSpPr>
          <p:nvPr/>
        </p:nvSpPr>
        <p:spPr bwMode="auto">
          <a:xfrm flipH="1">
            <a:off x="1727979" y="5738449"/>
            <a:ext cx="0" cy="17655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86" name="Line 40"/>
          <p:cNvSpPr>
            <a:spLocks noChangeShapeType="1"/>
          </p:cNvSpPr>
          <p:nvPr/>
        </p:nvSpPr>
        <p:spPr bwMode="auto">
          <a:xfrm flipH="1">
            <a:off x="1746655" y="3088863"/>
            <a:ext cx="2037" cy="1438105"/>
          </a:xfrm>
          <a:prstGeom prst="line">
            <a:avLst/>
          </a:prstGeom>
          <a:noFill/>
          <a:ln w="9525">
            <a:solidFill>
              <a:schemeClr val="tx1"/>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87" name="Ellipse 86"/>
          <p:cNvSpPr/>
          <p:nvPr/>
        </p:nvSpPr>
        <p:spPr>
          <a:xfrm>
            <a:off x="1421167" y="3629899"/>
            <a:ext cx="785230" cy="318282"/>
          </a:xfrm>
          <a:prstGeom prst="ellipse">
            <a:avLst/>
          </a:pr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fr-FR" sz="700" dirty="0" smtClean="0">
                <a:solidFill>
                  <a:schemeClr val="bg1"/>
                </a:solidFill>
              </a:rPr>
              <a:t>22 jours</a:t>
            </a:r>
            <a:endParaRPr lang="fr-FR" sz="700" dirty="0">
              <a:solidFill>
                <a:schemeClr val="bg1"/>
              </a:solidFill>
            </a:endParaRPr>
          </a:p>
        </p:txBody>
      </p:sp>
      <p:sp>
        <p:nvSpPr>
          <p:cNvPr id="88" name="Rogner un rectangle avec un coin diagonal 87"/>
          <p:cNvSpPr/>
          <p:nvPr/>
        </p:nvSpPr>
        <p:spPr>
          <a:xfrm>
            <a:off x="965547" y="5892808"/>
            <a:ext cx="1734245" cy="858399"/>
          </a:xfrm>
          <a:prstGeom prst="snip2DiagRect">
            <a:avLst/>
          </a:prstGeom>
          <a:gradFill flip="none" rotWithShape="1">
            <a:gsLst>
              <a:gs pos="0">
                <a:schemeClr val="accent1">
                  <a:tint val="100000"/>
                  <a:shade val="100000"/>
                  <a:satMod val="130000"/>
                  <a:lumMod val="46000"/>
                </a:schemeClr>
              </a:gs>
              <a:gs pos="100000">
                <a:schemeClr val="accent1">
                  <a:tint val="50000"/>
                  <a:shade val="100000"/>
                  <a:satMod val="350000"/>
                </a:schemeClr>
              </a:gs>
            </a:gsLst>
            <a:lin ang="0" scaled="1"/>
            <a:tileRect/>
          </a:gradFill>
          <a:effectLst>
            <a:glow rad="63500">
              <a:schemeClr val="accent6">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pPr>
            <a:r>
              <a:rPr lang="fr-FR" sz="900" b="1" dirty="0">
                <a:solidFill>
                  <a:schemeClr val="bg1"/>
                </a:solidFill>
              </a:rPr>
              <a:t>Décision </a:t>
            </a:r>
            <a:r>
              <a:rPr lang="fr-FR" sz="900" b="1" dirty="0" smtClean="0">
                <a:solidFill>
                  <a:schemeClr val="bg1"/>
                </a:solidFill>
              </a:rPr>
              <a:t>définitive</a:t>
            </a:r>
          </a:p>
          <a:p>
            <a:pPr algn="ctr" fontAlgn="auto">
              <a:spcBef>
                <a:spcPts val="0"/>
              </a:spcBef>
              <a:spcAft>
                <a:spcPts val="0"/>
              </a:spcAft>
            </a:pPr>
            <a:r>
              <a:rPr lang="fr-FR" sz="900" b="1" dirty="0" smtClean="0">
                <a:solidFill>
                  <a:schemeClr val="bg1"/>
                </a:solidFill>
              </a:rPr>
              <a:t> </a:t>
            </a:r>
            <a:r>
              <a:rPr lang="fr-FR" sz="900" b="1" dirty="0">
                <a:solidFill>
                  <a:schemeClr val="bg1"/>
                </a:solidFill>
              </a:rPr>
              <a:t>des Directeurs de caisse &amp; </a:t>
            </a:r>
            <a:r>
              <a:rPr lang="fr-FR" sz="900" b="1" dirty="0" smtClean="0">
                <a:solidFill>
                  <a:schemeClr val="bg1"/>
                </a:solidFill>
              </a:rPr>
              <a:t>notification </a:t>
            </a:r>
            <a:r>
              <a:rPr lang="fr-FR" sz="900" b="1" dirty="0">
                <a:solidFill>
                  <a:schemeClr val="bg1"/>
                </a:solidFill>
              </a:rPr>
              <a:t>au </a:t>
            </a:r>
            <a:r>
              <a:rPr lang="fr-FR" sz="900" b="1" dirty="0" smtClean="0">
                <a:solidFill>
                  <a:schemeClr val="bg1"/>
                </a:solidFill>
              </a:rPr>
              <a:t>médecin</a:t>
            </a:r>
          </a:p>
          <a:p>
            <a:pPr algn="ctr" fontAlgn="auto">
              <a:spcBef>
                <a:spcPts val="0"/>
              </a:spcBef>
              <a:spcAft>
                <a:spcPts val="0"/>
              </a:spcAft>
            </a:pPr>
            <a:endParaRPr lang="fr-FR" sz="300" b="1" dirty="0" smtClean="0">
              <a:solidFill>
                <a:schemeClr val="bg1"/>
              </a:solidFill>
            </a:endParaRPr>
          </a:p>
          <a:p>
            <a:pPr algn="ctr" fontAlgn="auto">
              <a:spcBef>
                <a:spcPts val="0"/>
              </a:spcBef>
              <a:spcAft>
                <a:spcPts val="0"/>
              </a:spcAft>
            </a:pPr>
            <a:r>
              <a:rPr lang="fr-FR" sz="700" b="1" dirty="0" smtClean="0">
                <a:solidFill>
                  <a:schemeClr val="bg1"/>
                </a:solidFill>
              </a:rPr>
              <a:t>(date d’application qui ne peut intervenir que 15 jours après date de décision)  </a:t>
            </a:r>
            <a:endParaRPr lang="fr-FR" sz="700" b="1" dirty="0">
              <a:solidFill>
                <a:schemeClr val="bg1"/>
              </a:solidFill>
            </a:endParaRPr>
          </a:p>
        </p:txBody>
      </p:sp>
      <p:sp>
        <p:nvSpPr>
          <p:cNvPr id="89" name="Ellipse 88"/>
          <p:cNvSpPr/>
          <p:nvPr/>
        </p:nvSpPr>
        <p:spPr>
          <a:xfrm>
            <a:off x="2541885" y="5970898"/>
            <a:ext cx="982871" cy="482439"/>
          </a:xfrm>
          <a:prstGeom prst="ellipse">
            <a:avLst/>
          </a:pr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fr-FR" sz="700" dirty="0" smtClean="0">
                <a:solidFill>
                  <a:schemeClr val="bg1"/>
                </a:solidFill>
              </a:rPr>
              <a:t>30 jours suivant  la transmission</a:t>
            </a:r>
            <a:endParaRPr lang="fr-FR" sz="700" dirty="0">
              <a:solidFill>
                <a:schemeClr val="bg1"/>
              </a:solidFill>
            </a:endParaRPr>
          </a:p>
        </p:txBody>
      </p:sp>
      <p:sp>
        <p:nvSpPr>
          <p:cNvPr id="96" name="Line 40"/>
          <p:cNvSpPr>
            <a:spLocks noChangeShapeType="1"/>
          </p:cNvSpPr>
          <p:nvPr/>
        </p:nvSpPr>
        <p:spPr bwMode="auto">
          <a:xfrm>
            <a:off x="4394110" y="2928105"/>
            <a:ext cx="11122" cy="24092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cxnSp>
        <p:nvCxnSpPr>
          <p:cNvPr id="4" name="Connecteur droit 3"/>
          <p:cNvCxnSpPr/>
          <p:nvPr/>
        </p:nvCxnSpPr>
        <p:spPr>
          <a:xfrm>
            <a:off x="3033320" y="3495683"/>
            <a:ext cx="254592" cy="0"/>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104" name="Line 40"/>
          <p:cNvSpPr>
            <a:spLocks noChangeShapeType="1"/>
          </p:cNvSpPr>
          <p:nvPr/>
        </p:nvSpPr>
        <p:spPr bwMode="auto">
          <a:xfrm flipH="1">
            <a:off x="4129855" y="3827424"/>
            <a:ext cx="5055" cy="168480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cxnSp>
        <p:nvCxnSpPr>
          <p:cNvPr id="106" name="Connecteur droit 105"/>
          <p:cNvCxnSpPr/>
          <p:nvPr/>
        </p:nvCxnSpPr>
        <p:spPr>
          <a:xfrm flipH="1">
            <a:off x="3030766" y="1736811"/>
            <a:ext cx="2554" cy="1758872"/>
          </a:xfrm>
          <a:prstGeom prst="line">
            <a:avLst/>
          </a:prstGeom>
          <a:ln w="3175">
            <a:solidFill>
              <a:schemeClr val="tx1"/>
            </a:solidFill>
          </a:ln>
        </p:spPr>
        <p:style>
          <a:lnRef idx="2">
            <a:schemeClr val="accent1"/>
          </a:lnRef>
          <a:fillRef idx="0">
            <a:schemeClr val="accent1"/>
          </a:fillRef>
          <a:effectRef idx="1">
            <a:schemeClr val="accent1"/>
          </a:effectRef>
          <a:fontRef idx="minor">
            <a:schemeClr val="tx1"/>
          </a:fontRef>
        </p:style>
      </p:cxnSp>
      <p:sp>
        <p:nvSpPr>
          <p:cNvPr id="110" name="Line 40"/>
          <p:cNvSpPr>
            <a:spLocks noChangeShapeType="1"/>
          </p:cNvSpPr>
          <p:nvPr/>
        </p:nvSpPr>
        <p:spPr bwMode="auto">
          <a:xfrm flipV="1">
            <a:off x="4173748" y="4719483"/>
            <a:ext cx="283261"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98" name="Ellipse 97"/>
          <p:cNvSpPr/>
          <p:nvPr/>
        </p:nvSpPr>
        <p:spPr>
          <a:xfrm>
            <a:off x="3743415" y="4526968"/>
            <a:ext cx="591782" cy="348338"/>
          </a:xfrm>
          <a:prstGeom prst="ellipse">
            <a:avLst/>
          </a:pr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fr-FR" sz="700" dirty="0" smtClean="0">
                <a:solidFill>
                  <a:schemeClr val="bg1"/>
                </a:solidFill>
              </a:rPr>
              <a:t>2 mois</a:t>
            </a:r>
            <a:endParaRPr lang="fr-FR" sz="700" dirty="0">
              <a:solidFill>
                <a:schemeClr val="bg1"/>
              </a:solidFill>
            </a:endParaRPr>
          </a:p>
        </p:txBody>
      </p:sp>
      <p:sp>
        <p:nvSpPr>
          <p:cNvPr id="113" name="Ellipse 112"/>
          <p:cNvSpPr/>
          <p:nvPr/>
        </p:nvSpPr>
        <p:spPr>
          <a:xfrm>
            <a:off x="2773620" y="2376631"/>
            <a:ext cx="591782" cy="348338"/>
          </a:xfrm>
          <a:prstGeom prst="ellipse">
            <a:avLst/>
          </a:pr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fr-FR" sz="700" dirty="0" smtClean="0">
                <a:solidFill>
                  <a:schemeClr val="bg1"/>
                </a:solidFill>
              </a:rPr>
              <a:t>2 mois</a:t>
            </a:r>
            <a:endParaRPr lang="fr-FR" sz="700" dirty="0">
              <a:solidFill>
                <a:schemeClr val="bg1"/>
              </a:solidFill>
            </a:endParaRPr>
          </a:p>
        </p:txBody>
      </p:sp>
      <p:sp>
        <p:nvSpPr>
          <p:cNvPr id="114" name="Ellipse 113"/>
          <p:cNvSpPr/>
          <p:nvPr/>
        </p:nvSpPr>
        <p:spPr>
          <a:xfrm>
            <a:off x="1452803" y="2030079"/>
            <a:ext cx="591782" cy="307023"/>
          </a:xfrm>
          <a:prstGeom prst="ellipse">
            <a:avLst/>
          </a:pr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fr-FR" sz="700" dirty="0" smtClean="0">
                <a:solidFill>
                  <a:schemeClr val="bg1"/>
                </a:solidFill>
              </a:rPr>
              <a:t>60 jours</a:t>
            </a:r>
            <a:endParaRPr lang="fr-FR" sz="700" dirty="0">
              <a:solidFill>
                <a:schemeClr val="bg1"/>
              </a:solidFill>
            </a:endParaRPr>
          </a:p>
        </p:txBody>
      </p:sp>
      <p:sp>
        <p:nvSpPr>
          <p:cNvPr id="115" name="ZoneTexte 114"/>
          <p:cNvSpPr txBox="1"/>
          <p:nvPr/>
        </p:nvSpPr>
        <p:spPr>
          <a:xfrm>
            <a:off x="21956" y="2877618"/>
            <a:ext cx="936190" cy="215444"/>
          </a:xfrm>
          <a:prstGeom prst="rect">
            <a:avLst/>
          </a:prstGeom>
          <a:noFill/>
        </p:spPr>
        <p:txBody>
          <a:bodyPr wrap="square" rtlCol="0">
            <a:spAutoFit/>
          </a:bodyPr>
          <a:lstStyle/>
          <a:p>
            <a:pPr algn="ctr"/>
            <a:r>
              <a:rPr lang="fr-FR" i="1" u="sng" dirty="0" smtClean="0"/>
              <a:t>15 jours </a:t>
            </a:r>
            <a:endParaRPr lang="fr-FR" i="1" u="sng" dirty="0"/>
          </a:p>
        </p:txBody>
      </p:sp>
      <p:sp>
        <p:nvSpPr>
          <p:cNvPr id="116" name="ZoneTexte 115"/>
          <p:cNvSpPr txBox="1"/>
          <p:nvPr/>
        </p:nvSpPr>
        <p:spPr>
          <a:xfrm>
            <a:off x="191380" y="3816273"/>
            <a:ext cx="936190" cy="215444"/>
          </a:xfrm>
          <a:prstGeom prst="rect">
            <a:avLst/>
          </a:prstGeom>
          <a:noFill/>
        </p:spPr>
        <p:txBody>
          <a:bodyPr wrap="square" rtlCol="0">
            <a:spAutoFit/>
          </a:bodyPr>
          <a:lstStyle/>
          <a:p>
            <a:pPr algn="ctr"/>
            <a:r>
              <a:rPr lang="fr-FR" i="1" u="sng" dirty="0"/>
              <a:t>7</a:t>
            </a:r>
            <a:r>
              <a:rPr lang="fr-FR" i="1" u="sng" dirty="0" smtClean="0"/>
              <a:t> jours </a:t>
            </a:r>
            <a:endParaRPr lang="fr-FR" i="1" u="sng" dirty="0"/>
          </a:p>
        </p:txBody>
      </p:sp>
      <p:sp>
        <p:nvSpPr>
          <p:cNvPr id="117" name="ZoneTexte 116"/>
          <p:cNvSpPr txBox="1"/>
          <p:nvPr/>
        </p:nvSpPr>
        <p:spPr>
          <a:xfrm>
            <a:off x="0" y="1786900"/>
            <a:ext cx="614975" cy="307777"/>
          </a:xfrm>
          <a:prstGeom prst="rect">
            <a:avLst/>
          </a:prstGeom>
          <a:noFill/>
        </p:spPr>
        <p:txBody>
          <a:bodyPr wrap="square" rtlCol="0">
            <a:spAutoFit/>
          </a:bodyPr>
          <a:lstStyle/>
          <a:p>
            <a:pPr algn="ctr"/>
            <a:r>
              <a:rPr lang="fr-FR" sz="700" i="1" u="sng" dirty="0"/>
              <a:t>3</a:t>
            </a:r>
            <a:r>
              <a:rPr lang="fr-FR" sz="700" i="1" u="sng" dirty="0" smtClean="0"/>
              <a:t> jours au </a:t>
            </a:r>
          </a:p>
          <a:p>
            <a:pPr algn="ctr"/>
            <a:r>
              <a:rPr lang="fr-FR" sz="700" i="1" u="sng" dirty="0" smtClean="0"/>
              <a:t>plus tard  </a:t>
            </a:r>
            <a:endParaRPr lang="fr-FR" sz="700" i="1" u="sng" dirty="0"/>
          </a:p>
        </p:txBody>
      </p:sp>
      <p:cxnSp>
        <p:nvCxnSpPr>
          <p:cNvPr id="119" name="Connecteur droit 118"/>
          <p:cNvCxnSpPr>
            <a:stCxn id="59" idx="0"/>
          </p:cNvCxnSpPr>
          <p:nvPr/>
        </p:nvCxnSpPr>
        <p:spPr>
          <a:xfrm>
            <a:off x="1264976" y="3399056"/>
            <a:ext cx="483718" cy="0"/>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123" name="Connecteur droit 122"/>
          <p:cNvCxnSpPr/>
          <p:nvPr/>
        </p:nvCxnSpPr>
        <p:spPr>
          <a:xfrm>
            <a:off x="1322936" y="4296133"/>
            <a:ext cx="423720" cy="0"/>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125" name="Connecteur droit 124"/>
          <p:cNvCxnSpPr/>
          <p:nvPr/>
        </p:nvCxnSpPr>
        <p:spPr>
          <a:xfrm>
            <a:off x="855832" y="2550800"/>
            <a:ext cx="264195" cy="0"/>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43" name="Line 40"/>
          <p:cNvSpPr>
            <a:spLocks noChangeShapeType="1"/>
          </p:cNvSpPr>
          <p:nvPr/>
        </p:nvSpPr>
        <p:spPr bwMode="auto">
          <a:xfrm flipV="1">
            <a:off x="4885646" y="5086121"/>
            <a:ext cx="0" cy="229551"/>
          </a:xfrm>
          <a:prstGeom prst="line">
            <a:avLst/>
          </a:prstGeom>
          <a:noFill/>
          <a:ln w="9525">
            <a:solidFill>
              <a:schemeClr val="tx1"/>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cxnSp>
        <p:nvCxnSpPr>
          <p:cNvPr id="44" name="Connecteur droit 43"/>
          <p:cNvCxnSpPr/>
          <p:nvPr/>
        </p:nvCxnSpPr>
        <p:spPr>
          <a:xfrm>
            <a:off x="2902192" y="5315672"/>
            <a:ext cx="1986758" cy="0"/>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46" name="Connecteur droit 45"/>
          <p:cNvCxnSpPr/>
          <p:nvPr/>
        </p:nvCxnSpPr>
        <p:spPr>
          <a:xfrm flipH="1">
            <a:off x="2665437" y="5315672"/>
            <a:ext cx="216368" cy="725878"/>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243009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7058" y="1196752"/>
            <a:ext cx="9038654" cy="4620244"/>
          </a:xfrm>
        </p:spPr>
        <p:txBody>
          <a:bodyPr/>
          <a:lstStyle/>
          <a:p>
            <a:pPr marL="285750" indent="-285750" algn="l">
              <a:buClr>
                <a:srgbClr val="92D050"/>
              </a:buClr>
              <a:buFont typeface="Wingdings" panose="05000000000000000000" pitchFamily="2" charset="2"/>
              <a:buChar char="Ø"/>
            </a:pPr>
            <a:r>
              <a:rPr lang="fr-FR" sz="2000" u="sng" dirty="0" smtClean="0"/>
              <a:t>La procédure de déconventionnement d’urgence </a:t>
            </a:r>
            <a:r>
              <a:rPr lang="fr-FR" sz="2000" dirty="0" smtClean="0"/>
              <a:t/>
            </a:r>
            <a:br>
              <a:rPr lang="fr-FR" sz="2000" dirty="0" smtClean="0"/>
            </a:br>
            <a:r>
              <a:rPr lang="fr-FR" sz="1600" dirty="0" smtClean="0"/>
              <a:t>convention médicale de 2016 : </a:t>
            </a:r>
            <a:r>
              <a:rPr lang="fr-FR" sz="1600" b="0" dirty="0" smtClean="0"/>
              <a:t>article 4</a:t>
            </a:r>
            <a:r>
              <a:rPr lang="fr-FR" sz="1600" b="0" dirty="0"/>
              <a:t>,</a:t>
            </a:r>
            <a:r>
              <a:rPr lang="fr-FR" sz="1600" b="0" dirty="0" smtClean="0"/>
              <a:t> annexe 24</a:t>
            </a:r>
            <a:r>
              <a:rPr lang="fr-FR" sz="1600" b="0" dirty="0"/>
              <a:t/>
            </a:r>
            <a:br>
              <a:rPr lang="fr-FR" sz="1600" b="0" dirty="0"/>
            </a:br>
            <a:r>
              <a:rPr lang="fr-FR" dirty="0" smtClean="0"/>
              <a:t/>
            </a:r>
            <a:br>
              <a:rPr lang="fr-FR" dirty="0" smtClean="0"/>
            </a:br>
            <a:r>
              <a:rPr lang="fr-FR" sz="1600" b="0" dirty="0" smtClean="0"/>
              <a:t>En cas de violation particulièrement grave des dispositions législatives, réglementaires ou des engagements conventionnels justifiant le dépôt d’une plainte pénale par l’organisme de sécurité sociale en application du 3</a:t>
            </a:r>
            <a:r>
              <a:rPr lang="fr-FR" sz="1600" b="0" baseline="30000" dirty="0" smtClean="0"/>
              <a:t>ème</a:t>
            </a:r>
            <a:r>
              <a:rPr lang="fr-FR" sz="1600" b="0" dirty="0" smtClean="0"/>
              <a:t> alinéa de l’article L. 114-9 du CSS et entraînant un préjudice financier dépassant 8 plafonds mensuels de la sécurité sociale, le Directeur de la caisse du lieu d’exercice du professionnel peut décider de suspendre les effets de la convention, après accord du directeur général de l’UNCAM ou de son représentant désigné à cet effet. </a:t>
            </a:r>
            <a:r>
              <a:rPr lang="fr-FR" sz="1600" dirty="0" smtClean="0"/>
              <a:t/>
            </a:r>
            <a:br>
              <a:rPr lang="fr-FR" sz="1600" dirty="0" smtClean="0"/>
            </a:br>
            <a:r>
              <a:rPr lang="fr-FR" sz="1600" dirty="0" smtClean="0"/>
              <a:t/>
            </a:r>
            <a:br>
              <a:rPr lang="fr-FR" sz="1600" dirty="0" smtClean="0"/>
            </a:br>
            <a:r>
              <a:rPr lang="fr-FR" sz="1600" dirty="0" smtClean="0"/>
              <a:t>Il s’agit d’une mesure conservatoire. </a:t>
            </a:r>
            <a:br>
              <a:rPr lang="fr-FR" sz="1600" dirty="0" smtClean="0"/>
            </a:br>
            <a:r>
              <a:rPr lang="fr-FR" sz="1600" dirty="0" smtClean="0"/>
              <a:t/>
            </a:r>
            <a:br>
              <a:rPr lang="fr-FR" sz="1600" dirty="0" smtClean="0"/>
            </a:br>
            <a:endParaRPr lang="fr-FR" dirty="0"/>
          </a:p>
        </p:txBody>
      </p:sp>
      <p:sp>
        <p:nvSpPr>
          <p:cNvPr id="4" name="Rectangle 2"/>
          <p:cNvSpPr>
            <a:spLocks noChangeArrowheads="1"/>
          </p:cNvSpPr>
          <p:nvPr/>
        </p:nvSpPr>
        <p:spPr bwMode="auto">
          <a:xfrm>
            <a:off x="69850" y="188913"/>
            <a:ext cx="9036050" cy="50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anchor="ctr"/>
          <a:lstStyle/>
          <a:p>
            <a:pPr marL="514350" indent="-514350" algn="ctr" eaLnBrk="0" hangingPunct="0">
              <a:spcBef>
                <a:spcPct val="20000"/>
              </a:spcBef>
              <a:buClr>
                <a:schemeClr val="accent6"/>
              </a:buClr>
              <a:buFont typeface="+mj-lt"/>
              <a:buAutoNum type="romanUcPeriod" startAt="2"/>
              <a:defRPr/>
            </a:pPr>
            <a:r>
              <a:rPr lang="fr-FR" sz="2300" b="1" u="sng" dirty="0">
                <a:solidFill>
                  <a:srgbClr val="333399"/>
                </a:solidFill>
                <a:effectLst>
                  <a:outerShdw blurRad="38100" dist="38100" dir="2700000" algn="tl">
                    <a:srgbClr val="C0C0C0"/>
                  </a:outerShdw>
                </a:effectLst>
              </a:rPr>
              <a:t>Procédures conventionnelles spécifiques</a:t>
            </a:r>
          </a:p>
        </p:txBody>
      </p:sp>
      <p:sp>
        <p:nvSpPr>
          <p:cNvPr id="5" name="ZoneTexte 4"/>
          <p:cNvSpPr txBox="1"/>
          <p:nvPr/>
        </p:nvSpPr>
        <p:spPr>
          <a:xfrm>
            <a:off x="-6871" y="5455820"/>
            <a:ext cx="9150871" cy="1373477"/>
          </a:xfrm>
          <a:prstGeom prst="rect">
            <a:avLst/>
          </a:prstGeom>
          <a:solidFill>
            <a:schemeClr val="bg1"/>
          </a:solidFill>
        </p:spPr>
        <p:txBody>
          <a:bodyPr wrap="square" rtlCol="0">
            <a:spAutoFit/>
          </a:bodyPr>
          <a:lstStyle/>
          <a:p>
            <a:endParaRPr lang="fr-FR" dirty="0"/>
          </a:p>
        </p:txBody>
      </p:sp>
    </p:spTree>
    <p:extLst>
      <p:ext uri="{BB962C8B-B14F-4D97-AF65-F5344CB8AC3E}">
        <p14:creationId xmlns:p14="http://schemas.microsoft.com/office/powerpoint/2010/main" val="37581860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5" name="Connecteur droit avec flèche 44"/>
          <p:cNvCxnSpPr/>
          <p:nvPr/>
        </p:nvCxnSpPr>
        <p:spPr>
          <a:xfrm flipH="1">
            <a:off x="4493419" y="1557338"/>
            <a:ext cx="794" cy="503237"/>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03" name="Connecteur droit 102"/>
          <p:cNvCxnSpPr/>
          <p:nvPr/>
        </p:nvCxnSpPr>
        <p:spPr>
          <a:xfrm>
            <a:off x="4356100" y="5084763"/>
            <a:ext cx="0" cy="215900"/>
          </a:xfrm>
          <a:prstGeom prst="line">
            <a:avLst/>
          </a:prstGeom>
        </p:spPr>
        <p:style>
          <a:lnRef idx="1">
            <a:schemeClr val="accent4"/>
          </a:lnRef>
          <a:fillRef idx="0">
            <a:schemeClr val="accent4"/>
          </a:fillRef>
          <a:effectRef idx="0">
            <a:schemeClr val="accent4"/>
          </a:effectRef>
          <a:fontRef idx="minor">
            <a:schemeClr val="tx1"/>
          </a:fontRef>
        </p:style>
      </p:cxnSp>
      <p:sp>
        <p:nvSpPr>
          <p:cNvPr id="39" name="Rectangle à coins arrondis 38"/>
          <p:cNvSpPr/>
          <p:nvPr/>
        </p:nvSpPr>
        <p:spPr>
          <a:xfrm>
            <a:off x="725488" y="549275"/>
            <a:ext cx="7807325" cy="503238"/>
          </a:xfrm>
          <a:prstGeom prst="roundRect">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r>
              <a:rPr lang="fr-FR" sz="1050" dirty="0">
                <a:solidFill>
                  <a:prstClr val="white"/>
                </a:solidFill>
              </a:rPr>
              <a:t>Violation particulièrement grave des dispositions législatives, réglementaires ou des engagements conventionnels justifiant le dépôt d’une plainte pénale par la CPAM (art. L.114-9 CSS) et entraînant un préjudice financier dépassant 8 plafonds mensuels de la sécurité sociale </a:t>
            </a:r>
          </a:p>
        </p:txBody>
      </p:sp>
      <p:cxnSp>
        <p:nvCxnSpPr>
          <p:cNvPr id="49" name="Connecteur droit avec flèche 48"/>
          <p:cNvCxnSpPr>
            <a:endCxn id="42" idx="0"/>
          </p:cNvCxnSpPr>
          <p:nvPr/>
        </p:nvCxnSpPr>
        <p:spPr>
          <a:xfrm>
            <a:off x="4494213" y="1052513"/>
            <a:ext cx="0" cy="144462"/>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sp>
        <p:nvSpPr>
          <p:cNvPr id="42" name="Rectangle à coins arrondis 41"/>
          <p:cNvSpPr/>
          <p:nvPr/>
        </p:nvSpPr>
        <p:spPr>
          <a:xfrm>
            <a:off x="2236788" y="1196975"/>
            <a:ext cx="4513262" cy="360363"/>
          </a:xfrm>
          <a:prstGeom prst="roundRect">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r>
              <a:rPr lang="fr-FR" sz="1050" b="1" dirty="0">
                <a:solidFill>
                  <a:prstClr val="white"/>
                </a:solidFill>
              </a:rPr>
              <a:t>Directeur de la CPAM </a:t>
            </a:r>
            <a:r>
              <a:rPr lang="fr-FR" sz="1050" dirty="0">
                <a:solidFill>
                  <a:prstClr val="white"/>
                </a:solidFill>
              </a:rPr>
              <a:t>envisage une suspension du conventionnement</a:t>
            </a:r>
            <a:endParaRPr lang="fr-FR" sz="1050" i="1" dirty="0">
              <a:solidFill>
                <a:prstClr val="white"/>
              </a:solidFill>
            </a:endParaRPr>
          </a:p>
        </p:txBody>
      </p:sp>
      <p:sp>
        <p:nvSpPr>
          <p:cNvPr id="46" name="Rectangle à coins arrondis 45"/>
          <p:cNvSpPr/>
          <p:nvPr/>
        </p:nvSpPr>
        <p:spPr>
          <a:xfrm>
            <a:off x="4932363" y="2997200"/>
            <a:ext cx="4032250" cy="576263"/>
          </a:xfrm>
          <a:prstGeom prst="roundRect">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r>
              <a:rPr lang="fr-FR" sz="1050" dirty="0">
                <a:solidFill>
                  <a:prstClr val="white"/>
                </a:solidFill>
              </a:rPr>
              <a:t>Directeur notifie au/à la professionnel (le), </a:t>
            </a:r>
          </a:p>
          <a:p>
            <a:pPr algn="ctr" fontAlgn="auto">
              <a:spcBef>
                <a:spcPts val="0"/>
              </a:spcBef>
              <a:spcAft>
                <a:spcPts val="0"/>
              </a:spcAft>
              <a:defRPr/>
            </a:pPr>
            <a:r>
              <a:rPr lang="fr-FR" sz="1050" i="1" dirty="0">
                <a:solidFill>
                  <a:prstClr val="white"/>
                </a:solidFill>
              </a:rPr>
              <a:t>par tout moyen permettant de déterminer la date de réception,</a:t>
            </a:r>
          </a:p>
          <a:p>
            <a:pPr algn="ctr" fontAlgn="auto">
              <a:spcBef>
                <a:spcPts val="0"/>
              </a:spcBef>
              <a:spcAft>
                <a:spcPts val="0"/>
              </a:spcAft>
              <a:defRPr/>
            </a:pPr>
            <a:r>
              <a:rPr lang="fr-FR" sz="1050" i="1" dirty="0">
                <a:solidFill>
                  <a:prstClr val="white"/>
                </a:solidFill>
              </a:rPr>
              <a:t> </a:t>
            </a:r>
            <a:r>
              <a:rPr lang="fr-FR" sz="1050" dirty="0">
                <a:solidFill>
                  <a:prstClr val="white"/>
                </a:solidFill>
              </a:rPr>
              <a:t>les faits reprochés et la suspension de conventionnement envisagée</a:t>
            </a:r>
            <a:endParaRPr lang="fr-FR" sz="1050" i="1" dirty="0">
              <a:solidFill>
                <a:prstClr val="white"/>
              </a:solidFill>
            </a:endParaRPr>
          </a:p>
        </p:txBody>
      </p:sp>
      <p:sp>
        <p:nvSpPr>
          <p:cNvPr id="54" name="Rectangle à coins arrondis 53"/>
          <p:cNvSpPr/>
          <p:nvPr/>
        </p:nvSpPr>
        <p:spPr>
          <a:xfrm>
            <a:off x="2648744" y="2077244"/>
            <a:ext cx="3689350" cy="287337"/>
          </a:xfrm>
          <a:prstGeom prst="roundRect">
            <a:avLst/>
          </a:prstGeom>
          <a:solidFill>
            <a:schemeClr val="accent4">
              <a:lumMod val="60000"/>
              <a:lumOff val="40000"/>
            </a:schemeClr>
          </a:solidFill>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r>
              <a:rPr lang="fr-FR" sz="1050" dirty="0">
                <a:solidFill>
                  <a:prstClr val="white"/>
                </a:solidFill>
              </a:rPr>
              <a:t>Demande accord DG de l’UNCAM ou de son représentant</a:t>
            </a:r>
            <a:endParaRPr lang="fr-FR" sz="1050" i="1" dirty="0">
              <a:solidFill>
                <a:prstClr val="white"/>
              </a:solidFill>
            </a:endParaRPr>
          </a:p>
        </p:txBody>
      </p:sp>
      <p:sp>
        <p:nvSpPr>
          <p:cNvPr id="24" name="Ellipse 23"/>
          <p:cNvSpPr/>
          <p:nvPr/>
        </p:nvSpPr>
        <p:spPr>
          <a:xfrm>
            <a:off x="1236663" y="2170113"/>
            <a:ext cx="1044575" cy="792162"/>
          </a:xfrm>
          <a:prstGeom prst="ellipse">
            <a:avLst/>
          </a:prstGeom>
          <a:solidFill>
            <a:schemeClr val="accent4">
              <a:lumMod val="40000"/>
              <a:lumOff val="60000"/>
            </a:schemeClr>
          </a:solidFill>
          <a:ln w="9525">
            <a:solidFill>
              <a:schemeClr val="accent4">
                <a:lumMod val="75000"/>
              </a:schemeClr>
            </a:solidFill>
          </a:ln>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a:defRPr/>
            </a:pPr>
            <a:r>
              <a:rPr lang="fr-FR" sz="1050" dirty="0">
                <a:solidFill>
                  <a:prstClr val="white"/>
                </a:solidFill>
              </a:rPr>
              <a:t>Pas d’accord du DG de l’UNCAM</a:t>
            </a:r>
          </a:p>
        </p:txBody>
      </p:sp>
      <p:sp>
        <p:nvSpPr>
          <p:cNvPr id="71" name="Rectangle à coins arrondis 70"/>
          <p:cNvSpPr/>
          <p:nvPr/>
        </p:nvSpPr>
        <p:spPr>
          <a:xfrm>
            <a:off x="1187450" y="3357563"/>
            <a:ext cx="1116013" cy="503237"/>
          </a:xfrm>
          <a:prstGeom prst="roundRect">
            <a:avLst/>
          </a:prstGeom>
          <a:solidFill>
            <a:schemeClr val="accent4">
              <a:lumMod val="60000"/>
              <a:lumOff val="40000"/>
            </a:schemeClr>
          </a:solidFill>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r>
              <a:rPr lang="fr-FR" sz="1050" b="1" dirty="0">
                <a:solidFill>
                  <a:prstClr val="white"/>
                </a:solidFill>
              </a:rPr>
              <a:t>Abandon de la procédure</a:t>
            </a:r>
            <a:endParaRPr lang="fr-FR" sz="1050" b="1" i="1" dirty="0">
              <a:solidFill>
                <a:prstClr val="white"/>
              </a:solidFill>
            </a:endParaRPr>
          </a:p>
        </p:txBody>
      </p:sp>
      <p:sp>
        <p:nvSpPr>
          <p:cNvPr id="75" name="Ellipse 74"/>
          <p:cNvSpPr/>
          <p:nvPr/>
        </p:nvSpPr>
        <p:spPr>
          <a:xfrm>
            <a:off x="6750050" y="2060575"/>
            <a:ext cx="1044575" cy="792163"/>
          </a:xfrm>
          <a:prstGeom prst="ellipse">
            <a:avLst/>
          </a:prstGeom>
          <a:solidFill>
            <a:schemeClr val="accent4">
              <a:lumMod val="40000"/>
              <a:lumOff val="60000"/>
            </a:schemeClr>
          </a:solidFill>
          <a:ln w="9525">
            <a:solidFill>
              <a:schemeClr val="accent4">
                <a:lumMod val="75000"/>
              </a:schemeClr>
            </a:solidFill>
          </a:ln>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a:defRPr/>
            </a:pPr>
            <a:r>
              <a:rPr lang="fr-FR" sz="1050" dirty="0">
                <a:solidFill>
                  <a:prstClr val="white"/>
                </a:solidFill>
              </a:rPr>
              <a:t>Accord du DG de l’UNCAM</a:t>
            </a:r>
          </a:p>
        </p:txBody>
      </p:sp>
      <p:sp>
        <p:nvSpPr>
          <p:cNvPr id="78" name="Rectangle à coins arrondis 77"/>
          <p:cNvSpPr/>
          <p:nvPr/>
        </p:nvSpPr>
        <p:spPr>
          <a:xfrm>
            <a:off x="6011863" y="3717925"/>
            <a:ext cx="1873250" cy="358775"/>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fr-FR" sz="1000" dirty="0">
                <a:solidFill>
                  <a:prstClr val="black"/>
                </a:solidFill>
              </a:rPr>
              <a:t>Délai de 15 jours à compter de la réception de la notification</a:t>
            </a:r>
            <a:endParaRPr lang="fr-FR" sz="1000" i="1" dirty="0">
              <a:solidFill>
                <a:prstClr val="black"/>
              </a:solidFill>
            </a:endParaRPr>
          </a:p>
        </p:txBody>
      </p:sp>
      <p:cxnSp>
        <p:nvCxnSpPr>
          <p:cNvPr id="34" name="Connecteur droit 33"/>
          <p:cNvCxnSpPr>
            <a:stCxn id="78" idx="2"/>
          </p:cNvCxnSpPr>
          <p:nvPr/>
        </p:nvCxnSpPr>
        <p:spPr>
          <a:xfrm>
            <a:off x="6948488" y="4076700"/>
            <a:ext cx="0" cy="144463"/>
          </a:xfrm>
          <a:prstGeom prst="line">
            <a:avLst/>
          </a:prstGeom>
        </p:spPr>
        <p:style>
          <a:lnRef idx="1">
            <a:schemeClr val="accent4"/>
          </a:lnRef>
          <a:fillRef idx="0">
            <a:schemeClr val="accent4"/>
          </a:fillRef>
          <a:effectRef idx="0">
            <a:schemeClr val="accent4"/>
          </a:effectRef>
          <a:fontRef idx="minor">
            <a:schemeClr val="tx1"/>
          </a:fontRef>
        </p:style>
      </p:cxnSp>
      <p:cxnSp>
        <p:nvCxnSpPr>
          <p:cNvPr id="36" name="Connecteur droit 35"/>
          <p:cNvCxnSpPr/>
          <p:nvPr/>
        </p:nvCxnSpPr>
        <p:spPr>
          <a:xfrm flipH="1">
            <a:off x="4356100" y="4221163"/>
            <a:ext cx="4032250" cy="0"/>
          </a:xfrm>
          <a:prstGeom prst="line">
            <a:avLst/>
          </a:prstGeom>
        </p:spPr>
        <p:style>
          <a:lnRef idx="1">
            <a:schemeClr val="accent4"/>
          </a:lnRef>
          <a:fillRef idx="0">
            <a:schemeClr val="accent4"/>
          </a:fillRef>
          <a:effectRef idx="0">
            <a:schemeClr val="accent4"/>
          </a:effectRef>
          <a:fontRef idx="minor">
            <a:schemeClr val="tx1"/>
          </a:fontRef>
        </p:style>
      </p:cxnSp>
      <p:sp>
        <p:nvSpPr>
          <p:cNvPr id="86" name="Rectangle à coins arrondis 85"/>
          <p:cNvSpPr/>
          <p:nvPr/>
        </p:nvSpPr>
        <p:spPr>
          <a:xfrm>
            <a:off x="3059113" y="4365625"/>
            <a:ext cx="2305050" cy="719138"/>
          </a:xfrm>
          <a:prstGeom prst="roundRect">
            <a:avLst/>
          </a:prstGeom>
          <a:solidFill>
            <a:schemeClr val="accent4">
              <a:lumMod val="60000"/>
              <a:lumOff val="40000"/>
            </a:schemeClr>
          </a:solidFill>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r>
              <a:rPr lang="fr-FR" sz="1050" dirty="0">
                <a:solidFill>
                  <a:prstClr val="white"/>
                </a:solidFill>
              </a:rPr>
              <a:t>Le/la professionnel (le) demande à être entendu(e), assisté(e) le cas échéant de la personne de son choix, pour présenter ses observations</a:t>
            </a:r>
            <a:endParaRPr lang="fr-FR" sz="1050" i="1" dirty="0">
              <a:solidFill>
                <a:prstClr val="white"/>
              </a:solidFill>
            </a:endParaRPr>
          </a:p>
        </p:txBody>
      </p:sp>
      <p:sp>
        <p:nvSpPr>
          <p:cNvPr id="94" name="Rectangle à coins arrondis 93"/>
          <p:cNvSpPr/>
          <p:nvPr/>
        </p:nvSpPr>
        <p:spPr>
          <a:xfrm>
            <a:off x="5857875" y="4365625"/>
            <a:ext cx="1619250" cy="719138"/>
          </a:xfrm>
          <a:prstGeom prst="roundRect">
            <a:avLst/>
          </a:prstGeom>
          <a:solidFill>
            <a:schemeClr val="accent4">
              <a:lumMod val="60000"/>
              <a:lumOff val="40000"/>
            </a:schemeClr>
          </a:solidFill>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r>
              <a:rPr lang="fr-FR" sz="1050" dirty="0">
                <a:solidFill>
                  <a:prstClr val="white"/>
                </a:solidFill>
              </a:rPr>
              <a:t>Le/la professionnel(le)  présente ses observations écrites</a:t>
            </a:r>
            <a:endParaRPr lang="fr-FR" sz="1050" i="1" dirty="0">
              <a:solidFill>
                <a:prstClr val="white"/>
              </a:solidFill>
            </a:endParaRPr>
          </a:p>
        </p:txBody>
      </p:sp>
      <p:sp>
        <p:nvSpPr>
          <p:cNvPr id="95" name="Rectangle à coins arrondis 94"/>
          <p:cNvSpPr/>
          <p:nvPr/>
        </p:nvSpPr>
        <p:spPr>
          <a:xfrm>
            <a:off x="7705725" y="4365625"/>
            <a:ext cx="1330325" cy="719138"/>
          </a:xfrm>
          <a:prstGeom prst="roundRect">
            <a:avLst/>
          </a:prstGeom>
          <a:solidFill>
            <a:schemeClr val="accent4">
              <a:lumMod val="60000"/>
              <a:lumOff val="40000"/>
            </a:schemeClr>
          </a:solidFill>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r>
              <a:rPr lang="fr-FR" sz="1050" dirty="0">
                <a:solidFill>
                  <a:prstClr val="white"/>
                </a:solidFill>
              </a:rPr>
              <a:t>Absence de demande du/de la professionnel(le) </a:t>
            </a:r>
            <a:endParaRPr lang="fr-FR" sz="1050" i="1" dirty="0">
              <a:solidFill>
                <a:prstClr val="white"/>
              </a:solidFill>
            </a:endParaRPr>
          </a:p>
        </p:txBody>
      </p:sp>
      <p:cxnSp>
        <p:nvCxnSpPr>
          <p:cNvPr id="91" name="Connecteur droit avec flèche 90"/>
          <p:cNvCxnSpPr/>
          <p:nvPr/>
        </p:nvCxnSpPr>
        <p:spPr>
          <a:xfrm>
            <a:off x="4356100" y="4221163"/>
            <a:ext cx="0" cy="136525"/>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93" name="Connecteur droit avec flèche 92"/>
          <p:cNvCxnSpPr/>
          <p:nvPr/>
        </p:nvCxnSpPr>
        <p:spPr>
          <a:xfrm>
            <a:off x="6731000" y="4221163"/>
            <a:ext cx="1588" cy="144462"/>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98" name="Connecteur droit avec flèche 97"/>
          <p:cNvCxnSpPr/>
          <p:nvPr/>
        </p:nvCxnSpPr>
        <p:spPr>
          <a:xfrm>
            <a:off x="8388350" y="4221163"/>
            <a:ext cx="0" cy="144462"/>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sp>
        <p:nvSpPr>
          <p:cNvPr id="114" name="Rectangle à coins arrondis 113"/>
          <p:cNvSpPr/>
          <p:nvPr/>
        </p:nvSpPr>
        <p:spPr>
          <a:xfrm>
            <a:off x="5867400" y="5445125"/>
            <a:ext cx="1081088" cy="287338"/>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fr-FR" sz="1000" dirty="0">
                <a:solidFill>
                  <a:prstClr val="black"/>
                </a:solidFill>
              </a:rPr>
              <a:t>Délai de 15 jours</a:t>
            </a:r>
            <a:endParaRPr lang="fr-FR" sz="1000" i="1" dirty="0">
              <a:solidFill>
                <a:prstClr val="black"/>
              </a:solidFill>
            </a:endParaRPr>
          </a:p>
        </p:txBody>
      </p:sp>
      <p:sp>
        <p:nvSpPr>
          <p:cNvPr id="129" name="Rectangle à coins arrondis 128"/>
          <p:cNvSpPr/>
          <p:nvPr/>
        </p:nvSpPr>
        <p:spPr>
          <a:xfrm>
            <a:off x="7442200" y="5589588"/>
            <a:ext cx="1593850" cy="323850"/>
          </a:xfrm>
          <a:prstGeom prst="roundRect">
            <a:avLst/>
          </a:prstGeom>
          <a:solidFill>
            <a:schemeClr val="accent4">
              <a:lumMod val="60000"/>
              <a:lumOff val="40000"/>
            </a:schemeClr>
          </a:solidFill>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r>
              <a:rPr lang="fr-FR" sz="1050" dirty="0">
                <a:solidFill>
                  <a:prstClr val="white"/>
                </a:solidFill>
              </a:rPr>
              <a:t>Abandon de la procédure</a:t>
            </a:r>
            <a:endParaRPr lang="fr-FR" sz="1050" i="1" dirty="0">
              <a:solidFill>
                <a:prstClr val="white"/>
              </a:solidFill>
            </a:endParaRPr>
          </a:p>
        </p:txBody>
      </p:sp>
      <p:sp>
        <p:nvSpPr>
          <p:cNvPr id="133" name="Rectangle à coins arrondis 132"/>
          <p:cNvSpPr/>
          <p:nvPr/>
        </p:nvSpPr>
        <p:spPr>
          <a:xfrm>
            <a:off x="652463" y="5589588"/>
            <a:ext cx="4814887" cy="431800"/>
          </a:xfrm>
          <a:prstGeom prst="roundRect">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r>
              <a:rPr lang="fr-FR" sz="1050" dirty="0">
                <a:solidFill>
                  <a:prstClr val="white"/>
                </a:solidFill>
              </a:rPr>
              <a:t>Notification au/à la professionnel (le) de la décision motivée de suspension temporaire du conventionnement (maximum 3 mois)</a:t>
            </a:r>
            <a:endParaRPr lang="fr-FR" sz="1050" i="1" dirty="0">
              <a:solidFill>
                <a:prstClr val="white"/>
              </a:solidFill>
            </a:endParaRPr>
          </a:p>
        </p:txBody>
      </p:sp>
      <p:sp>
        <p:nvSpPr>
          <p:cNvPr id="150" name="Rectangle à coins arrondis 149"/>
          <p:cNvSpPr/>
          <p:nvPr/>
        </p:nvSpPr>
        <p:spPr>
          <a:xfrm>
            <a:off x="117475" y="6165850"/>
            <a:ext cx="3375025" cy="647526"/>
          </a:xfrm>
          <a:prstGeom prst="roundRect">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r>
              <a:rPr lang="fr-FR" sz="1050" dirty="0">
                <a:solidFill>
                  <a:prstClr val="white"/>
                </a:solidFill>
              </a:rPr>
              <a:t>Lancement d’une procédure de sanction conventionnelle </a:t>
            </a:r>
          </a:p>
          <a:p>
            <a:pPr algn="ctr" fontAlgn="auto">
              <a:spcBef>
                <a:spcPts val="0"/>
              </a:spcBef>
              <a:spcAft>
                <a:spcPts val="0"/>
              </a:spcAft>
              <a:defRPr/>
            </a:pPr>
            <a:r>
              <a:rPr lang="fr-FR" sz="1050" dirty="0">
                <a:solidFill>
                  <a:prstClr val="white"/>
                </a:solidFill>
              </a:rPr>
              <a:t>(sans phase d’avertissement préalable) </a:t>
            </a:r>
          </a:p>
          <a:p>
            <a:pPr lvl="1" fontAlgn="auto">
              <a:spcBef>
                <a:spcPts val="0"/>
              </a:spcBef>
              <a:spcAft>
                <a:spcPts val="0"/>
              </a:spcAft>
              <a:defRPr/>
            </a:pPr>
            <a:r>
              <a:rPr lang="fr-FR" sz="1050" i="1" dirty="0" smtClean="0">
                <a:solidFill>
                  <a:prstClr val="white"/>
                </a:solidFill>
              </a:rPr>
              <a:t>Art 4, annexe 24 de la convention médicale </a:t>
            </a:r>
          </a:p>
        </p:txBody>
      </p:sp>
      <p:sp>
        <p:nvSpPr>
          <p:cNvPr id="151" name="Rectangle à coins arrondis 150"/>
          <p:cNvSpPr/>
          <p:nvPr/>
        </p:nvSpPr>
        <p:spPr>
          <a:xfrm>
            <a:off x="4067175" y="6165850"/>
            <a:ext cx="2736850" cy="647526"/>
          </a:xfrm>
          <a:prstGeom prst="roundRect">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r>
              <a:rPr lang="fr-FR" sz="1050" dirty="0">
                <a:solidFill>
                  <a:prstClr val="white"/>
                </a:solidFill>
              </a:rPr>
              <a:t>Possibilité pour le/la professionnel(le) d’exercer un recours en référé devant le TA</a:t>
            </a:r>
            <a:endParaRPr lang="fr-FR" sz="1050" i="1" dirty="0">
              <a:solidFill>
                <a:prstClr val="white"/>
              </a:solidFill>
            </a:endParaRPr>
          </a:p>
        </p:txBody>
      </p:sp>
      <p:cxnSp>
        <p:nvCxnSpPr>
          <p:cNvPr id="41" name="Connecteur droit avec flèche 40"/>
          <p:cNvCxnSpPr/>
          <p:nvPr/>
        </p:nvCxnSpPr>
        <p:spPr>
          <a:xfrm>
            <a:off x="1743075" y="2962275"/>
            <a:ext cx="0" cy="395288"/>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92" name="Connecteur droit avec flèche 91"/>
          <p:cNvCxnSpPr>
            <a:stCxn id="75" idx="4"/>
          </p:cNvCxnSpPr>
          <p:nvPr/>
        </p:nvCxnSpPr>
        <p:spPr>
          <a:xfrm flipH="1">
            <a:off x="7272338" y="2852738"/>
            <a:ext cx="0" cy="144462"/>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99" name="Connecteur droit avec flèche 98"/>
          <p:cNvCxnSpPr>
            <a:stCxn id="46" idx="2"/>
          </p:cNvCxnSpPr>
          <p:nvPr/>
        </p:nvCxnSpPr>
        <p:spPr>
          <a:xfrm>
            <a:off x="6948488" y="3573463"/>
            <a:ext cx="0" cy="144462"/>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31" name="Connecteur droit 130"/>
          <p:cNvCxnSpPr/>
          <p:nvPr/>
        </p:nvCxnSpPr>
        <p:spPr>
          <a:xfrm>
            <a:off x="8388350" y="5084763"/>
            <a:ext cx="0" cy="215900"/>
          </a:xfrm>
          <a:prstGeom prst="line">
            <a:avLst/>
          </a:prstGeom>
        </p:spPr>
        <p:style>
          <a:lnRef idx="1">
            <a:schemeClr val="accent4"/>
          </a:lnRef>
          <a:fillRef idx="0">
            <a:schemeClr val="accent4"/>
          </a:fillRef>
          <a:effectRef idx="0">
            <a:schemeClr val="accent4"/>
          </a:effectRef>
          <a:fontRef idx="minor">
            <a:schemeClr val="tx1"/>
          </a:fontRef>
        </p:style>
      </p:cxnSp>
      <p:cxnSp>
        <p:nvCxnSpPr>
          <p:cNvPr id="132" name="Connecteur droit 131"/>
          <p:cNvCxnSpPr/>
          <p:nvPr/>
        </p:nvCxnSpPr>
        <p:spPr>
          <a:xfrm>
            <a:off x="6659563" y="5084763"/>
            <a:ext cx="0" cy="215900"/>
          </a:xfrm>
          <a:prstGeom prst="line">
            <a:avLst/>
          </a:prstGeom>
        </p:spPr>
        <p:style>
          <a:lnRef idx="1">
            <a:schemeClr val="accent4"/>
          </a:lnRef>
          <a:fillRef idx="0">
            <a:schemeClr val="accent4"/>
          </a:fillRef>
          <a:effectRef idx="0">
            <a:schemeClr val="accent4"/>
          </a:effectRef>
          <a:fontRef idx="minor">
            <a:schemeClr val="tx1"/>
          </a:fontRef>
        </p:style>
      </p:cxnSp>
      <p:cxnSp>
        <p:nvCxnSpPr>
          <p:cNvPr id="125" name="Connecteur droit 124"/>
          <p:cNvCxnSpPr/>
          <p:nvPr/>
        </p:nvCxnSpPr>
        <p:spPr>
          <a:xfrm>
            <a:off x="4356100" y="5300663"/>
            <a:ext cx="4032250" cy="0"/>
          </a:xfrm>
          <a:prstGeom prst="line">
            <a:avLst/>
          </a:prstGeom>
        </p:spPr>
        <p:style>
          <a:lnRef idx="1">
            <a:schemeClr val="accent4"/>
          </a:lnRef>
          <a:fillRef idx="0">
            <a:schemeClr val="accent4"/>
          </a:fillRef>
          <a:effectRef idx="0">
            <a:schemeClr val="accent4"/>
          </a:effectRef>
          <a:fontRef idx="minor">
            <a:schemeClr val="tx1"/>
          </a:fontRef>
        </p:style>
      </p:cxnSp>
      <p:cxnSp>
        <p:nvCxnSpPr>
          <p:cNvPr id="135" name="Connecteur droit avec flèche 134"/>
          <p:cNvCxnSpPr/>
          <p:nvPr/>
        </p:nvCxnSpPr>
        <p:spPr>
          <a:xfrm>
            <a:off x="6443663" y="5300663"/>
            <a:ext cx="1587" cy="144462"/>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41" name="Connecteur en angle 140"/>
          <p:cNvCxnSpPr>
            <a:stCxn id="114" idx="3"/>
            <a:endCxn id="129" idx="1"/>
          </p:cNvCxnSpPr>
          <p:nvPr/>
        </p:nvCxnSpPr>
        <p:spPr>
          <a:xfrm>
            <a:off x="6948488" y="5589588"/>
            <a:ext cx="493712" cy="161925"/>
          </a:xfrm>
          <a:prstGeom prst="bentConnector3">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49" name="Connecteur en angle 148"/>
          <p:cNvCxnSpPr>
            <a:stCxn id="114" idx="1"/>
            <a:endCxn id="133" idx="3"/>
          </p:cNvCxnSpPr>
          <p:nvPr/>
        </p:nvCxnSpPr>
        <p:spPr>
          <a:xfrm rot="10800000" flipV="1">
            <a:off x="5467350" y="5589588"/>
            <a:ext cx="400050" cy="215900"/>
          </a:xfrm>
          <a:prstGeom prst="bentConnector3">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53" name="Connecteur droit avec flèche 152"/>
          <p:cNvCxnSpPr/>
          <p:nvPr/>
        </p:nvCxnSpPr>
        <p:spPr>
          <a:xfrm flipH="1">
            <a:off x="1908175" y="6024563"/>
            <a:ext cx="142875" cy="144462"/>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155" name="Connecteur droit avec flèche 154"/>
          <p:cNvCxnSpPr/>
          <p:nvPr/>
        </p:nvCxnSpPr>
        <p:spPr>
          <a:xfrm>
            <a:off x="4932363" y="6024563"/>
            <a:ext cx="107950" cy="144462"/>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sp>
        <p:nvSpPr>
          <p:cNvPr id="44" name="Rectangle à coins arrondis 43"/>
          <p:cNvSpPr/>
          <p:nvPr/>
        </p:nvSpPr>
        <p:spPr>
          <a:xfrm>
            <a:off x="3960019" y="1676400"/>
            <a:ext cx="1081088" cy="287338"/>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fr-FR" sz="1000" dirty="0">
                <a:solidFill>
                  <a:prstClr val="black"/>
                </a:solidFill>
              </a:rPr>
              <a:t>Délai </a:t>
            </a:r>
            <a:r>
              <a:rPr lang="fr-FR" sz="1000" dirty="0" smtClean="0">
                <a:solidFill>
                  <a:prstClr val="black"/>
                </a:solidFill>
              </a:rPr>
              <a:t>de 3 mois</a:t>
            </a:r>
            <a:endParaRPr lang="fr-FR" sz="1000" i="1" dirty="0">
              <a:solidFill>
                <a:prstClr val="black"/>
              </a:solidFill>
            </a:endParaRPr>
          </a:p>
        </p:txBody>
      </p:sp>
      <p:cxnSp>
        <p:nvCxnSpPr>
          <p:cNvPr id="47" name="Connecteur droit avec flèche 46"/>
          <p:cNvCxnSpPr>
            <a:stCxn id="54" idx="1"/>
            <a:endCxn id="24" idx="7"/>
          </p:cNvCxnSpPr>
          <p:nvPr/>
        </p:nvCxnSpPr>
        <p:spPr>
          <a:xfrm flipH="1">
            <a:off x="2128264" y="2220913"/>
            <a:ext cx="520480" cy="65209"/>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50" name="Connecteur droit avec flèche 49"/>
          <p:cNvCxnSpPr>
            <a:stCxn id="54" idx="3"/>
          </p:cNvCxnSpPr>
          <p:nvPr/>
        </p:nvCxnSpPr>
        <p:spPr>
          <a:xfrm>
            <a:off x="6338094" y="2220913"/>
            <a:ext cx="465931" cy="65209"/>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sp>
        <p:nvSpPr>
          <p:cNvPr id="51" name="Rectangle à coins arrondis 50"/>
          <p:cNvSpPr/>
          <p:nvPr/>
        </p:nvSpPr>
        <p:spPr>
          <a:xfrm>
            <a:off x="1618085" y="109141"/>
            <a:ext cx="6086053" cy="295523"/>
          </a:xfrm>
          <a:prstGeom prst="roundRect">
            <a:avLst/>
          </a:prstGeom>
          <a:gradFill flip="none" rotWithShape="1">
            <a:gsLst>
              <a:gs pos="0">
                <a:srgbClr val="BBE0E3">
                  <a:tint val="100000"/>
                  <a:shade val="100000"/>
                  <a:satMod val="130000"/>
                </a:srgbClr>
              </a:gs>
              <a:gs pos="100000">
                <a:srgbClr val="BBE0E3">
                  <a:tint val="50000"/>
                  <a:shade val="100000"/>
                  <a:satMod val="350000"/>
                </a:srgbClr>
              </a:gs>
            </a:gsLst>
            <a:lin ang="8100000" scaled="1"/>
            <a:tileRect/>
          </a:gradFill>
          <a:ln w="9525" cap="flat" cmpd="sng" algn="ctr">
            <a:solidFill>
              <a:srgbClr val="BBE0E3">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1" i="0" u="none" strike="noStrike" kern="0" cap="none" spc="0" normalizeH="0" baseline="0" noProof="0" dirty="0" smtClean="0">
                <a:ln>
                  <a:noFill/>
                </a:ln>
                <a:solidFill>
                  <a:srgbClr val="333399"/>
                </a:solidFill>
                <a:uLnTx/>
                <a:uFillTx/>
                <a:latin typeface="Arial"/>
                <a:ea typeface="ＭＳ Ｐゴシック"/>
                <a:cs typeface="+mn-cs"/>
              </a:rPr>
              <a:t>Schéma récapitulatif </a:t>
            </a:r>
          </a:p>
        </p:txBody>
      </p:sp>
    </p:spTree>
    <p:extLst>
      <p:ext uri="{BB962C8B-B14F-4D97-AF65-F5344CB8AC3E}">
        <p14:creationId xmlns:p14="http://schemas.microsoft.com/office/powerpoint/2010/main" val="28717059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p:cNvSpPr txBox="1"/>
          <p:nvPr/>
        </p:nvSpPr>
        <p:spPr>
          <a:xfrm>
            <a:off x="0" y="5484523"/>
            <a:ext cx="9144000" cy="1373477"/>
          </a:xfrm>
          <a:prstGeom prst="rect">
            <a:avLst/>
          </a:prstGeom>
          <a:solidFill>
            <a:schemeClr val="bg1"/>
          </a:solidFill>
        </p:spPr>
        <p:txBody>
          <a:bodyPr wrap="square" rtlCol="0">
            <a:spAutoFit/>
          </a:bodyPr>
          <a:lstStyle/>
          <a:p>
            <a:endParaRPr lang="fr-FR" dirty="0"/>
          </a:p>
        </p:txBody>
      </p:sp>
      <p:sp>
        <p:nvSpPr>
          <p:cNvPr id="5" name="Titre 1"/>
          <p:cNvSpPr txBox="1">
            <a:spLocks/>
          </p:cNvSpPr>
          <p:nvPr/>
        </p:nvSpPr>
        <p:spPr bwMode="auto">
          <a:xfrm>
            <a:off x="30422" y="4365104"/>
            <a:ext cx="9113578" cy="891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txBody>
          <a:bodyPr vert="horz" wrap="square" lIns="91417" tIns="45709" rIns="91417" bIns="45709" numCol="1" anchor="ctr" anchorCtr="0" compatLnSpc="1">
            <a:prstTxWarp prst="textNoShape">
              <a:avLst/>
            </a:prstTxWarp>
          </a:bodyPr>
          <a:lstStyle>
            <a:lvl1pPr algn="ctr" rtl="0" eaLnBrk="0" fontAlgn="base" hangingPunct="0">
              <a:spcBef>
                <a:spcPct val="20000"/>
              </a:spcBef>
              <a:spcAft>
                <a:spcPct val="0"/>
              </a:spcAft>
              <a:buClr>
                <a:srgbClr val="FF6600"/>
              </a:buClr>
              <a:buFont typeface="Arial" charset="0"/>
              <a:defRPr sz="2500" b="1">
                <a:solidFill>
                  <a:schemeClr val="accent2"/>
                </a:solidFill>
                <a:latin typeface="+mj-lt"/>
                <a:ea typeface="+mj-ea"/>
                <a:cs typeface="+mj-cs"/>
              </a:defRPr>
            </a:lvl1pPr>
            <a:lvl2pPr algn="ctr" rtl="0" eaLnBrk="0" fontAlgn="base" hangingPunct="0">
              <a:spcBef>
                <a:spcPct val="20000"/>
              </a:spcBef>
              <a:spcAft>
                <a:spcPct val="0"/>
              </a:spcAft>
              <a:buClr>
                <a:srgbClr val="FF6600"/>
              </a:buClr>
              <a:buFont typeface="Arial" charset="0"/>
              <a:defRPr sz="2500" b="1">
                <a:solidFill>
                  <a:schemeClr val="accent2"/>
                </a:solidFill>
                <a:latin typeface="Arial" charset="0"/>
                <a:ea typeface="ＭＳ Ｐゴシック" charset="0"/>
              </a:defRPr>
            </a:lvl2pPr>
            <a:lvl3pPr algn="ctr" rtl="0" eaLnBrk="0" fontAlgn="base" hangingPunct="0">
              <a:spcBef>
                <a:spcPct val="20000"/>
              </a:spcBef>
              <a:spcAft>
                <a:spcPct val="0"/>
              </a:spcAft>
              <a:buClr>
                <a:srgbClr val="FF6600"/>
              </a:buClr>
              <a:buFont typeface="Arial" charset="0"/>
              <a:defRPr sz="2500" b="1">
                <a:solidFill>
                  <a:schemeClr val="accent2"/>
                </a:solidFill>
                <a:latin typeface="Arial" charset="0"/>
                <a:ea typeface="ＭＳ Ｐゴシック" charset="0"/>
              </a:defRPr>
            </a:lvl3pPr>
            <a:lvl4pPr algn="ctr" rtl="0" eaLnBrk="0" fontAlgn="base" hangingPunct="0">
              <a:spcBef>
                <a:spcPct val="20000"/>
              </a:spcBef>
              <a:spcAft>
                <a:spcPct val="0"/>
              </a:spcAft>
              <a:buClr>
                <a:srgbClr val="FF6600"/>
              </a:buClr>
              <a:buFont typeface="Arial" charset="0"/>
              <a:defRPr sz="2500" b="1">
                <a:solidFill>
                  <a:schemeClr val="accent2"/>
                </a:solidFill>
                <a:latin typeface="Arial" charset="0"/>
                <a:ea typeface="ＭＳ Ｐゴシック" charset="0"/>
              </a:defRPr>
            </a:lvl4pPr>
            <a:lvl5pPr algn="ctr" rtl="0" eaLnBrk="0" fontAlgn="base" hangingPunct="0">
              <a:spcBef>
                <a:spcPct val="20000"/>
              </a:spcBef>
              <a:spcAft>
                <a:spcPct val="0"/>
              </a:spcAft>
              <a:buClr>
                <a:srgbClr val="FF6600"/>
              </a:buClr>
              <a:buFont typeface="Arial" charset="0"/>
              <a:defRPr sz="2500" b="1">
                <a:solidFill>
                  <a:schemeClr val="accent2"/>
                </a:solidFill>
                <a:latin typeface="Arial" charset="0"/>
                <a:ea typeface="ＭＳ Ｐゴシック" charset="0"/>
              </a:defRPr>
            </a:lvl5pPr>
            <a:lvl6pPr marL="457088" algn="ctr" rtl="0" fontAlgn="base">
              <a:spcBef>
                <a:spcPct val="20000"/>
              </a:spcBef>
              <a:spcAft>
                <a:spcPct val="0"/>
              </a:spcAft>
              <a:buClr>
                <a:srgbClr val="FF6600"/>
              </a:buClr>
              <a:buFont typeface="Arial" charset="0"/>
              <a:defRPr sz="2500" b="1">
                <a:solidFill>
                  <a:schemeClr val="accent2"/>
                </a:solidFill>
                <a:latin typeface="Arial" charset="0"/>
                <a:ea typeface="ＭＳ Ｐゴシック" charset="0"/>
              </a:defRPr>
            </a:lvl6pPr>
            <a:lvl7pPr marL="914174" algn="ctr" rtl="0" fontAlgn="base">
              <a:spcBef>
                <a:spcPct val="20000"/>
              </a:spcBef>
              <a:spcAft>
                <a:spcPct val="0"/>
              </a:spcAft>
              <a:buClr>
                <a:srgbClr val="FF6600"/>
              </a:buClr>
              <a:buFont typeface="Arial" charset="0"/>
              <a:defRPr sz="2500" b="1">
                <a:solidFill>
                  <a:schemeClr val="accent2"/>
                </a:solidFill>
                <a:latin typeface="Arial" charset="0"/>
                <a:ea typeface="ＭＳ Ｐゴシック" charset="0"/>
              </a:defRPr>
            </a:lvl7pPr>
            <a:lvl8pPr marL="1371261" algn="ctr" rtl="0" fontAlgn="base">
              <a:spcBef>
                <a:spcPct val="20000"/>
              </a:spcBef>
              <a:spcAft>
                <a:spcPct val="0"/>
              </a:spcAft>
              <a:buClr>
                <a:srgbClr val="FF6600"/>
              </a:buClr>
              <a:buFont typeface="Arial" charset="0"/>
              <a:defRPr sz="2500" b="1">
                <a:solidFill>
                  <a:schemeClr val="accent2"/>
                </a:solidFill>
                <a:latin typeface="Arial" charset="0"/>
                <a:ea typeface="ＭＳ Ｐゴシック" charset="0"/>
              </a:defRPr>
            </a:lvl8pPr>
            <a:lvl9pPr marL="1828348" algn="ctr" rtl="0" fontAlgn="base">
              <a:spcBef>
                <a:spcPct val="20000"/>
              </a:spcBef>
              <a:spcAft>
                <a:spcPct val="0"/>
              </a:spcAft>
              <a:buClr>
                <a:srgbClr val="FF6600"/>
              </a:buClr>
              <a:buFont typeface="Arial" charset="0"/>
              <a:defRPr sz="2500" b="1">
                <a:solidFill>
                  <a:schemeClr val="accent2"/>
                </a:solidFill>
                <a:latin typeface="Arial" charset="0"/>
                <a:ea typeface="ＭＳ Ｐゴシック" charset="0"/>
              </a:defRPr>
            </a:lvl9pPr>
          </a:lstStyle>
          <a:p>
            <a:pPr algn="l"/>
            <a:endParaRPr lang="fr-FR" sz="200" dirty="0" smtClean="0"/>
          </a:p>
          <a:p>
            <a:pPr marL="285750" indent="-285750" algn="just">
              <a:buClr>
                <a:srgbClr val="92D050"/>
              </a:buClr>
              <a:buFont typeface="Wingdings" panose="05000000000000000000" pitchFamily="2" charset="2"/>
              <a:buChar char="Ø"/>
            </a:pPr>
            <a:r>
              <a:rPr lang="fr-FR" sz="2000" u="sng" dirty="0" smtClean="0"/>
              <a:t>La procédure conventionnelle pour pratique tarifaire </a:t>
            </a:r>
            <a:r>
              <a:rPr lang="fr-FR" sz="2000" u="sng" dirty="0"/>
              <a:t>excessive </a:t>
            </a:r>
            <a:r>
              <a:rPr lang="fr-FR" sz="2000" u="sng" dirty="0" smtClean="0"/>
              <a:t>(PTE)</a:t>
            </a:r>
          </a:p>
          <a:p>
            <a:pPr marL="285750" indent="-285750" algn="just">
              <a:buClr>
                <a:srgbClr val="92D050"/>
              </a:buClr>
              <a:buFont typeface="Wingdings" panose="05000000000000000000" pitchFamily="2" charset="2"/>
              <a:buChar char="Ø"/>
            </a:pPr>
            <a:endParaRPr lang="fr-FR" sz="1000" u="sng" dirty="0" smtClean="0"/>
          </a:p>
          <a:p>
            <a:pPr algn="just"/>
            <a:r>
              <a:rPr lang="fr-FR" sz="1600" dirty="0" smtClean="0"/>
              <a:t>Article 85 et article  3 de l’annexe 24,  </a:t>
            </a:r>
            <a:r>
              <a:rPr lang="fr-FR" sz="1600" dirty="0"/>
              <a:t>de la </a:t>
            </a:r>
            <a:r>
              <a:rPr lang="fr-FR" sz="1600" dirty="0" smtClean="0"/>
              <a:t>convention des médecins </a:t>
            </a:r>
          </a:p>
          <a:p>
            <a:pPr algn="just"/>
            <a:endParaRPr lang="fr-FR" sz="300" dirty="0"/>
          </a:p>
          <a:p>
            <a:pPr marL="741363" lvl="1" indent="-285750" algn="just">
              <a:buFont typeface="Wingdings"/>
              <a:buChar char="Ä"/>
            </a:pPr>
            <a:r>
              <a:rPr lang="fr-FR" sz="1400" b="0" dirty="0" smtClean="0"/>
              <a:t>Cette procédure a été introduite </a:t>
            </a:r>
            <a:r>
              <a:rPr lang="fr-FR" sz="1400" b="0" dirty="0"/>
              <a:t>par l’avenant </a:t>
            </a:r>
            <a:r>
              <a:rPr lang="fr-FR" sz="1400" b="0" dirty="0" smtClean="0"/>
              <a:t>8 de la convention de 2011, pour sanctionner les </a:t>
            </a:r>
            <a:r>
              <a:rPr lang="fr-FR" sz="1400" u="sng" dirty="0" smtClean="0"/>
              <a:t>médecins de Secteur 2</a:t>
            </a:r>
            <a:r>
              <a:rPr lang="fr-FR" sz="1400" dirty="0" smtClean="0"/>
              <a:t> </a:t>
            </a:r>
            <a:r>
              <a:rPr lang="fr-FR" sz="1400" b="0" dirty="0" smtClean="0"/>
              <a:t>qui ont une </a:t>
            </a:r>
            <a:r>
              <a:rPr lang="fr-FR" sz="1400" dirty="0" smtClean="0"/>
              <a:t>pratique tarifaire excessive (dépassements d’honoraires excessifs). </a:t>
            </a:r>
          </a:p>
          <a:p>
            <a:pPr marL="741363" lvl="1" indent="-285750" algn="just">
              <a:buFont typeface="Wingdings"/>
              <a:buChar char="Ä"/>
            </a:pPr>
            <a:r>
              <a:rPr lang="fr-FR" sz="1400" dirty="0"/>
              <a:t>R</a:t>
            </a:r>
            <a:r>
              <a:rPr lang="fr-FR" sz="1400" u="sng" dirty="0" smtClean="0"/>
              <a:t>eprise dans la nouvelle convention  médecins. </a:t>
            </a:r>
          </a:p>
          <a:p>
            <a:pPr algn="just"/>
            <a:endParaRPr lang="fr-FR" sz="900" dirty="0"/>
          </a:p>
          <a:p>
            <a:pPr algn="just"/>
            <a:r>
              <a:rPr lang="fr-FR" sz="1400" u="sng" dirty="0" smtClean="0"/>
              <a:t>Points communs de la procédure : </a:t>
            </a:r>
          </a:p>
          <a:p>
            <a:pPr marL="285750" indent="-285750" algn="just">
              <a:buClr>
                <a:srgbClr val="92D050"/>
              </a:buClr>
              <a:buFont typeface="Arial" panose="020B0604020202020204" pitchFamily="34" charset="0"/>
              <a:buChar char="•"/>
            </a:pPr>
            <a:r>
              <a:rPr lang="fr-FR" sz="1400" b="0" dirty="0">
                <a:latin typeface="+mn-lt"/>
              </a:rPr>
              <a:t>P</a:t>
            </a:r>
            <a:r>
              <a:rPr lang="fr-FR" sz="1400" b="0" dirty="0" smtClean="0">
                <a:latin typeface="+mn-lt"/>
              </a:rPr>
              <a:t>ouvoir </a:t>
            </a:r>
            <a:r>
              <a:rPr lang="fr-FR" sz="1400" b="0" dirty="0">
                <a:latin typeface="+mn-lt"/>
              </a:rPr>
              <a:t>de sanction appartenant au Directeur de </a:t>
            </a:r>
            <a:r>
              <a:rPr lang="fr-FR" sz="1400" b="0" dirty="0" smtClean="0">
                <a:latin typeface="+mn-lt"/>
              </a:rPr>
              <a:t>CPAM,</a:t>
            </a:r>
          </a:p>
          <a:p>
            <a:pPr marL="285750" indent="-285750" algn="just">
              <a:buClr>
                <a:srgbClr val="92D050"/>
              </a:buClr>
              <a:buFont typeface="Arial" panose="020B0604020202020204" pitchFamily="34" charset="0"/>
              <a:buChar char="•"/>
            </a:pPr>
            <a:r>
              <a:rPr lang="fr-FR" sz="1400" b="0" dirty="0" smtClean="0">
                <a:latin typeface="+mn-lt"/>
              </a:rPr>
              <a:t>Procédure contradictoire,</a:t>
            </a:r>
          </a:p>
          <a:p>
            <a:pPr marL="285750" indent="-285750" algn="just">
              <a:buClr>
                <a:srgbClr val="92D050"/>
              </a:buClr>
              <a:buFont typeface="Arial" panose="020B0604020202020204" pitchFamily="34" charset="0"/>
              <a:buChar char="•"/>
            </a:pPr>
            <a:r>
              <a:rPr lang="fr-FR" sz="1400" b="0" dirty="0" smtClean="0">
                <a:latin typeface="+mn-lt"/>
              </a:rPr>
              <a:t>Observation de l’évolution de la pratique après avertissement,</a:t>
            </a:r>
          </a:p>
          <a:p>
            <a:pPr marL="285750" indent="-285750" algn="just">
              <a:buClr>
                <a:srgbClr val="92D050"/>
              </a:buClr>
              <a:buFont typeface="Arial" panose="020B0604020202020204" pitchFamily="34" charset="0"/>
              <a:buChar char="•"/>
            </a:pPr>
            <a:r>
              <a:rPr lang="fr-FR" sz="1400" b="0" dirty="0" smtClean="0">
                <a:latin typeface="+mn-lt"/>
              </a:rPr>
              <a:t>Dispositif </a:t>
            </a:r>
            <a:r>
              <a:rPr lang="fr-FR" sz="1400" b="0" dirty="0">
                <a:latin typeface="+mn-lt"/>
              </a:rPr>
              <a:t>d’appel devant l’instance de niveau </a:t>
            </a:r>
            <a:r>
              <a:rPr lang="fr-FR" sz="1400" b="0" dirty="0" smtClean="0">
                <a:latin typeface="+mn-lt"/>
              </a:rPr>
              <a:t>supérieur (CPN).</a:t>
            </a:r>
          </a:p>
          <a:p>
            <a:pPr marL="285750" indent="-285750" algn="just">
              <a:buFontTx/>
              <a:buChar char="-"/>
            </a:pPr>
            <a:endParaRPr lang="fr-FR" sz="700" b="0" dirty="0"/>
          </a:p>
          <a:p>
            <a:pPr algn="just"/>
            <a:r>
              <a:rPr lang="fr-FR" sz="1400" u="sng" dirty="0" smtClean="0"/>
              <a:t>Spécificités de la procédure :</a:t>
            </a:r>
          </a:p>
          <a:p>
            <a:pPr marL="285750" indent="-285750" algn="just">
              <a:buClr>
                <a:srgbClr val="92D050"/>
              </a:buClr>
              <a:buFont typeface="Arial" panose="020B0604020202020204" pitchFamily="34" charset="0"/>
              <a:buChar char="•"/>
            </a:pPr>
            <a:r>
              <a:rPr lang="fr-FR" sz="1400" b="0" dirty="0" smtClean="0">
                <a:latin typeface="+mn-lt"/>
              </a:rPr>
              <a:t>Les </a:t>
            </a:r>
            <a:r>
              <a:rPr lang="fr-FR" sz="1400" b="0" dirty="0">
                <a:latin typeface="+mn-lt"/>
              </a:rPr>
              <a:t>principes de sélection des pratiques tarifaires excessives </a:t>
            </a:r>
            <a:r>
              <a:rPr lang="fr-FR" sz="1400" b="0" dirty="0" smtClean="0">
                <a:latin typeface="+mn-lt"/>
              </a:rPr>
              <a:t>sont définis </a:t>
            </a:r>
            <a:r>
              <a:rPr lang="fr-FR" sz="1400" b="0" dirty="0">
                <a:latin typeface="+mn-lt"/>
              </a:rPr>
              <a:t>au niveau national par le DG UNCAM : déterminent le périmètre maximal des courriers d’avertissement au niveau local,</a:t>
            </a:r>
          </a:p>
          <a:p>
            <a:pPr marL="285750" indent="-285750" algn="just">
              <a:buClr>
                <a:srgbClr val="92D050"/>
              </a:buClr>
              <a:buFont typeface="Arial" panose="020B0604020202020204" pitchFamily="34" charset="0"/>
              <a:buChar char="•"/>
            </a:pPr>
            <a:r>
              <a:rPr lang="fr-FR" sz="1400" b="0" dirty="0">
                <a:latin typeface="+mn-lt"/>
              </a:rPr>
              <a:t>C’est la Commission Paritaire Régionale (et non locale) qui examine les dossiers,</a:t>
            </a:r>
          </a:p>
          <a:p>
            <a:pPr marL="285750" indent="-285750" algn="just">
              <a:buClr>
                <a:srgbClr val="92D050"/>
              </a:buClr>
              <a:buFont typeface="Arial" panose="020B0604020202020204" pitchFamily="34" charset="0"/>
              <a:buChar char="•"/>
            </a:pPr>
            <a:r>
              <a:rPr lang="fr-FR" sz="1400" b="0" dirty="0">
                <a:latin typeface="+mn-lt"/>
              </a:rPr>
              <a:t>L’avis de la CPR lie le Directeur de la CPAM : la sanction qu’il fixe ne peut excéder celle définie par la CPR,</a:t>
            </a:r>
          </a:p>
          <a:p>
            <a:pPr marL="285750" indent="-285750" algn="just">
              <a:buClr>
                <a:srgbClr val="92D050"/>
              </a:buClr>
              <a:buFont typeface="Arial" panose="020B0604020202020204" pitchFamily="34" charset="0"/>
              <a:buChar char="•"/>
            </a:pPr>
            <a:r>
              <a:rPr lang="fr-FR" sz="1400" b="0" dirty="0">
                <a:latin typeface="+mn-lt"/>
              </a:rPr>
              <a:t>Sanctions possibles : mise hors convention, suspension du droit à pratiquer des honoraires libres.</a:t>
            </a:r>
          </a:p>
          <a:p>
            <a:pPr algn="just"/>
            <a:endParaRPr lang="fr-FR" sz="900" b="0" dirty="0" smtClean="0">
              <a:latin typeface="+mn-lt"/>
            </a:endParaRPr>
          </a:p>
          <a:p>
            <a:pPr algn="just"/>
            <a:endParaRPr lang="fr-FR" sz="900" b="0" dirty="0" smtClean="0">
              <a:latin typeface="+mn-lt"/>
            </a:endParaRPr>
          </a:p>
          <a:p>
            <a:pPr algn="l"/>
            <a:endParaRPr lang="fr-FR" sz="1800" b="0" dirty="0">
              <a:latin typeface="+mn-lt"/>
            </a:endParaRPr>
          </a:p>
          <a:p>
            <a:pPr algn="l"/>
            <a:endParaRPr lang="fr-FR" sz="1800" dirty="0" smtClean="0">
              <a:latin typeface="+mn-lt"/>
            </a:endParaRPr>
          </a:p>
          <a:p>
            <a:pPr algn="l"/>
            <a:endParaRPr lang="fr-FR" sz="1800" dirty="0"/>
          </a:p>
          <a:p>
            <a:pPr algn="l"/>
            <a:endParaRPr lang="fr-FR" sz="1800" dirty="0"/>
          </a:p>
          <a:p>
            <a:pPr algn="l"/>
            <a:r>
              <a:rPr lang="fr-FR" sz="1600" dirty="0" smtClean="0"/>
              <a:t/>
            </a:r>
            <a:br>
              <a:rPr lang="fr-FR" sz="1600" dirty="0" smtClean="0"/>
            </a:br>
            <a:r>
              <a:rPr lang="fr-FR" sz="1600" dirty="0" smtClean="0"/>
              <a:t/>
            </a:r>
            <a:br>
              <a:rPr lang="fr-FR" sz="1600" dirty="0" smtClean="0"/>
            </a:br>
            <a:r>
              <a:rPr lang="fr-FR" sz="1600" dirty="0" smtClean="0"/>
              <a:t/>
            </a:r>
            <a:br>
              <a:rPr lang="fr-FR" sz="1600" dirty="0" smtClean="0"/>
            </a:br>
            <a:r>
              <a:rPr lang="fr-FR" sz="1600" dirty="0" smtClean="0"/>
              <a:t/>
            </a:r>
            <a:br>
              <a:rPr lang="fr-FR" sz="1600" dirty="0" smtClean="0"/>
            </a:br>
            <a:endParaRPr lang="fr-FR" dirty="0"/>
          </a:p>
        </p:txBody>
      </p:sp>
      <p:sp>
        <p:nvSpPr>
          <p:cNvPr id="8" name="Rectangle 4"/>
          <p:cNvSpPr>
            <a:spLocks noChangeArrowheads="1"/>
          </p:cNvSpPr>
          <p:nvPr/>
        </p:nvSpPr>
        <p:spPr bwMode="auto">
          <a:xfrm>
            <a:off x="46709" y="5949280"/>
            <a:ext cx="9059191" cy="576064"/>
          </a:xfrm>
          <a:prstGeom prst="rect">
            <a:avLst/>
          </a:prstGeom>
          <a:solidFill>
            <a:schemeClr val="bg1">
              <a:lumMod val="95000"/>
            </a:schemeClr>
          </a:solidFill>
          <a:ln w="9525">
            <a:solidFill>
              <a:schemeClr val="tx1"/>
            </a:solidFill>
            <a:miter lim="800000"/>
            <a:headEnd/>
            <a:tailEnd/>
          </a:ln>
          <a:effectLst/>
          <a:extLst/>
        </p:spPr>
        <p:txBody>
          <a:bodyPr wrap="none" anchor="ctr"/>
          <a:lstStyle/>
          <a:p>
            <a:pPr lvl="0" algn="just">
              <a:buClr>
                <a:srgbClr val="8ABA00"/>
              </a:buClr>
              <a:buSzPct val="70000"/>
            </a:pPr>
            <a:r>
              <a:rPr lang="fr-FR" sz="1400" u="sng" dirty="0" smtClean="0">
                <a:solidFill>
                  <a:schemeClr val="accent2"/>
                </a:solidFill>
                <a:latin typeface="+mj-lt"/>
              </a:rPr>
              <a:t>A noter : </a:t>
            </a:r>
            <a:endParaRPr lang="fr-FR" sz="1400" u="sng" dirty="0">
              <a:solidFill>
                <a:schemeClr val="accent2"/>
              </a:solidFill>
              <a:latin typeface="+mj-lt"/>
            </a:endParaRPr>
          </a:p>
          <a:p>
            <a:pPr lvl="0" algn="just">
              <a:buClr>
                <a:srgbClr val="8ABA00"/>
              </a:buClr>
              <a:buSzPct val="70000"/>
            </a:pPr>
            <a:r>
              <a:rPr lang="fr-FR" sz="1200" dirty="0" smtClean="0">
                <a:solidFill>
                  <a:schemeClr val="accent2"/>
                </a:solidFill>
                <a:latin typeface="+mj-lt"/>
              </a:rPr>
              <a:t>L’appréciation </a:t>
            </a:r>
            <a:r>
              <a:rPr lang="fr-FR" sz="1200" dirty="0">
                <a:solidFill>
                  <a:schemeClr val="accent2"/>
                </a:solidFill>
                <a:latin typeface="+mj-lt"/>
              </a:rPr>
              <a:t>du caractère excessif de la pratique tarifaire </a:t>
            </a:r>
            <a:r>
              <a:rPr lang="fr-FR" sz="1200" dirty="0" smtClean="0">
                <a:solidFill>
                  <a:schemeClr val="accent2"/>
                </a:solidFill>
                <a:latin typeface="+mj-lt"/>
              </a:rPr>
              <a:t>est définie à l’</a:t>
            </a:r>
            <a:r>
              <a:rPr lang="fr-FR" sz="1200" b="1" dirty="0" smtClean="0">
                <a:solidFill>
                  <a:schemeClr val="accent2"/>
                </a:solidFill>
                <a:latin typeface="+mj-lt"/>
              </a:rPr>
              <a:t>article </a:t>
            </a:r>
            <a:r>
              <a:rPr lang="fr-FR" sz="1200" b="1" dirty="0">
                <a:solidFill>
                  <a:schemeClr val="accent2"/>
                </a:solidFill>
                <a:latin typeface="+mj-lt"/>
              </a:rPr>
              <a:t>85 </a:t>
            </a:r>
            <a:r>
              <a:rPr lang="fr-FR" sz="1200" b="1" dirty="0" smtClean="0">
                <a:solidFill>
                  <a:schemeClr val="accent2"/>
                </a:solidFill>
                <a:latin typeface="+mj-lt"/>
              </a:rPr>
              <a:t>de la nouvelle convention médicale.</a:t>
            </a:r>
            <a:endParaRPr lang="fr-FR" sz="1200" b="1" dirty="0">
              <a:solidFill>
                <a:schemeClr val="accent2"/>
              </a:solidFill>
              <a:latin typeface="+mj-lt"/>
            </a:endParaRPr>
          </a:p>
          <a:p>
            <a:pPr lvl="0" algn="just">
              <a:buClr>
                <a:srgbClr val="8ABA00"/>
              </a:buClr>
              <a:buSzPct val="70000"/>
            </a:pPr>
            <a:endParaRPr lang="fr-FR" sz="1000" b="1" i="1" dirty="0" smtClean="0">
              <a:solidFill>
                <a:srgbClr val="000000"/>
              </a:solidFill>
              <a:latin typeface="Arial"/>
            </a:endParaRPr>
          </a:p>
        </p:txBody>
      </p:sp>
    </p:spTree>
    <p:extLst>
      <p:ext uri="{BB962C8B-B14F-4D97-AF65-F5344CB8AC3E}">
        <p14:creationId xmlns:p14="http://schemas.microsoft.com/office/powerpoint/2010/main" val="30166450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ZoneTexte 126"/>
          <p:cNvSpPr txBox="1"/>
          <p:nvPr/>
        </p:nvSpPr>
        <p:spPr>
          <a:xfrm>
            <a:off x="0" y="5453014"/>
            <a:ext cx="9158030" cy="1373477"/>
          </a:xfrm>
          <a:prstGeom prst="rect">
            <a:avLst/>
          </a:prstGeom>
          <a:solidFill>
            <a:schemeClr val="bg1"/>
          </a:solidFill>
        </p:spPr>
        <p:txBody>
          <a:bodyPr wrap="square" rtlCol="0">
            <a:spAutoFit/>
          </a:bodyPr>
          <a:lstStyle/>
          <a:p>
            <a:endParaRPr lang="fr-FR" dirty="0"/>
          </a:p>
        </p:txBody>
      </p:sp>
      <p:sp>
        <p:nvSpPr>
          <p:cNvPr id="68" name="Rectangle à coins arrondis 67"/>
          <p:cNvSpPr/>
          <p:nvPr/>
        </p:nvSpPr>
        <p:spPr>
          <a:xfrm>
            <a:off x="4715434" y="2648150"/>
            <a:ext cx="3206191" cy="618350"/>
          </a:xfrm>
          <a:prstGeom prst="round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900" b="1" u="sng" dirty="0" smtClean="0">
                <a:solidFill>
                  <a:schemeClr val="bg1"/>
                </a:solidFill>
              </a:rPr>
              <a:t>Caisses</a:t>
            </a:r>
          </a:p>
          <a:p>
            <a:pPr algn="ctr"/>
            <a:r>
              <a:rPr lang="fr-FR" sz="900" b="1" dirty="0" smtClean="0">
                <a:solidFill>
                  <a:schemeClr val="bg1"/>
                </a:solidFill>
              </a:rPr>
              <a:t>Envoi </a:t>
            </a:r>
            <a:r>
              <a:rPr lang="fr-FR" sz="900" b="1" dirty="0">
                <a:solidFill>
                  <a:schemeClr val="bg1"/>
                </a:solidFill>
              </a:rPr>
              <a:t>d’un relevé de </a:t>
            </a:r>
            <a:r>
              <a:rPr lang="fr-FR" sz="900" b="1" dirty="0" smtClean="0">
                <a:solidFill>
                  <a:schemeClr val="bg1"/>
                </a:solidFill>
              </a:rPr>
              <a:t>constatation au  </a:t>
            </a:r>
          </a:p>
          <a:p>
            <a:pPr algn="ctr"/>
            <a:r>
              <a:rPr lang="fr-FR" sz="900" b="1" dirty="0" smtClean="0">
                <a:solidFill>
                  <a:schemeClr val="bg1"/>
                </a:solidFill>
              </a:rPr>
              <a:t>Médecin </a:t>
            </a:r>
          </a:p>
          <a:p>
            <a:pPr algn="ctr"/>
            <a:r>
              <a:rPr lang="fr-FR" sz="900" b="1" dirty="0" smtClean="0">
                <a:solidFill>
                  <a:schemeClr val="bg1"/>
                </a:solidFill>
              </a:rPr>
              <a:t>(</a:t>
            </a:r>
            <a:r>
              <a:rPr lang="fr-FR" b="1" i="1" dirty="0" smtClean="0">
                <a:solidFill>
                  <a:schemeClr val="bg1"/>
                </a:solidFill>
              </a:rPr>
              <a:t>+ </a:t>
            </a:r>
            <a:r>
              <a:rPr lang="fr-FR" i="1" dirty="0" smtClean="0">
                <a:solidFill>
                  <a:schemeClr val="bg1"/>
                </a:solidFill>
              </a:rPr>
              <a:t>copies aux Pdt des 2 sections  CPL et CPR)</a:t>
            </a:r>
            <a:endParaRPr lang="fr-FR" i="1" dirty="0">
              <a:solidFill>
                <a:schemeClr val="bg1"/>
              </a:solidFill>
            </a:endParaRPr>
          </a:p>
        </p:txBody>
      </p:sp>
      <p:sp>
        <p:nvSpPr>
          <p:cNvPr id="73" name="Rectangle à coins arrondis 72"/>
          <p:cNvSpPr/>
          <p:nvPr/>
        </p:nvSpPr>
        <p:spPr>
          <a:xfrm>
            <a:off x="7723881" y="3364336"/>
            <a:ext cx="1312789" cy="501868"/>
          </a:xfrm>
          <a:prstGeom prst="round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700" b="1" u="sng" dirty="0">
                <a:solidFill>
                  <a:schemeClr val="bg1"/>
                </a:solidFill>
              </a:rPr>
              <a:t>Médecin </a:t>
            </a:r>
          </a:p>
          <a:p>
            <a:pPr algn="ctr"/>
            <a:r>
              <a:rPr lang="fr-FR" sz="700" b="1" i="1" dirty="0">
                <a:solidFill>
                  <a:schemeClr val="bg1"/>
                </a:solidFill>
              </a:rPr>
              <a:t>observations écrites et /ou entretien</a:t>
            </a:r>
          </a:p>
        </p:txBody>
      </p:sp>
      <p:sp>
        <p:nvSpPr>
          <p:cNvPr id="144" name="Rectangle à coins arrondis 143"/>
          <p:cNvSpPr/>
          <p:nvPr/>
        </p:nvSpPr>
        <p:spPr>
          <a:xfrm>
            <a:off x="7547549" y="5242896"/>
            <a:ext cx="1126446" cy="387118"/>
          </a:xfrm>
          <a:prstGeom prst="roundRect">
            <a:avLst/>
          </a:prstGeom>
          <a:gradFill flip="none" rotWithShape="1">
            <a:gsLst>
              <a:gs pos="0">
                <a:schemeClr val="accent1">
                  <a:tint val="100000"/>
                  <a:shade val="100000"/>
                  <a:satMod val="130000"/>
                  <a:lumMod val="32000"/>
                </a:schemeClr>
              </a:gs>
              <a:gs pos="100000">
                <a:schemeClr val="accent1">
                  <a:tint val="50000"/>
                  <a:shade val="100000"/>
                  <a:satMod val="350000"/>
                </a:schemeClr>
              </a:gs>
            </a:gsLst>
            <a:lin ang="0" scaled="1"/>
            <a:tileRect/>
          </a:gradFill>
          <a:effectLst>
            <a:glow rad="228600">
              <a:schemeClr val="accent6">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fr-FR" sz="900" b="1" dirty="0" smtClean="0">
                <a:solidFill>
                  <a:schemeClr val="bg1"/>
                </a:solidFill>
              </a:rPr>
              <a:t>Décision</a:t>
            </a:r>
          </a:p>
          <a:p>
            <a:pPr algn="ctr" fontAlgn="auto">
              <a:spcBef>
                <a:spcPts val="0"/>
              </a:spcBef>
              <a:spcAft>
                <a:spcPts val="0"/>
              </a:spcAft>
              <a:defRPr/>
            </a:pPr>
            <a:r>
              <a:rPr lang="fr-FR" sz="900" b="1" dirty="0" smtClean="0">
                <a:solidFill>
                  <a:schemeClr val="bg1"/>
                </a:solidFill>
              </a:rPr>
              <a:t>exécutoire</a:t>
            </a:r>
            <a:endParaRPr lang="fr-FR" sz="900" b="1" i="1" dirty="0">
              <a:solidFill>
                <a:schemeClr val="bg1"/>
              </a:solidFill>
            </a:endParaRPr>
          </a:p>
        </p:txBody>
      </p:sp>
      <p:sp>
        <p:nvSpPr>
          <p:cNvPr id="41" name="Rectangle à coins arrondis 40"/>
          <p:cNvSpPr/>
          <p:nvPr/>
        </p:nvSpPr>
        <p:spPr>
          <a:xfrm>
            <a:off x="33958" y="1685029"/>
            <a:ext cx="1357460" cy="534695"/>
          </a:xfrm>
          <a:prstGeom prst="round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u="sng" dirty="0" smtClean="0">
                <a:solidFill>
                  <a:schemeClr val="bg1"/>
                </a:solidFill>
              </a:rPr>
              <a:t>Caisse</a:t>
            </a:r>
            <a:endParaRPr lang="fr-FR" sz="900" b="1" u="sng" dirty="0">
              <a:solidFill>
                <a:schemeClr val="bg1"/>
              </a:solidFill>
            </a:endParaRPr>
          </a:p>
          <a:p>
            <a:pPr algn="ctr"/>
            <a:r>
              <a:rPr lang="fr-FR" sz="900" b="1" dirty="0">
                <a:solidFill>
                  <a:schemeClr val="bg1"/>
                </a:solidFill>
              </a:rPr>
              <a:t>Constat d’une PTE</a:t>
            </a:r>
          </a:p>
        </p:txBody>
      </p:sp>
      <p:sp>
        <p:nvSpPr>
          <p:cNvPr id="42" name="Rectangle à coins arrondis 41"/>
          <p:cNvSpPr/>
          <p:nvPr/>
        </p:nvSpPr>
        <p:spPr>
          <a:xfrm>
            <a:off x="1516463" y="1660714"/>
            <a:ext cx="1823721" cy="559010"/>
          </a:xfrm>
          <a:prstGeom prst="roundRect">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dirty="0" smtClean="0">
                <a:solidFill>
                  <a:srgbClr val="FFFFFF"/>
                </a:solidFill>
              </a:rPr>
              <a:t>Avertissement du médecin</a:t>
            </a:r>
          </a:p>
          <a:p>
            <a:pPr algn="ctr"/>
            <a:r>
              <a:rPr lang="fr-FR" sz="700" dirty="0" smtClean="0">
                <a:solidFill>
                  <a:srgbClr val="FFFFFF"/>
                </a:solidFill>
              </a:rPr>
              <a:t>(1 courrier co-signé des 3 régimes) </a:t>
            </a:r>
          </a:p>
        </p:txBody>
      </p:sp>
      <p:sp>
        <p:nvSpPr>
          <p:cNvPr id="46" name="Rectangle 45"/>
          <p:cNvSpPr/>
          <p:nvPr/>
        </p:nvSpPr>
        <p:spPr>
          <a:xfrm>
            <a:off x="4438029" y="1940872"/>
            <a:ext cx="1691481" cy="358479"/>
          </a:xfrm>
          <a:prstGeom prst="rect">
            <a:avLst/>
          </a:prstGeom>
          <a:solidFill>
            <a:schemeClr val="accent2">
              <a:lumMod val="20000"/>
              <a:lumOff val="80000"/>
            </a:schemeClr>
          </a:solidFill>
          <a:effectLst>
            <a:outerShdw blurRad="50800" dist="38100" dir="16200000"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dirty="0" smtClean="0">
                <a:solidFill>
                  <a:srgbClr val="002060"/>
                </a:solidFill>
              </a:rPr>
              <a:t>Pas de modification de la pratique du médecin </a:t>
            </a:r>
          </a:p>
        </p:txBody>
      </p:sp>
      <p:sp>
        <p:nvSpPr>
          <p:cNvPr id="47" name="Rectangle 46"/>
          <p:cNvSpPr/>
          <p:nvPr/>
        </p:nvSpPr>
        <p:spPr>
          <a:xfrm>
            <a:off x="4409678" y="1428940"/>
            <a:ext cx="1691481" cy="358479"/>
          </a:xfrm>
          <a:prstGeom prst="rect">
            <a:avLst/>
          </a:prstGeom>
          <a:solidFill>
            <a:schemeClr val="accent2">
              <a:lumMod val="20000"/>
              <a:lumOff val="80000"/>
            </a:schemeClr>
          </a:solidFill>
          <a:effectLst>
            <a:outerShdw blurRad="50800" dist="38100" dir="16200000"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dirty="0">
                <a:solidFill>
                  <a:srgbClr val="002060"/>
                </a:solidFill>
              </a:rPr>
              <a:t>M</a:t>
            </a:r>
            <a:r>
              <a:rPr lang="fr-FR" sz="900" dirty="0" smtClean="0">
                <a:solidFill>
                  <a:srgbClr val="002060"/>
                </a:solidFill>
              </a:rPr>
              <a:t>odification de la pratique du médecin </a:t>
            </a:r>
          </a:p>
        </p:txBody>
      </p:sp>
      <p:sp>
        <p:nvSpPr>
          <p:cNvPr id="54" name="Rectangle à coins arrondis 53"/>
          <p:cNvSpPr/>
          <p:nvPr/>
        </p:nvSpPr>
        <p:spPr>
          <a:xfrm>
            <a:off x="7274632" y="893931"/>
            <a:ext cx="1583183" cy="653256"/>
          </a:xfrm>
          <a:prstGeom prst="roundRect">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900" dirty="0">
                <a:solidFill>
                  <a:srgbClr val="FFFFFF"/>
                </a:solidFill>
              </a:rPr>
              <a:t>Non renouvellement des faits reprochés </a:t>
            </a:r>
            <a:endParaRPr lang="fr-FR" sz="900" dirty="0" smtClean="0">
              <a:solidFill>
                <a:srgbClr val="FFFFFF"/>
              </a:solidFill>
            </a:endParaRPr>
          </a:p>
          <a:p>
            <a:pPr algn="ctr"/>
            <a:r>
              <a:rPr lang="fr-FR" sz="900" b="1" dirty="0" smtClean="0">
                <a:solidFill>
                  <a:srgbClr val="FFFFFF"/>
                </a:solidFill>
              </a:rPr>
              <a:t>= </a:t>
            </a:r>
            <a:r>
              <a:rPr lang="fr-FR" sz="900" b="1" dirty="0">
                <a:solidFill>
                  <a:srgbClr val="FFFFFF"/>
                </a:solidFill>
              </a:rPr>
              <a:t>Fin de la procédure </a:t>
            </a:r>
          </a:p>
        </p:txBody>
      </p:sp>
      <p:sp>
        <p:nvSpPr>
          <p:cNvPr id="55" name="Rectangle à coins arrondis 54"/>
          <p:cNvSpPr/>
          <p:nvPr/>
        </p:nvSpPr>
        <p:spPr>
          <a:xfrm>
            <a:off x="7274632" y="1651107"/>
            <a:ext cx="1583183" cy="503238"/>
          </a:xfrm>
          <a:prstGeom prst="roundRect">
            <a:avLst/>
          </a:prstGeom>
          <a:gradFill flip="none" rotWithShape="1">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900" dirty="0">
                <a:solidFill>
                  <a:srgbClr val="FFFFFF"/>
                </a:solidFill>
              </a:rPr>
              <a:t>Renouvellement des faits </a:t>
            </a:r>
            <a:r>
              <a:rPr lang="fr-FR" sz="900" dirty="0" smtClean="0">
                <a:solidFill>
                  <a:srgbClr val="FFFFFF"/>
                </a:solidFill>
              </a:rPr>
              <a:t>reprochés</a:t>
            </a:r>
          </a:p>
          <a:p>
            <a:pPr algn="ctr"/>
            <a:r>
              <a:rPr lang="fr-FR" sz="700" dirty="0" smtClean="0">
                <a:solidFill>
                  <a:srgbClr val="FFFFFF"/>
                </a:solidFill>
              </a:rPr>
              <a:t>(absence d’avertissement préalable)</a:t>
            </a:r>
            <a:endParaRPr lang="fr-FR" sz="700" dirty="0">
              <a:solidFill>
                <a:srgbClr val="FFFFFF"/>
              </a:solidFill>
            </a:endParaRPr>
          </a:p>
        </p:txBody>
      </p:sp>
      <p:sp>
        <p:nvSpPr>
          <p:cNvPr id="56" name="Rectangle à coins arrondis 55"/>
          <p:cNvSpPr/>
          <p:nvPr/>
        </p:nvSpPr>
        <p:spPr>
          <a:xfrm>
            <a:off x="467544" y="181471"/>
            <a:ext cx="8300178" cy="432792"/>
          </a:xfrm>
          <a:prstGeom prst="roundRect">
            <a:avLst/>
          </a:prstGeom>
          <a:gradFill flip="none" rotWithShape="1">
            <a:gsLst>
              <a:gs pos="0">
                <a:schemeClr val="accent1">
                  <a:tint val="100000"/>
                  <a:shade val="100000"/>
                  <a:satMod val="130000"/>
                </a:schemeClr>
              </a:gs>
              <a:gs pos="100000">
                <a:schemeClr val="accent1">
                  <a:tint val="50000"/>
                  <a:shade val="100000"/>
                  <a:satMod val="350000"/>
                </a:schemeClr>
              </a:gs>
            </a:gsLst>
            <a:lin ang="81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b="1" dirty="0" smtClean="0">
                <a:solidFill>
                  <a:srgbClr val="333399"/>
                </a:solidFill>
              </a:rPr>
              <a:t>Procédure exceptionnelle en cas de pratique tarifaire excessive (PTE)</a:t>
            </a:r>
            <a:endParaRPr lang="fr-FR" sz="1600" b="1" dirty="0">
              <a:solidFill>
                <a:srgbClr val="333399"/>
              </a:solidFill>
            </a:endParaRPr>
          </a:p>
        </p:txBody>
      </p:sp>
      <p:sp>
        <p:nvSpPr>
          <p:cNvPr id="60" name="Rectangle à coins arrondis 59"/>
          <p:cNvSpPr/>
          <p:nvPr/>
        </p:nvSpPr>
        <p:spPr>
          <a:xfrm>
            <a:off x="2765612" y="3312840"/>
            <a:ext cx="1620180" cy="593324"/>
          </a:xfrm>
          <a:prstGeom prst="roundRect">
            <a:avLst/>
          </a:prstGeom>
          <a:gradFill flip="none" rotWithShape="1">
            <a:gsLst>
              <a:gs pos="0">
                <a:schemeClr val="accent6">
                  <a:lumMod val="40000"/>
                  <a:lumOff val="60000"/>
                  <a:shade val="30000"/>
                  <a:satMod val="115000"/>
                </a:schemeClr>
              </a:gs>
              <a:gs pos="50000">
                <a:schemeClr val="accent6">
                  <a:lumMod val="40000"/>
                  <a:lumOff val="60000"/>
                  <a:shade val="67500"/>
                  <a:satMod val="115000"/>
                </a:schemeClr>
              </a:gs>
              <a:gs pos="100000">
                <a:schemeClr val="accent6">
                  <a:lumMod val="40000"/>
                  <a:lumOff val="60000"/>
                  <a:shade val="100000"/>
                  <a:satMod val="115000"/>
                </a:schemeClr>
              </a:gs>
            </a:gsLst>
            <a:lin ang="2700000" scaled="1"/>
            <a:tileRect/>
          </a:gradFill>
          <a:effectLst>
            <a:innerShdw blurRad="63500" dist="50800" dir="81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200" b="1" dirty="0" smtClean="0">
              <a:solidFill>
                <a:srgbClr val="FFFFFF"/>
              </a:solidFill>
            </a:endParaRPr>
          </a:p>
          <a:p>
            <a:pPr algn="ctr"/>
            <a:r>
              <a:rPr lang="fr-FR" sz="900" b="1" dirty="0" smtClean="0">
                <a:solidFill>
                  <a:srgbClr val="FFFFFF"/>
                </a:solidFill>
              </a:rPr>
              <a:t>Réunion de la CPR</a:t>
            </a:r>
          </a:p>
          <a:p>
            <a:pPr algn="ctr"/>
            <a:endParaRPr lang="fr-FR" sz="1100" b="1" i="1" dirty="0">
              <a:solidFill>
                <a:srgbClr val="FFFFFF"/>
              </a:solidFill>
            </a:endParaRPr>
          </a:p>
        </p:txBody>
      </p:sp>
      <p:sp>
        <p:nvSpPr>
          <p:cNvPr id="61" name="Rectangle à coins arrondis 60"/>
          <p:cNvSpPr/>
          <p:nvPr/>
        </p:nvSpPr>
        <p:spPr>
          <a:xfrm>
            <a:off x="2817849" y="2687780"/>
            <a:ext cx="1585216" cy="428513"/>
          </a:xfrm>
          <a:prstGeom prst="round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900" b="1" u="sng" dirty="0" smtClean="0">
                <a:solidFill>
                  <a:schemeClr val="bg1"/>
                </a:solidFill>
              </a:rPr>
              <a:t>Caisses </a:t>
            </a:r>
          </a:p>
          <a:p>
            <a:pPr algn="ctr"/>
            <a:r>
              <a:rPr lang="fr-FR" sz="900" b="1" dirty="0" smtClean="0">
                <a:solidFill>
                  <a:schemeClr val="bg1"/>
                </a:solidFill>
              </a:rPr>
              <a:t>Saisine de la CPR </a:t>
            </a:r>
          </a:p>
        </p:txBody>
      </p:sp>
      <p:sp>
        <p:nvSpPr>
          <p:cNvPr id="84" name="Line 40"/>
          <p:cNvSpPr>
            <a:spLocks noChangeShapeType="1"/>
          </p:cNvSpPr>
          <p:nvPr/>
        </p:nvSpPr>
        <p:spPr bwMode="auto">
          <a:xfrm flipH="1">
            <a:off x="7893050" y="2191502"/>
            <a:ext cx="0" cy="5117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cxnSp>
        <p:nvCxnSpPr>
          <p:cNvPr id="88" name="Connecteur droit 87"/>
          <p:cNvCxnSpPr/>
          <p:nvPr/>
        </p:nvCxnSpPr>
        <p:spPr>
          <a:xfrm>
            <a:off x="1821572" y="2943145"/>
            <a:ext cx="0" cy="1397828"/>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102" name="Line 23"/>
          <p:cNvSpPr>
            <a:spLocks noChangeShapeType="1"/>
          </p:cNvSpPr>
          <p:nvPr/>
        </p:nvSpPr>
        <p:spPr bwMode="auto">
          <a:xfrm>
            <a:off x="4257302" y="2407579"/>
            <a:ext cx="187220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3" name="Line 40"/>
          <p:cNvSpPr>
            <a:spLocks noChangeShapeType="1"/>
          </p:cNvSpPr>
          <p:nvPr/>
        </p:nvSpPr>
        <p:spPr bwMode="auto">
          <a:xfrm flipH="1">
            <a:off x="4257302" y="2404390"/>
            <a:ext cx="0" cy="2651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104" name="Line 40"/>
          <p:cNvSpPr>
            <a:spLocks noChangeShapeType="1"/>
          </p:cNvSpPr>
          <p:nvPr/>
        </p:nvSpPr>
        <p:spPr bwMode="auto">
          <a:xfrm flipH="1">
            <a:off x="6144194" y="2404390"/>
            <a:ext cx="0" cy="2651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106" name="Line 40"/>
          <p:cNvSpPr>
            <a:spLocks noChangeShapeType="1"/>
          </p:cNvSpPr>
          <p:nvPr/>
        </p:nvSpPr>
        <p:spPr bwMode="auto">
          <a:xfrm>
            <a:off x="3410675" y="3140019"/>
            <a:ext cx="0" cy="18076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107" name="Line 40"/>
          <p:cNvSpPr>
            <a:spLocks noChangeShapeType="1"/>
          </p:cNvSpPr>
          <p:nvPr/>
        </p:nvSpPr>
        <p:spPr bwMode="auto">
          <a:xfrm>
            <a:off x="1357460" y="1971278"/>
            <a:ext cx="15900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110" name="Line 40"/>
          <p:cNvSpPr>
            <a:spLocks noChangeShapeType="1"/>
          </p:cNvSpPr>
          <p:nvPr/>
        </p:nvSpPr>
        <p:spPr bwMode="auto">
          <a:xfrm>
            <a:off x="7020272" y="1184303"/>
            <a:ext cx="265992" cy="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111" name="Line 40"/>
          <p:cNvSpPr>
            <a:spLocks noChangeShapeType="1"/>
          </p:cNvSpPr>
          <p:nvPr/>
        </p:nvSpPr>
        <p:spPr bwMode="auto">
          <a:xfrm flipV="1">
            <a:off x="7032290" y="1953129"/>
            <a:ext cx="265992" cy="933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112" name="Line 23"/>
          <p:cNvSpPr>
            <a:spLocks noChangeShapeType="1"/>
          </p:cNvSpPr>
          <p:nvPr/>
        </p:nvSpPr>
        <p:spPr bwMode="auto">
          <a:xfrm>
            <a:off x="7020272" y="1171159"/>
            <a:ext cx="12018" cy="80011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cxnSp>
        <p:nvCxnSpPr>
          <p:cNvPr id="113" name="Connecteur droit 112"/>
          <p:cNvCxnSpPr/>
          <p:nvPr/>
        </p:nvCxnSpPr>
        <p:spPr>
          <a:xfrm>
            <a:off x="5231574" y="2319081"/>
            <a:ext cx="0" cy="77981"/>
          </a:xfrm>
          <a:prstGeom prst="line">
            <a:avLst/>
          </a:prstGeom>
          <a:ln w="3175">
            <a:solidFill>
              <a:schemeClr val="tx1"/>
            </a:solidFill>
            <a:prstDash val="solid"/>
          </a:ln>
        </p:spPr>
        <p:style>
          <a:lnRef idx="2">
            <a:schemeClr val="accent1"/>
          </a:lnRef>
          <a:fillRef idx="0">
            <a:schemeClr val="accent1"/>
          </a:fillRef>
          <a:effectRef idx="1">
            <a:schemeClr val="accent1"/>
          </a:effectRef>
          <a:fontRef idx="minor">
            <a:schemeClr val="tx1"/>
          </a:fontRef>
        </p:style>
      </p:cxnSp>
      <p:sp>
        <p:nvSpPr>
          <p:cNvPr id="133" name="Rectangle à coins arrondis 132"/>
          <p:cNvSpPr/>
          <p:nvPr/>
        </p:nvSpPr>
        <p:spPr>
          <a:xfrm>
            <a:off x="5146630" y="893931"/>
            <a:ext cx="1026717" cy="360390"/>
          </a:xfrm>
          <a:prstGeom prst="roundRect">
            <a:avLst/>
          </a:prstGeom>
          <a:solidFill>
            <a:srgbClr val="8064A2">
              <a:lumMod val="60000"/>
              <a:lumOff val="40000"/>
            </a:srgbClr>
          </a:solidFill>
          <a:ln w="9525" cap="flat" cmpd="sng" algn="ctr">
            <a:solidFill>
              <a:srgbClr val="8064A2">
                <a:shade val="95000"/>
                <a:satMod val="105000"/>
              </a:srgbClr>
            </a:solidFill>
            <a:prstDash val="solid"/>
          </a:ln>
          <a:effectLst>
            <a:outerShdw blurRad="40000" dist="23000" dir="5400000" rotWithShape="0">
              <a:srgbClr val="000000">
                <a:alpha val="35000"/>
              </a:srgb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900" b="1" i="0"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Abandon de la procédure</a:t>
            </a:r>
            <a:endParaRPr kumimoji="0" lang="fr-FR" sz="900" b="1" i="1" u="none" strike="noStrike" kern="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cxnSp>
        <p:nvCxnSpPr>
          <p:cNvPr id="139" name="Connecteur droit 138"/>
          <p:cNvCxnSpPr/>
          <p:nvPr/>
        </p:nvCxnSpPr>
        <p:spPr>
          <a:xfrm flipH="1">
            <a:off x="1801857" y="2938935"/>
            <a:ext cx="1045817" cy="0"/>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157" name="Rectangle à coins arrondis 156"/>
          <p:cNvSpPr/>
          <p:nvPr/>
        </p:nvSpPr>
        <p:spPr>
          <a:xfrm>
            <a:off x="2817849" y="4055880"/>
            <a:ext cx="1620180" cy="593324"/>
          </a:xfrm>
          <a:prstGeom prst="roundRect">
            <a:avLst/>
          </a:prstGeom>
          <a:gradFill flip="none" rotWithShape="1">
            <a:gsLst>
              <a:gs pos="0">
                <a:schemeClr val="accent6">
                  <a:lumMod val="40000"/>
                  <a:lumOff val="60000"/>
                  <a:shade val="30000"/>
                  <a:satMod val="115000"/>
                </a:schemeClr>
              </a:gs>
              <a:gs pos="50000">
                <a:schemeClr val="accent6">
                  <a:lumMod val="40000"/>
                  <a:lumOff val="60000"/>
                  <a:shade val="67500"/>
                  <a:satMod val="115000"/>
                </a:schemeClr>
              </a:gs>
              <a:gs pos="100000">
                <a:schemeClr val="accent6">
                  <a:lumMod val="40000"/>
                  <a:lumOff val="60000"/>
                  <a:shade val="100000"/>
                  <a:satMod val="115000"/>
                </a:schemeClr>
              </a:gs>
            </a:gsLst>
            <a:lin ang="2700000" scaled="1"/>
            <a:tileRect/>
          </a:gradFill>
          <a:effectLst>
            <a:innerShdw blurRad="63500" dist="50800" dir="81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200" b="1" dirty="0" smtClean="0">
              <a:solidFill>
                <a:srgbClr val="FFFFFF"/>
              </a:solidFill>
            </a:endParaRPr>
          </a:p>
          <a:p>
            <a:pPr algn="ctr"/>
            <a:r>
              <a:rPr lang="fr-FR" sz="900" b="1" dirty="0" smtClean="0">
                <a:solidFill>
                  <a:srgbClr val="FFFFFF"/>
                </a:solidFill>
              </a:rPr>
              <a:t>Notification avis CPR</a:t>
            </a:r>
          </a:p>
          <a:p>
            <a:pPr algn="ctr"/>
            <a:r>
              <a:rPr lang="fr-FR" dirty="0" smtClean="0">
                <a:solidFill>
                  <a:srgbClr val="FFFFFF"/>
                </a:solidFill>
              </a:rPr>
              <a:t>(médecin + Directeur caisse) </a:t>
            </a:r>
          </a:p>
          <a:p>
            <a:pPr algn="ctr"/>
            <a:endParaRPr lang="fr-FR" sz="1100" b="1" i="1" dirty="0">
              <a:solidFill>
                <a:srgbClr val="FFFFFF"/>
              </a:solidFill>
            </a:endParaRPr>
          </a:p>
        </p:txBody>
      </p:sp>
      <p:sp>
        <p:nvSpPr>
          <p:cNvPr id="158" name="Line 40"/>
          <p:cNvSpPr>
            <a:spLocks noChangeShapeType="1"/>
          </p:cNvSpPr>
          <p:nvPr/>
        </p:nvSpPr>
        <p:spPr bwMode="auto">
          <a:xfrm>
            <a:off x="3410976" y="3883063"/>
            <a:ext cx="0" cy="18076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165" name="Line 40"/>
          <p:cNvSpPr>
            <a:spLocks noChangeShapeType="1"/>
          </p:cNvSpPr>
          <p:nvPr/>
        </p:nvSpPr>
        <p:spPr bwMode="auto">
          <a:xfrm>
            <a:off x="1821572" y="4340972"/>
            <a:ext cx="1078714" cy="1"/>
          </a:xfrm>
          <a:prstGeom prst="line">
            <a:avLst/>
          </a:prstGeom>
          <a:noFill/>
          <a:ln w="9525">
            <a:solidFill>
              <a:schemeClr val="tx1"/>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171" name="Rectangle à coins arrondis 170"/>
          <p:cNvSpPr/>
          <p:nvPr/>
        </p:nvSpPr>
        <p:spPr>
          <a:xfrm>
            <a:off x="7702249" y="5899301"/>
            <a:ext cx="954421" cy="663389"/>
          </a:xfrm>
          <a:prstGeom prst="roundRect">
            <a:avLst/>
          </a:prstGeom>
          <a:gradFill flip="none" rotWithShape="1">
            <a:gsLst>
              <a:gs pos="0">
                <a:schemeClr val="accent1">
                  <a:tint val="100000"/>
                  <a:shade val="100000"/>
                  <a:satMod val="130000"/>
                  <a:lumMod val="32000"/>
                </a:schemeClr>
              </a:gs>
              <a:gs pos="100000">
                <a:schemeClr val="accent1">
                  <a:tint val="50000"/>
                  <a:shade val="100000"/>
                  <a:satMod val="350000"/>
                </a:schemeClr>
              </a:gs>
            </a:gsLst>
            <a:lin ang="0" scaled="1"/>
            <a:tileRect/>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pPr>
            <a:r>
              <a:rPr lang="fr-FR" sz="900" b="1" dirty="0" smtClean="0">
                <a:solidFill>
                  <a:schemeClr val="bg1"/>
                </a:solidFill>
              </a:rPr>
              <a:t>Recours </a:t>
            </a:r>
          </a:p>
          <a:p>
            <a:pPr algn="ctr" fontAlgn="auto">
              <a:spcBef>
                <a:spcPts val="0"/>
              </a:spcBef>
              <a:spcAft>
                <a:spcPts val="0"/>
              </a:spcAft>
            </a:pPr>
            <a:r>
              <a:rPr lang="fr-FR" sz="900" b="1" dirty="0" smtClean="0">
                <a:solidFill>
                  <a:schemeClr val="bg1"/>
                </a:solidFill>
              </a:rPr>
              <a:t>TA avec possibilité de référé </a:t>
            </a:r>
            <a:endParaRPr lang="fr-FR" sz="900" b="1" dirty="0">
              <a:solidFill>
                <a:schemeClr val="bg1"/>
              </a:solidFill>
            </a:endParaRPr>
          </a:p>
        </p:txBody>
      </p:sp>
      <p:sp>
        <p:nvSpPr>
          <p:cNvPr id="174" name="Rectangle à coins arrondis 173"/>
          <p:cNvSpPr/>
          <p:nvPr/>
        </p:nvSpPr>
        <p:spPr>
          <a:xfrm>
            <a:off x="4706579" y="4181558"/>
            <a:ext cx="2234914" cy="527914"/>
          </a:xfrm>
          <a:prstGeom prst="round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u="sng" dirty="0">
                <a:solidFill>
                  <a:schemeClr val="bg1"/>
                </a:solidFill>
              </a:rPr>
              <a:t>S</a:t>
            </a:r>
            <a:r>
              <a:rPr lang="fr-FR" sz="900" b="1" u="sng" dirty="0" smtClean="0">
                <a:solidFill>
                  <a:schemeClr val="bg1"/>
                </a:solidFill>
              </a:rPr>
              <a:t>aisine CPN </a:t>
            </a:r>
          </a:p>
          <a:p>
            <a:pPr algn="ctr"/>
            <a:r>
              <a:rPr lang="fr-FR" sz="900" i="1" dirty="0" smtClean="0">
                <a:solidFill>
                  <a:schemeClr val="bg1"/>
                </a:solidFill>
              </a:rPr>
              <a:t>(</a:t>
            </a:r>
            <a:r>
              <a:rPr lang="fr-FR" i="1" dirty="0" smtClean="0">
                <a:solidFill>
                  <a:schemeClr val="bg1"/>
                </a:solidFill>
              </a:rPr>
              <a:t>avis CPR défavorable sanction ,absence d’accord CPR, désaccord CPAM:/CPR)</a:t>
            </a:r>
          </a:p>
        </p:txBody>
      </p:sp>
      <p:sp>
        <p:nvSpPr>
          <p:cNvPr id="182" name="Rectangle à coins arrondis 181"/>
          <p:cNvSpPr/>
          <p:nvPr/>
        </p:nvSpPr>
        <p:spPr>
          <a:xfrm>
            <a:off x="5868144" y="3431079"/>
            <a:ext cx="799423" cy="368381"/>
          </a:xfrm>
          <a:prstGeom prst="round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lvl="0" algn="ctr"/>
            <a:r>
              <a:rPr lang="fr-FR" sz="900" b="1" u="sng" dirty="0" smtClean="0">
                <a:solidFill>
                  <a:srgbClr val="FFFFFF"/>
                </a:solidFill>
              </a:rPr>
              <a:t>CPAM</a:t>
            </a:r>
          </a:p>
        </p:txBody>
      </p:sp>
      <p:sp>
        <p:nvSpPr>
          <p:cNvPr id="183" name="Rectangle à coins arrondis 182"/>
          <p:cNvSpPr/>
          <p:nvPr/>
        </p:nvSpPr>
        <p:spPr>
          <a:xfrm>
            <a:off x="7137137" y="4174462"/>
            <a:ext cx="1654377" cy="535010"/>
          </a:xfrm>
          <a:prstGeom prst="round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u="sng" dirty="0" smtClean="0">
                <a:solidFill>
                  <a:schemeClr val="bg1"/>
                </a:solidFill>
              </a:rPr>
              <a:t>Notification de la </a:t>
            </a:r>
          </a:p>
          <a:p>
            <a:pPr algn="ctr"/>
            <a:r>
              <a:rPr lang="fr-FR" sz="900" b="1" u="sng" dirty="0" smtClean="0">
                <a:solidFill>
                  <a:schemeClr val="bg1"/>
                </a:solidFill>
              </a:rPr>
              <a:t>décision au médecin </a:t>
            </a:r>
          </a:p>
          <a:p>
            <a:pPr algn="ctr"/>
            <a:endParaRPr lang="fr-FR" sz="900" b="1" u="sng" dirty="0" smtClean="0">
              <a:solidFill>
                <a:schemeClr val="bg1"/>
              </a:solidFill>
            </a:endParaRPr>
          </a:p>
        </p:txBody>
      </p:sp>
      <p:sp>
        <p:nvSpPr>
          <p:cNvPr id="184" name="Line 23"/>
          <p:cNvSpPr>
            <a:spLocks noChangeShapeType="1"/>
          </p:cNvSpPr>
          <p:nvPr/>
        </p:nvSpPr>
        <p:spPr bwMode="auto">
          <a:xfrm>
            <a:off x="5355241" y="3923482"/>
            <a:ext cx="187220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cxnSp>
        <p:nvCxnSpPr>
          <p:cNvPr id="185" name="Connecteur droit 184"/>
          <p:cNvCxnSpPr/>
          <p:nvPr/>
        </p:nvCxnSpPr>
        <p:spPr>
          <a:xfrm>
            <a:off x="6291345" y="3810608"/>
            <a:ext cx="0" cy="111191"/>
          </a:xfrm>
          <a:prstGeom prst="line">
            <a:avLst/>
          </a:prstGeom>
          <a:ln w="3175">
            <a:solidFill>
              <a:schemeClr val="tx1"/>
            </a:solidFill>
            <a:prstDash val="solid"/>
          </a:ln>
        </p:spPr>
        <p:style>
          <a:lnRef idx="2">
            <a:schemeClr val="accent1"/>
          </a:lnRef>
          <a:fillRef idx="0">
            <a:schemeClr val="accent1"/>
          </a:fillRef>
          <a:effectRef idx="1">
            <a:schemeClr val="accent1"/>
          </a:effectRef>
          <a:fontRef idx="minor">
            <a:schemeClr val="tx1"/>
          </a:fontRef>
        </p:style>
      </p:cxnSp>
      <p:sp>
        <p:nvSpPr>
          <p:cNvPr id="189" name="Line 40"/>
          <p:cNvSpPr>
            <a:spLocks noChangeShapeType="1"/>
          </p:cNvSpPr>
          <p:nvPr/>
        </p:nvSpPr>
        <p:spPr bwMode="auto">
          <a:xfrm>
            <a:off x="7227449" y="3933094"/>
            <a:ext cx="0" cy="22177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203" name="Line 40"/>
          <p:cNvSpPr>
            <a:spLocks noChangeShapeType="1"/>
          </p:cNvSpPr>
          <p:nvPr/>
        </p:nvSpPr>
        <p:spPr bwMode="auto">
          <a:xfrm flipV="1">
            <a:off x="5659988" y="1249910"/>
            <a:ext cx="0" cy="1685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204" name="Line 40"/>
          <p:cNvSpPr>
            <a:spLocks noChangeShapeType="1"/>
          </p:cNvSpPr>
          <p:nvPr/>
        </p:nvSpPr>
        <p:spPr bwMode="auto">
          <a:xfrm>
            <a:off x="5355241" y="3923483"/>
            <a:ext cx="0" cy="2313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206" name="Rectangle à coins arrondis 205"/>
          <p:cNvSpPr/>
          <p:nvPr/>
        </p:nvSpPr>
        <p:spPr>
          <a:xfrm>
            <a:off x="4961995" y="4788781"/>
            <a:ext cx="1480685" cy="502637"/>
          </a:xfrm>
          <a:prstGeom prst="roundRect">
            <a:avLst/>
          </a:prstGeom>
          <a:gradFill flip="none" rotWithShape="1">
            <a:gsLst>
              <a:gs pos="0">
                <a:schemeClr val="accent6">
                  <a:lumMod val="40000"/>
                  <a:lumOff val="60000"/>
                  <a:shade val="30000"/>
                  <a:satMod val="115000"/>
                </a:schemeClr>
              </a:gs>
              <a:gs pos="50000">
                <a:schemeClr val="accent6">
                  <a:lumMod val="40000"/>
                  <a:lumOff val="60000"/>
                  <a:shade val="67500"/>
                  <a:satMod val="115000"/>
                </a:schemeClr>
              </a:gs>
              <a:gs pos="100000">
                <a:schemeClr val="accent6">
                  <a:lumMod val="40000"/>
                  <a:lumOff val="60000"/>
                  <a:shade val="100000"/>
                  <a:satMod val="115000"/>
                </a:schemeClr>
              </a:gs>
            </a:gsLst>
            <a:lin ang="2700000" scaled="1"/>
            <a:tileRect/>
          </a:gradFill>
          <a:effectLst>
            <a:innerShdw blurRad="63500" dist="50800" dir="81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u="sng" dirty="0">
                <a:solidFill>
                  <a:srgbClr val="FFFFFF"/>
                </a:solidFill>
              </a:rPr>
              <a:t>Pdt CPN </a:t>
            </a:r>
            <a:endParaRPr lang="fr-FR" sz="900" b="1" u="sng" dirty="0" smtClean="0">
              <a:solidFill>
                <a:srgbClr val="FFFFFF"/>
              </a:solidFill>
            </a:endParaRPr>
          </a:p>
          <a:p>
            <a:pPr algn="ctr"/>
            <a:r>
              <a:rPr lang="fr-FR" sz="900" b="1" dirty="0" smtClean="0">
                <a:solidFill>
                  <a:srgbClr val="FFFFFF"/>
                </a:solidFill>
              </a:rPr>
              <a:t>Saisine CNOM</a:t>
            </a:r>
            <a:endParaRPr lang="fr-FR" sz="900" b="1" dirty="0">
              <a:solidFill>
                <a:srgbClr val="FFFFFF"/>
              </a:solidFill>
            </a:endParaRPr>
          </a:p>
        </p:txBody>
      </p:sp>
      <p:sp>
        <p:nvSpPr>
          <p:cNvPr id="208" name="Rectangle à coins arrondis 207"/>
          <p:cNvSpPr/>
          <p:nvPr/>
        </p:nvSpPr>
        <p:spPr>
          <a:xfrm>
            <a:off x="5247632" y="5362655"/>
            <a:ext cx="893841" cy="356324"/>
          </a:xfrm>
          <a:prstGeom prst="round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900" b="1" u="sng" dirty="0" smtClean="0">
                <a:solidFill>
                  <a:schemeClr val="bg1"/>
                </a:solidFill>
              </a:rPr>
              <a:t>Avis CNOM</a:t>
            </a:r>
          </a:p>
        </p:txBody>
      </p:sp>
      <p:sp>
        <p:nvSpPr>
          <p:cNvPr id="221" name="Rectangle à coins arrondis 220"/>
          <p:cNvSpPr/>
          <p:nvPr/>
        </p:nvSpPr>
        <p:spPr>
          <a:xfrm>
            <a:off x="5082863" y="6372162"/>
            <a:ext cx="1345028" cy="381056"/>
          </a:xfrm>
          <a:prstGeom prst="roundRect">
            <a:avLst/>
          </a:prstGeom>
          <a:gradFill flip="none" rotWithShape="1">
            <a:gsLst>
              <a:gs pos="0">
                <a:schemeClr val="accent6">
                  <a:lumMod val="40000"/>
                  <a:lumOff val="60000"/>
                  <a:shade val="30000"/>
                  <a:satMod val="115000"/>
                </a:schemeClr>
              </a:gs>
              <a:gs pos="50000">
                <a:schemeClr val="accent6">
                  <a:lumMod val="40000"/>
                  <a:lumOff val="60000"/>
                  <a:shade val="67500"/>
                  <a:satMod val="115000"/>
                </a:schemeClr>
              </a:gs>
              <a:gs pos="100000">
                <a:schemeClr val="accent6">
                  <a:lumMod val="40000"/>
                  <a:lumOff val="60000"/>
                  <a:shade val="100000"/>
                  <a:satMod val="115000"/>
                </a:schemeClr>
              </a:gs>
            </a:gsLst>
            <a:lin ang="2700000" scaled="1"/>
            <a:tileRect/>
          </a:gradFill>
          <a:effectLst>
            <a:glow rad="101600">
              <a:schemeClr val="accent2">
                <a:satMod val="175000"/>
                <a:alpha val="40000"/>
              </a:schemeClr>
            </a:glow>
            <a:innerShdw blurRad="63500" dist="50800" dir="81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dirty="0" smtClean="0">
                <a:solidFill>
                  <a:schemeClr val="bg1"/>
                </a:solidFill>
              </a:rPr>
              <a:t>Notification </a:t>
            </a:r>
          </a:p>
          <a:p>
            <a:pPr algn="ctr"/>
            <a:r>
              <a:rPr lang="fr-FR" sz="900" b="1" dirty="0" smtClean="0">
                <a:solidFill>
                  <a:schemeClr val="bg1"/>
                </a:solidFill>
              </a:rPr>
              <a:t>Avis </a:t>
            </a:r>
            <a:r>
              <a:rPr lang="fr-FR" sz="900" b="1" dirty="0">
                <a:solidFill>
                  <a:schemeClr val="bg1"/>
                </a:solidFill>
              </a:rPr>
              <a:t>CPN </a:t>
            </a:r>
          </a:p>
        </p:txBody>
      </p:sp>
      <p:cxnSp>
        <p:nvCxnSpPr>
          <p:cNvPr id="223" name="Connecteur droit 222"/>
          <p:cNvCxnSpPr/>
          <p:nvPr/>
        </p:nvCxnSpPr>
        <p:spPr>
          <a:xfrm flipH="1">
            <a:off x="7876233" y="2909126"/>
            <a:ext cx="303226" cy="0"/>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224" name="Line 40"/>
          <p:cNvSpPr>
            <a:spLocks noChangeShapeType="1"/>
          </p:cNvSpPr>
          <p:nvPr/>
        </p:nvSpPr>
        <p:spPr bwMode="auto">
          <a:xfrm>
            <a:off x="8180444" y="2902036"/>
            <a:ext cx="0" cy="438065"/>
          </a:xfrm>
          <a:prstGeom prst="line">
            <a:avLst/>
          </a:prstGeom>
          <a:noFill/>
          <a:ln w="9525">
            <a:solidFill>
              <a:schemeClr val="tx1"/>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225" name="Rectangle à coins arrondis 224"/>
          <p:cNvSpPr/>
          <p:nvPr/>
        </p:nvSpPr>
        <p:spPr>
          <a:xfrm>
            <a:off x="4961216" y="5824407"/>
            <a:ext cx="1466675" cy="452905"/>
          </a:xfrm>
          <a:prstGeom prst="roundRect">
            <a:avLst/>
          </a:prstGeom>
          <a:gradFill flip="none" rotWithShape="1">
            <a:gsLst>
              <a:gs pos="0">
                <a:schemeClr val="accent6">
                  <a:lumMod val="40000"/>
                  <a:lumOff val="60000"/>
                  <a:shade val="30000"/>
                  <a:satMod val="115000"/>
                </a:schemeClr>
              </a:gs>
              <a:gs pos="50000">
                <a:schemeClr val="accent6">
                  <a:lumMod val="40000"/>
                  <a:lumOff val="60000"/>
                  <a:shade val="67500"/>
                  <a:satMod val="115000"/>
                </a:schemeClr>
              </a:gs>
              <a:gs pos="100000">
                <a:schemeClr val="accent6">
                  <a:lumMod val="40000"/>
                  <a:lumOff val="60000"/>
                  <a:shade val="100000"/>
                  <a:satMod val="115000"/>
                </a:schemeClr>
              </a:gs>
            </a:gsLst>
            <a:lin ang="2700000" scaled="1"/>
            <a:tileRect/>
          </a:gradFill>
          <a:effectLst>
            <a:innerShdw blurRad="63500" dist="50800" dir="81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900" b="1" u="sng" dirty="0" smtClean="0">
                <a:solidFill>
                  <a:srgbClr val="FFFFFF"/>
                </a:solidFill>
              </a:rPr>
              <a:t>Réunion CPN</a:t>
            </a:r>
            <a:endParaRPr lang="fr-FR" sz="900" b="1" u="sng" dirty="0">
              <a:solidFill>
                <a:srgbClr val="FFFFFF"/>
              </a:solidFill>
            </a:endParaRPr>
          </a:p>
        </p:txBody>
      </p:sp>
      <p:sp>
        <p:nvSpPr>
          <p:cNvPr id="163" name="ZoneTexte 162"/>
          <p:cNvSpPr txBox="1"/>
          <p:nvPr/>
        </p:nvSpPr>
        <p:spPr>
          <a:xfrm>
            <a:off x="3490995" y="1651107"/>
            <a:ext cx="894797" cy="215444"/>
          </a:xfrm>
          <a:prstGeom prst="rect">
            <a:avLst/>
          </a:prstGeom>
          <a:noFill/>
        </p:spPr>
        <p:txBody>
          <a:bodyPr wrap="none" rtlCol="0">
            <a:spAutoFit/>
          </a:bodyPr>
          <a:lstStyle/>
          <a:p>
            <a:r>
              <a:rPr lang="fr-FR" i="1" dirty="0" smtClean="0"/>
              <a:t>Délai de 2 mois</a:t>
            </a:r>
            <a:endParaRPr lang="fr-FR" i="1" dirty="0"/>
          </a:p>
        </p:txBody>
      </p:sp>
      <p:sp>
        <p:nvSpPr>
          <p:cNvPr id="226" name="ZoneTexte 225"/>
          <p:cNvSpPr txBox="1"/>
          <p:nvPr/>
        </p:nvSpPr>
        <p:spPr>
          <a:xfrm>
            <a:off x="6195504" y="1463496"/>
            <a:ext cx="700833" cy="215444"/>
          </a:xfrm>
          <a:prstGeom prst="rect">
            <a:avLst/>
          </a:prstGeom>
          <a:noFill/>
        </p:spPr>
        <p:txBody>
          <a:bodyPr wrap="none" rtlCol="0">
            <a:spAutoFit/>
          </a:bodyPr>
          <a:lstStyle/>
          <a:p>
            <a:r>
              <a:rPr lang="fr-FR" i="1" dirty="0" smtClean="0"/>
              <a:t>Délai 3 ans</a:t>
            </a:r>
            <a:endParaRPr lang="fr-FR" i="1" dirty="0"/>
          </a:p>
        </p:txBody>
      </p:sp>
      <p:sp>
        <p:nvSpPr>
          <p:cNvPr id="227" name="Line 40"/>
          <p:cNvSpPr>
            <a:spLocks noChangeShapeType="1"/>
          </p:cNvSpPr>
          <p:nvPr/>
        </p:nvSpPr>
        <p:spPr bwMode="auto">
          <a:xfrm>
            <a:off x="3410675" y="1879172"/>
            <a:ext cx="1027354" cy="0"/>
          </a:xfrm>
          <a:prstGeom prst="line">
            <a:avLst/>
          </a:prstGeom>
          <a:noFill/>
          <a:ln w="9525">
            <a:solidFill>
              <a:schemeClr val="tx1"/>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cxnSp>
        <p:nvCxnSpPr>
          <p:cNvPr id="229" name="Connecteur droit 228"/>
          <p:cNvCxnSpPr/>
          <p:nvPr/>
        </p:nvCxnSpPr>
        <p:spPr>
          <a:xfrm flipH="1">
            <a:off x="6234820" y="1676132"/>
            <a:ext cx="723585" cy="5616"/>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232" name="ZoneTexte 231"/>
          <p:cNvSpPr txBox="1"/>
          <p:nvPr/>
        </p:nvSpPr>
        <p:spPr>
          <a:xfrm rot="16200000">
            <a:off x="954188" y="3571159"/>
            <a:ext cx="1479892" cy="215444"/>
          </a:xfrm>
          <a:prstGeom prst="rect">
            <a:avLst/>
          </a:prstGeom>
          <a:noFill/>
        </p:spPr>
        <p:txBody>
          <a:bodyPr wrap="none" rtlCol="0">
            <a:spAutoFit/>
          </a:bodyPr>
          <a:lstStyle/>
          <a:p>
            <a:r>
              <a:rPr lang="fr-FR" i="1" dirty="0" smtClean="0"/>
              <a:t>Délai de 3 mois calendaires </a:t>
            </a:r>
            <a:endParaRPr lang="fr-FR" i="1" dirty="0"/>
          </a:p>
        </p:txBody>
      </p:sp>
      <p:sp>
        <p:nvSpPr>
          <p:cNvPr id="233" name="ZoneTexte 232"/>
          <p:cNvSpPr txBox="1"/>
          <p:nvPr/>
        </p:nvSpPr>
        <p:spPr>
          <a:xfrm>
            <a:off x="7950809" y="3096070"/>
            <a:ext cx="1514965" cy="215444"/>
          </a:xfrm>
          <a:prstGeom prst="rect">
            <a:avLst/>
          </a:prstGeom>
          <a:noFill/>
        </p:spPr>
        <p:txBody>
          <a:bodyPr wrap="square" rtlCol="0">
            <a:spAutoFit/>
          </a:bodyPr>
          <a:lstStyle/>
          <a:p>
            <a:pPr algn="ctr"/>
            <a:r>
              <a:rPr lang="fr-FR" i="1" dirty="0" smtClean="0"/>
              <a:t>Délai 1 mois</a:t>
            </a:r>
            <a:endParaRPr lang="fr-FR" i="1" dirty="0"/>
          </a:p>
        </p:txBody>
      </p:sp>
      <p:sp>
        <p:nvSpPr>
          <p:cNvPr id="234" name="ZoneTexte 233"/>
          <p:cNvSpPr txBox="1"/>
          <p:nvPr/>
        </p:nvSpPr>
        <p:spPr>
          <a:xfrm>
            <a:off x="6291345" y="4842812"/>
            <a:ext cx="936104" cy="430887"/>
          </a:xfrm>
          <a:prstGeom prst="rect">
            <a:avLst/>
          </a:prstGeom>
          <a:noFill/>
        </p:spPr>
        <p:txBody>
          <a:bodyPr wrap="square" rtlCol="0">
            <a:spAutoFit/>
          </a:bodyPr>
          <a:lstStyle/>
          <a:p>
            <a:pPr algn="ctr"/>
            <a:r>
              <a:rPr lang="fr-FR" i="1" dirty="0" smtClean="0"/>
              <a:t>Délai 1 mois </a:t>
            </a:r>
          </a:p>
          <a:p>
            <a:pPr algn="ctr"/>
            <a:r>
              <a:rPr lang="fr-FR" sz="700" i="1" dirty="0" smtClean="0"/>
              <a:t>(suivant  </a:t>
            </a:r>
          </a:p>
          <a:p>
            <a:pPr algn="ctr"/>
            <a:r>
              <a:rPr lang="fr-FR" sz="700" i="1" dirty="0" smtClean="0"/>
              <a:t>avis CPR)</a:t>
            </a:r>
          </a:p>
        </p:txBody>
      </p:sp>
      <p:sp>
        <p:nvSpPr>
          <p:cNvPr id="235" name="ZoneTexte 234"/>
          <p:cNvSpPr txBox="1"/>
          <p:nvPr/>
        </p:nvSpPr>
        <p:spPr>
          <a:xfrm>
            <a:off x="4553636" y="5254933"/>
            <a:ext cx="977926" cy="215444"/>
          </a:xfrm>
          <a:prstGeom prst="rect">
            <a:avLst/>
          </a:prstGeom>
          <a:noFill/>
        </p:spPr>
        <p:txBody>
          <a:bodyPr wrap="square" rtlCol="0">
            <a:spAutoFit/>
          </a:bodyPr>
          <a:lstStyle/>
          <a:p>
            <a:pPr algn="ctr"/>
            <a:r>
              <a:rPr lang="fr-FR" i="1" dirty="0" smtClean="0"/>
              <a:t>Délai 1 mois</a:t>
            </a:r>
            <a:endParaRPr lang="fr-FR" i="1" dirty="0"/>
          </a:p>
        </p:txBody>
      </p:sp>
      <p:cxnSp>
        <p:nvCxnSpPr>
          <p:cNvPr id="237" name="Connecteur droit 236"/>
          <p:cNvCxnSpPr/>
          <p:nvPr/>
        </p:nvCxnSpPr>
        <p:spPr>
          <a:xfrm flipH="1">
            <a:off x="6445731" y="5020693"/>
            <a:ext cx="627332" cy="0"/>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239" name="Connecteur droit 238"/>
          <p:cNvCxnSpPr/>
          <p:nvPr/>
        </p:nvCxnSpPr>
        <p:spPr>
          <a:xfrm flipH="1">
            <a:off x="8380275" y="3313557"/>
            <a:ext cx="552790" cy="7226"/>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243" name="Connecteur droit 242"/>
          <p:cNvCxnSpPr/>
          <p:nvPr/>
        </p:nvCxnSpPr>
        <p:spPr>
          <a:xfrm flipH="1">
            <a:off x="4715434" y="5422190"/>
            <a:ext cx="626880" cy="0"/>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244" name="ZoneTexte 243"/>
          <p:cNvSpPr txBox="1"/>
          <p:nvPr/>
        </p:nvSpPr>
        <p:spPr>
          <a:xfrm rot="5400000">
            <a:off x="6923591" y="6046270"/>
            <a:ext cx="964825" cy="215444"/>
          </a:xfrm>
          <a:prstGeom prst="rect">
            <a:avLst/>
          </a:prstGeom>
          <a:noFill/>
        </p:spPr>
        <p:txBody>
          <a:bodyPr wrap="square" rtlCol="0">
            <a:spAutoFit/>
          </a:bodyPr>
          <a:lstStyle/>
          <a:p>
            <a:pPr algn="ctr"/>
            <a:r>
              <a:rPr lang="fr-FR" i="1" dirty="0" smtClean="0"/>
              <a:t>Délai 3 mois</a:t>
            </a:r>
            <a:endParaRPr lang="fr-FR" i="1" dirty="0"/>
          </a:p>
        </p:txBody>
      </p:sp>
      <p:cxnSp>
        <p:nvCxnSpPr>
          <p:cNvPr id="245" name="Connecteur droit 244"/>
          <p:cNvCxnSpPr/>
          <p:nvPr/>
        </p:nvCxnSpPr>
        <p:spPr>
          <a:xfrm flipV="1">
            <a:off x="7313137" y="5870863"/>
            <a:ext cx="0" cy="584988"/>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246" name="Rectangle à coins arrondis 245"/>
          <p:cNvSpPr/>
          <p:nvPr/>
        </p:nvSpPr>
        <p:spPr>
          <a:xfrm>
            <a:off x="4146558" y="5824407"/>
            <a:ext cx="1120041" cy="381167"/>
          </a:xfrm>
          <a:prstGeom prst="round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700" b="1" u="sng" dirty="0" smtClean="0">
                <a:solidFill>
                  <a:schemeClr val="bg1"/>
                </a:solidFill>
              </a:rPr>
              <a:t>Médecin </a:t>
            </a:r>
          </a:p>
          <a:p>
            <a:pPr algn="ctr"/>
            <a:r>
              <a:rPr lang="fr-FR" sz="700" dirty="0">
                <a:solidFill>
                  <a:srgbClr val="FFFFFF"/>
                </a:solidFill>
              </a:rPr>
              <a:t>Audition en séance </a:t>
            </a:r>
            <a:r>
              <a:rPr lang="fr-FR" sz="700" dirty="0" smtClean="0">
                <a:solidFill>
                  <a:schemeClr val="bg1"/>
                </a:solidFill>
              </a:rPr>
              <a:t>/ Mémoire en défense</a:t>
            </a:r>
            <a:endParaRPr lang="fr-FR" sz="700" dirty="0">
              <a:solidFill>
                <a:schemeClr val="bg1"/>
              </a:solidFill>
            </a:endParaRPr>
          </a:p>
        </p:txBody>
      </p:sp>
      <p:sp>
        <p:nvSpPr>
          <p:cNvPr id="250" name="ZoneTexte 249"/>
          <p:cNvSpPr txBox="1"/>
          <p:nvPr/>
        </p:nvSpPr>
        <p:spPr>
          <a:xfrm>
            <a:off x="4209526" y="6225018"/>
            <a:ext cx="738978" cy="307777"/>
          </a:xfrm>
          <a:prstGeom prst="rect">
            <a:avLst/>
          </a:prstGeom>
          <a:noFill/>
        </p:spPr>
        <p:txBody>
          <a:bodyPr wrap="square" rtlCol="0">
            <a:spAutoFit/>
          </a:bodyPr>
          <a:lstStyle/>
          <a:p>
            <a:pPr algn="ctr"/>
            <a:r>
              <a:rPr lang="fr-FR" sz="700" i="1" dirty="0" smtClean="0"/>
              <a:t>3 jours au </a:t>
            </a:r>
          </a:p>
          <a:p>
            <a:pPr algn="ctr"/>
            <a:r>
              <a:rPr lang="fr-FR" sz="700" i="1" dirty="0" smtClean="0"/>
              <a:t>plus tard </a:t>
            </a:r>
            <a:endParaRPr lang="fr-FR" sz="700" i="1" dirty="0"/>
          </a:p>
        </p:txBody>
      </p:sp>
      <p:cxnSp>
        <p:nvCxnSpPr>
          <p:cNvPr id="251" name="Connecteur droit 250"/>
          <p:cNvCxnSpPr/>
          <p:nvPr/>
        </p:nvCxnSpPr>
        <p:spPr>
          <a:xfrm flipH="1">
            <a:off x="4325029" y="6474866"/>
            <a:ext cx="507972" cy="0"/>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254" name="Line 40"/>
          <p:cNvSpPr>
            <a:spLocks noChangeShapeType="1"/>
          </p:cNvSpPr>
          <p:nvPr/>
        </p:nvSpPr>
        <p:spPr bwMode="auto">
          <a:xfrm flipH="1">
            <a:off x="8155416" y="5671767"/>
            <a:ext cx="0" cy="2651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267" name="Rectangle à coins arrondis 266"/>
          <p:cNvSpPr/>
          <p:nvPr/>
        </p:nvSpPr>
        <p:spPr>
          <a:xfrm>
            <a:off x="1877638" y="3126586"/>
            <a:ext cx="1120041" cy="381167"/>
          </a:xfrm>
          <a:prstGeom prst="round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700" b="1" u="sng" dirty="0" smtClean="0">
                <a:solidFill>
                  <a:schemeClr val="bg1"/>
                </a:solidFill>
              </a:rPr>
              <a:t>Médecin </a:t>
            </a:r>
          </a:p>
          <a:p>
            <a:pPr algn="ctr"/>
            <a:r>
              <a:rPr lang="fr-FR" sz="700" dirty="0" smtClean="0">
                <a:solidFill>
                  <a:schemeClr val="bg1"/>
                </a:solidFill>
              </a:rPr>
              <a:t>Audition en séance / Mémoire en défense</a:t>
            </a:r>
            <a:endParaRPr lang="fr-FR" sz="700" dirty="0">
              <a:solidFill>
                <a:schemeClr val="bg1"/>
              </a:solidFill>
            </a:endParaRPr>
          </a:p>
        </p:txBody>
      </p:sp>
      <p:cxnSp>
        <p:nvCxnSpPr>
          <p:cNvPr id="279" name="Connecteur droit 278"/>
          <p:cNvCxnSpPr/>
          <p:nvPr/>
        </p:nvCxnSpPr>
        <p:spPr>
          <a:xfrm>
            <a:off x="4565750" y="3580013"/>
            <a:ext cx="0" cy="790142"/>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283" name="Line 40"/>
          <p:cNvSpPr>
            <a:spLocks noChangeShapeType="1"/>
          </p:cNvSpPr>
          <p:nvPr/>
        </p:nvSpPr>
        <p:spPr bwMode="auto">
          <a:xfrm>
            <a:off x="4553636" y="3575783"/>
            <a:ext cx="1314507" cy="0"/>
          </a:xfrm>
          <a:prstGeom prst="line">
            <a:avLst/>
          </a:prstGeom>
          <a:noFill/>
          <a:ln w="9525">
            <a:solidFill>
              <a:schemeClr val="tx1"/>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cxnSp>
        <p:nvCxnSpPr>
          <p:cNvPr id="290" name="Connecteur droit 289"/>
          <p:cNvCxnSpPr/>
          <p:nvPr/>
        </p:nvCxnSpPr>
        <p:spPr>
          <a:xfrm flipH="1">
            <a:off x="4413899" y="4381983"/>
            <a:ext cx="145794" cy="0"/>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302" name="Line 40"/>
          <p:cNvSpPr>
            <a:spLocks noChangeShapeType="1"/>
          </p:cNvSpPr>
          <p:nvPr/>
        </p:nvSpPr>
        <p:spPr bwMode="auto">
          <a:xfrm flipH="1">
            <a:off x="3616891" y="4599671"/>
            <a:ext cx="0" cy="189929"/>
          </a:xfrm>
          <a:prstGeom prst="line">
            <a:avLst/>
          </a:prstGeom>
          <a:noFill/>
          <a:ln w="9525">
            <a:solidFill>
              <a:schemeClr val="tx1"/>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303" name="Rectangle à coins arrondis 302"/>
          <p:cNvSpPr/>
          <p:nvPr/>
        </p:nvSpPr>
        <p:spPr>
          <a:xfrm>
            <a:off x="3228227" y="4789600"/>
            <a:ext cx="799423" cy="368381"/>
          </a:xfrm>
          <a:prstGeom prst="round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700" b="1" u="sng" dirty="0" smtClean="0">
                <a:solidFill>
                  <a:schemeClr val="bg1"/>
                </a:solidFill>
              </a:rPr>
              <a:t>Médecin</a:t>
            </a:r>
            <a:endParaRPr lang="fr-FR" sz="700" b="1" u="sng" dirty="0">
              <a:solidFill>
                <a:schemeClr val="bg1"/>
              </a:solidFill>
            </a:endParaRPr>
          </a:p>
        </p:txBody>
      </p:sp>
      <p:sp>
        <p:nvSpPr>
          <p:cNvPr id="305" name="Line 40"/>
          <p:cNvSpPr>
            <a:spLocks noChangeShapeType="1"/>
          </p:cNvSpPr>
          <p:nvPr/>
        </p:nvSpPr>
        <p:spPr bwMode="auto">
          <a:xfrm>
            <a:off x="4579015" y="4973790"/>
            <a:ext cx="382980" cy="0"/>
          </a:xfrm>
          <a:prstGeom prst="line">
            <a:avLst/>
          </a:prstGeom>
          <a:noFill/>
          <a:ln w="9525">
            <a:solidFill>
              <a:schemeClr val="tx1"/>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cxnSp>
        <p:nvCxnSpPr>
          <p:cNvPr id="306" name="Connecteur droit 305"/>
          <p:cNvCxnSpPr>
            <a:endCxn id="127" idx="0"/>
          </p:cNvCxnSpPr>
          <p:nvPr/>
        </p:nvCxnSpPr>
        <p:spPr>
          <a:xfrm flipH="1">
            <a:off x="4579015" y="4958862"/>
            <a:ext cx="4806" cy="494152"/>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309" name="Connecteur droit 308"/>
          <p:cNvCxnSpPr/>
          <p:nvPr/>
        </p:nvCxnSpPr>
        <p:spPr>
          <a:xfrm flipH="1">
            <a:off x="4403864" y="5446882"/>
            <a:ext cx="179957" cy="0"/>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314" name="Line 40"/>
          <p:cNvSpPr>
            <a:spLocks noChangeShapeType="1"/>
          </p:cNvSpPr>
          <p:nvPr/>
        </p:nvSpPr>
        <p:spPr bwMode="auto">
          <a:xfrm flipH="1">
            <a:off x="3627938" y="5150336"/>
            <a:ext cx="0" cy="189929"/>
          </a:xfrm>
          <a:prstGeom prst="line">
            <a:avLst/>
          </a:prstGeom>
          <a:noFill/>
          <a:ln w="9525">
            <a:solidFill>
              <a:schemeClr val="tx1"/>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315" name="Line 40"/>
          <p:cNvSpPr>
            <a:spLocks noChangeShapeType="1"/>
          </p:cNvSpPr>
          <p:nvPr/>
        </p:nvSpPr>
        <p:spPr bwMode="auto">
          <a:xfrm flipH="1">
            <a:off x="5696691" y="5207771"/>
            <a:ext cx="0" cy="189929"/>
          </a:xfrm>
          <a:prstGeom prst="line">
            <a:avLst/>
          </a:prstGeom>
          <a:noFill/>
          <a:ln w="9525">
            <a:solidFill>
              <a:schemeClr val="tx1"/>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316" name="Line 40"/>
          <p:cNvSpPr>
            <a:spLocks noChangeShapeType="1"/>
          </p:cNvSpPr>
          <p:nvPr/>
        </p:nvSpPr>
        <p:spPr bwMode="auto">
          <a:xfrm flipH="1">
            <a:off x="5694552" y="5709372"/>
            <a:ext cx="0" cy="189929"/>
          </a:xfrm>
          <a:prstGeom prst="line">
            <a:avLst/>
          </a:prstGeom>
          <a:noFill/>
          <a:ln w="9525">
            <a:solidFill>
              <a:schemeClr val="tx1"/>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317" name="Line 40"/>
          <p:cNvSpPr>
            <a:spLocks noChangeShapeType="1"/>
          </p:cNvSpPr>
          <p:nvPr/>
        </p:nvSpPr>
        <p:spPr bwMode="auto">
          <a:xfrm flipH="1">
            <a:off x="5702337" y="6188978"/>
            <a:ext cx="0" cy="189929"/>
          </a:xfrm>
          <a:prstGeom prst="line">
            <a:avLst/>
          </a:prstGeom>
          <a:noFill/>
          <a:ln w="9525">
            <a:solidFill>
              <a:schemeClr val="tx1"/>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320" name="ZoneTexte 319"/>
          <p:cNvSpPr txBox="1"/>
          <p:nvPr/>
        </p:nvSpPr>
        <p:spPr>
          <a:xfrm>
            <a:off x="300555" y="2276043"/>
            <a:ext cx="824265" cy="184666"/>
          </a:xfrm>
          <a:prstGeom prst="rect">
            <a:avLst/>
          </a:prstGeom>
          <a:noFill/>
        </p:spPr>
        <p:txBody>
          <a:bodyPr wrap="none" rtlCol="0">
            <a:spAutoFit/>
          </a:bodyPr>
          <a:lstStyle/>
          <a:p>
            <a:r>
              <a:rPr lang="fr-FR" sz="600" i="1" dirty="0" smtClean="0"/>
              <a:t>Sens de la lecture </a:t>
            </a:r>
            <a:endParaRPr lang="fr-FR" sz="600" i="1" dirty="0"/>
          </a:p>
        </p:txBody>
      </p:sp>
      <p:cxnSp>
        <p:nvCxnSpPr>
          <p:cNvPr id="321" name="Connecteur droit 320"/>
          <p:cNvCxnSpPr/>
          <p:nvPr/>
        </p:nvCxnSpPr>
        <p:spPr>
          <a:xfrm flipH="1">
            <a:off x="6164672" y="5642445"/>
            <a:ext cx="1109960" cy="0"/>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323" name="Connecteur droit 322"/>
          <p:cNvCxnSpPr/>
          <p:nvPr/>
        </p:nvCxnSpPr>
        <p:spPr>
          <a:xfrm>
            <a:off x="7289287" y="5642445"/>
            <a:ext cx="0" cy="963752"/>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325" name="Line 40"/>
          <p:cNvSpPr>
            <a:spLocks noChangeShapeType="1"/>
          </p:cNvSpPr>
          <p:nvPr/>
        </p:nvSpPr>
        <p:spPr bwMode="auto">
          <a:xfrm flipH="1">
            <a:off x="6503387" y="6606197"/>
            <a:ext cx="785900" cy="0"/>
          </a:xfrm>
          <a:prstGeom prst="line">
            <a:avLst/>
          </a:prstGeom>
          <a:noFill/>
          <a:ln w="9525">
            <a:solidFill>
              <a:schemeClr val="tx1"/>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350" name="ZoneTexte 349"/>
          <p:cNvSpPr txBox="1"/>
          <p:nvPr/>
        </p:nvSpPr>
        <p:spPr>
          <a:xfrm>
            <a:off x="7254299" y="4746024"/>
            <a:ext cx="1644304" cy="415498"/>
          </a:xfrm>
          <a:prstGeom prst="rect">
            <a:avLst/>
          </a:prstGeom>
          <a:noFill/>
        </p:spPr>
        <p:txBody>
          <a:bodyPr wrap="square" rtlCol="0">
            <a:spAutoFit/>
          </a:bodyPr>
          <a:lstStyle/>
          <a:p>
            <a:pPr algn="ctr"/>
            <a:r>
              <a:rPr lang="fr-FR" sz="700" i="1" dirty="0" smtClean="0"/>
              <a:t> décision ne peut intervenir que </a:t>
            </a:r>
          </a:p>
          <a:p>
            <a:pPr algn="ctr"/>
            <a:r>
              <a:rPr lang="fr-FR" sz="700" i="1" dirty="0" smtClean="0"/>
              <a:t>15 jours au plus tard</a:t>
            </a:r>
          </a:p>
          <a:p>
            <a:pPr algn="ctr"/>
            <a:r>
              <a:rPr lang="fr-FR" sz="700" i="1" dirty="0" smtClean="0"/>
              <a:t>  à compter de la notification</a:t>
            </a:r>
            <a:endParaRPr lang="fr-FR" sz="700" i="1" dirty="0"/>
          </a:p>
        </p:txBody>
      </p:sp>
      <p:cxnSp>
        <p:nvCxnSpPr>
          <p:cNvPr id="351" name="Connecteur droit 350"/>
          <p:cNvCxnSpPr/>
          <p:nvPr/>
        </p:nvCxnSpPr>
        <p:spPr>
          <a:xfrm flipH="1">
            <a:off x="7530224" y="5127197"/>
            <a:ext cx="1178067" cy="0"/>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85" name="ZoneTexte 84"/>
          <p:cNvSpPr txBox="1"/>
          <p:nvPr/>
        </p:nvSpPr>
        <p:spPr>
          <a:xfrm>
            <a:off x="3490995" y="1900498"/>
            <a:ext cx="744114" cy="215444"/>
          </a:xfrm>
          <a:prstGeom prst="rect">
            <a:avLst/>
          </a:prstGeom>
          <a:noFill/>
        </p:spPr>
        <p:txBody>
          <a:bodyPr wrap="none" rtlCol="0">
            <a:spAutoFit/>
          </a:bodyPr>
          <a:lstStyle/>
          <a:p>
            <a:r>
              <a:rPr lang="fr-FR" i="1" dirty="0"/>
              <a:t>a</a:t>
            </a:r>
            <a:r>
              <a:rPr lang="fr-FR" i="1" dirty="0" smtClean="0"/>
              <a:t>u minimum</a:t>
            </a:r>
            <a:endParaRPr lang="fr-FR" i="1"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1899" y="3456520"/>
            <a:ext cx="615950"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1" name="Rectangle 4"/>
          <p:cNvSpPr>
            <a:spLocks noChangeArrowheads="1"/>
          </p:cNvSpPr>
          <p:nvPr/>
        </p:nvSpPr>
        <p:spPr bwMode="auto">
          <a:xfrm>
            <a:off x="33958" y="4754164"/>
            <a:ext cx="2872058" cy="1985412"/>
          </a:xfrm>
          <a:prstGeom prst="rect">
            <a:avLst/>
          </a:prstGeom>
          <a:solidFill>
            <a:schemeClr val="bg1">
              <a:lumMod val="95000"/>
            </a:schemeClr>
          </a:solidFill>
          <a:ln w="9525">
            <a:solidFill>
              <a:schemeClr val="tx1"/>
            </a:solidFill>
            <a:miter lim="800000"/>
            <a:headEnd/>
            <a:tailEnd/>
          </a:ln>
          <a:effectLst/>
          <a:extLst/>
        </p:spPr>
        <p:txBody>
          <a:bodyPr wrap="none" anchor="ctr"/>
          <a:lstStyle/>
          <a:p>
            <a:r>
              <a:rPr lang="fr-FR" sz="1000" b="1" u="sng" dirty="0" smtClean="0">
                <a:solidFill>
                  <a:srgbClr val="000000"/>
                </a:solidFill>
                <a:latin typeface="Arial"/>
              </a:rPr>
              <a:t>A noter </a:t>
            </a:r>
            <a:r>
              <a:rPr lang="fr-FR" sz="1000" b="1" dirty="0" smtClean="0">
                <a:solidFill>
                  <a:srgbClr val="000000"/>
                </a:solidFill>
                <a:latin typeface="Arial"/>
              </a:rPr>
              <a:t>: </a:t>
            </a:r>
            <a:endParaRPr lang="fr-FR" sz="1000" b="1" dirty="0">
              <a:solidFill>
                <a:srgbClr val="000000"/>
              </a:solidFill>
              <a:latin typeface="Arial"/>
            </a:endParaRPr>
          </a:p>
          <a:p>
            <a:endParaRPr lang="fr-FR" sz="200" b="1" dirty="0" smtClean="0">
              <a:solidFill>
                <a:srgbClr val="000000"/>
              </a:solidFill>
              <a:latin typeface="Arial"/>
            </a:endParaRPr>
          </a:p>
          <a:p>
            <a:endParaRPr lang="fr-FR" sz="200" b="1" dirty="0" smtClean="0">
              <a:solidFill>
                <a:srgbClr val="000000"/>
              </a:solidFill>
              <a:latin typeface="Arial"/>
            </a:endParaRPr>
          </a:p>
          <a:p>
            <a:pPr marL="171450" indent="-171450" algn="just">
              <a:buFont typeface="Wingdings" panose="05000000000000000000" pitchFamily="2" charset="2"/>
              <a:buChar char="Ø"/>
            </a:pPr>
            <a:r>
              <a:rPr lang="fr-FR" sz="1000" b="1" dirty="0" smtClean="0">
                <a:solidFill>
                  <a:srgbClr val="000000"/>
                </a:solidFill>
                <a:latin typeface="Arial"/>
              </a:rPr>
              <a:t>En l’absence d’avis CNOM ou de </a:t>
            </a:r>
          </a:p>
          <a:p>
            <a:pPr algn="just"/>
            <a:r>
              <a:rPr lang="fr-FR" sz="1000" b="1" dirty="0" smtClean="0">
                <a:solidFill>
                  <a:srgbClr val="000000"/>
                </a:solidFill>
                <a:latin typeface="Arial"/>
              </a:rPr>
              <a:t>notification de l’avis CPN : les avis sont </a:t>
            </a:r>
          </a:p>
          <a:p>
            <a:pPr algn="just"/>
            <a:r>
              <a:rPr lang="fr-FR" sz="1000" b="1" dirty="0" smtClean="0">
                <a:solidFill>
                  <a:srgbClr val="000000"/>
                </a:solidFill>
                <a:latin typeface="Arial"/>
              </a:rPr>
              <a:t>réputés rendus</a:t>
            </a:r>
          </a:p>
          <a:p>
            <a:pPr algn="just"/>
            <a:endParaRPr lang="fr-FR" sz="1000" b="1" dirty="0" smtClean="0">
              <a:solidFill>
                <a:srgbClr val="000000"/>
              </a:solidFill>
              <a:latin typeface="Arial"/>
            </a:endParaRPr>
          </a:p>
          <a:p>
            <a:pPr marL="171450" indent="-171450" algn="just">
              <a:buFont typeface="Wingdings" panose="05000000000000000000" pitchFamily="2" charset="2"/>
              <a:buChar char="Ø"/>
            </a:pPr>
            <a:r>
              <a:rPr lang="fr-FR" sz="1000" b="1" u="sng" dirty="0" smtClean="0">
                <a:solidFill>
                  <a:srgbClr val="000000"/>
                </a:solidFill>
                <a:latin typeface="Arial"/>
              </a:rPr>
              <a:t>Les sanctions notifiées par les caisses </a:t>
            </a:r>
          </a:p>
          <a:p>
            <a:pPr algn="just"/>
            <a:r>
              <a:rPr lang="fr-FR" sz="1000" b="1" u="sng" dirty="0" smtClean="0">
                <a:solidFill>
                  <a:srgbClr val="000000"/>
                </a:solidFill>
                <a:latin typeface="Arial"/>
              </a:rPr>
              <a:t>ne peuvent en aucun cas excéder le niveau </a:t>
            </a:r>
          </a:p>
          <a:p>
            <a:pPr algn="just"/>
            <a:r>
              <a:rPr lang="fr-FR" sz="1000" b="1" u="sng" dirty="0" smtClean="0">
                <a:solidFill>
                  <a:srgbClr val="000000"/>
                </a:solidFill>
                <a:latin typeface="Arial"/>
              </a:rPr>
              <a:t>de sanction envisagée par les CPN/CPR.</a:t>
            </a:r>
          </a:p>
          <a:p>
            <a:pPr algn="just"/>
            <a:r>
              <a:rPr lang="fr-FR" sz="1000" b="1" u="sng" dirty="0" smtClean="0">
                <a:solidFill>
                  <a:srgbClr val="000000"/>
                </a:solidFill>
                <a:latin typeface="Arial"/>
              </a:rPr>
              <a:t>Exception : </a:t>
            </a:r>
            <a:r>
              <a:rPr lang="fr-FR" sz="1000" b="1" dirty="0" smtClean="0">
                <a:solidFill>
                  <a:srgbClr val="000000"/>
                </a:solidFill>
                <a:latin typeface="Arial"/>
              </a:rPr>
              <a:t>en l’absence d’avis rendu de leur </a:t>
            </a:r>
          </a:p>
          <a:p>
            <a:pPr algn="just"/>
            <a:r>
              <a:rPr lang="fr-FR" sz="1000" b="1" dirty="0" smtClean="0">
                <a:solidFill>
                  <a:srgbClr val="000000"/>
                </a:solidFill>
                <a:latin typeface="Arial"/>
              </a:rPr>
              <a:t>part  : les Directeurs des trois régimes </a:t>
            </a:r>
          </a:p>
          <a:p>
            <a:pPr algn="just"/>
            <a:r>
              <a:rPr lang="fr-FR" sz="1000" b="1" dirty="0" smtClean="0">
                <a:solidFill>
                  <a:srgbClr val="000000"/>
                </a:solidFill>
                <a:latin typeface="Arial"/>
              </a:rPr>
              <a:t>retrouvent la latitude sur la fixation du niveau </a:t>
            </a:r>
          </a:p>
          <a:p>
            <a:pPr algn="just"/>
            <a:r>
              <a:rPr lang="fr-FR" sz="1000" b="1" dirty="0" smtClean="0">
                <a:solidFill>
                  <a:srgbClr val="000000"/>
                </a:solidFill>
                <a:latin typeface="Arial"/>
              </a:rPr>
              <a:t>de sanction en fonction des faits constatés;  </a:t>
            </a:r>
          </a:p>
        </p:txBody>
      </p:sp>
      <p:sp>
        <p:nvSpPr>
          <p:cNvPr id="93" name="Line 40"/>
          <p:cNvSpPr>
            <a:spLocks noChangeShapeType="1"/>
          </p:cNvSpPr>
          <p:nvPr/>
        </p:nvSpPr>
        <p:spPr bwMode="auto">
          <a:xfrm flipH="1">
            <a:off x="3634855" y="5547480"/>
            <a:ext cx="0" cy="189929"/>
          </a:xfrm>
          <a:prstGeom prst="line">
            <a:avLst/>
          </a:prstGeom>
          <a:noFill/>
          <a:ln w="9525">
            <a:solidFill>
              <a:schemeClr val="tx1"/>
            </a:solidFill>
            <a:prstDash val="sys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solidFill>
                <a:srgbClr val="000000"/>
              </a:solidFill>
            </a:endParaRPr>
          </a:p>
        </p:txBody>
      </p:sp>
      <p:sp>
        <p:nvSpPr>
          <p:cNvPr id="94" name="Rectangle à coins arrondis 93"/>
          <p:cNvSpPr/>
          <p:nvPr/>
        </p:nvSpPr>
        <p:spPr>
          <a:xfrm>
            <a:off x="3133246" y="5742124"/>
            <a:ext cx="954421" cy="663389"/>
          </a:xfrm>
          <a:prstGeom prst="roundRect">
            <a:avLst/>
          </a:prstGeom>
          <a:gradFill flip="none" rotWithShape="1">
            <a:gsLst>
              <a:gs pos="0">
                <a:schemeClr val="accent1">
                  <a:tint val="100000"/>
                  <a:shade val="100000"/>
                  <a:satMod val="130000"/>
                  <a:lumMod val="32000"/>
                </a:schemeClr>
              </a:gs>
              <a:gs pos="100000">
                <a:schemeClr val="accent1">
                  <a:tint val="50000"/>
                  <a:shade val="100000"/>
                  <a:satMod val="350000"/>
                </a:schemeClr>
              </a:gs>
            </a:gsLst>
            <a:lin ang="0" scaled="1"/>
            <a:tileRect/>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pPr>
            <a:r>
              <a:rPr lang="fr-FR" sz="900" b="1" dirty="0" smtClean="0">
                <a:solidFill>
                  <a:schemeClr val="bg1"/>
                </a:solidFill>
              </a:rPr>
              <a:t>Recours </a:t>
            </a:r>
          </a:p>
          <a:p>
            <a:pPr algn="ctr" fontAlgn="auto">
              <a:spcBef>
                <a:spcPts val="0"/>
              </a:spcBef>
              <a:spcAft>
                <a:spcPts val="0"/>
              </a:spcAft>
            </a:pPr>
            <a:r>
              <a:rPr lang="fr-FR" sz="900" b="1" dirty="0" smtClean="0">
                <a:solidFill>
                  <a:schemeClr val="bg1"/>
                </a:solidFill>
              </a:rPr>
              <a:t>TA avec possibilité de référé </a:t>
            </a:r>
            <a:endParaRPr lang="fr-FR" sz="900" b="1" dirty="0">
              <a:solidFill>
                <a:schemeClr val="bg1"/>
              </a:solidFill>
            </a:endParaRPr>
          </a:p>
        </p:txBody>
      </p:sp>
      <p:sp>
        <p:nvSpPr>
          <p:cNvPr id="95" name="ZoneTexte 94"/>
          <p:cNvSpPr txBox="1"/>
          <p:nvPr/>
        </p:nvSpPr>
        <p:spPr>
          <a:xfrm>
            <a:off x="5977949" y="5639148"/>
            <a:ext cx="894797" cy="215444"/>
          </a:xfrm>
          <a:prstGeom prst="rect">
            <a:avLst/>
          </a:prstGeom>
          <a:noFill/>
        </p:spPr>
        <p:txBody>
          <a:bodyPr wrap="none" rtlCol="0">
            <a:spAutoFit/>
          </a:bodyPr>
          <a:lstStyle/>
          <a:p>
            <a:r>
              <a:rPr lang="fr-FR" i="1" dirty="0" smtClean="0"/>
              <a:t>Délai de 2 mois</a:t>
            </a:r>
            <a:endParaRPr lang="fr-FR" i="1" dirty="0"/>
          </a:p>
        </p:txBody>
      </p:sp>
      <p:cxnSp>
        <p:nvCxnSpPr>
          <p:cNvPr id="96" name="Connecteur droit 95"/>
          <p:cNvCxnSpPr/>
          <p:nvPr/>
        </p:nvCxnSpPr>
        <p:spPr>
          <a:xfrm flipH="1">
            <a:off x="6114451" y="5804336"/>
            <a:ext cx="626880" cy="0"/>
          </a:xfrm>
          <a:prstGeom prst="line">
            <a:avLst/>
          </a:prstGeom>
          <a:ln w="3175">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304" name="Rectangle à coins arrondis 303"/>
          <p:cNvSpPr/>
          <p:nvPr/>
        </p:nvSpPr>
        <p:spPr>
          <a:xfrm>
            <a:off x="2967579" y="5275649"/>
            <a:ext cx="1537743" cy="302704"/>
          </a:xfrm>
          <a:prstGeom prst="round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900" b="1" u="sng" dirty="0" smtClean="0">
                <a:solidFill>
                  <a:schemeClr val="bg1"/>
                </a:solidFill>
              </a:rPr>
              <a:t>saisine CPN </a:t>
            </a:r>
          </a:p>
          <a:p>
            <a:pPr algn="ctr"/>
            <a:r>
              <a:rPr lang="fr-FR" i="1" dirty="0" smtClean="0">
                <a:solidFill>
                  <a:schemeClr val="bg1"/>
                </a:solidFill>
              </a:rPr>
              <a:t>(en appel)</a:t>
            </a:r>
          </a:p>
        </p:txBody>
      </p:sp>
    </p:spTree>
    <p:extLst>
      <p:ext uri="{BB962C8B-B14F-4D97-AF65-F5344CB8AC3E}">
        <p14:creationId xmlns:p14="http://schemas.microsoft.com/office/powerpoint/2010/main" val="3810353076"/>
      </p:ext>
    </p:extLst>
  </p:cSld>
  <p:clrMapOvr>
    <a:masterClrMapping/>
  </p:clrMapOvr>
  <p:timing>
    <p:tnLst>
      <p:par>
        <p:cTn id="1" dur="indefinite" restart="never" nodeType="tmRoot"/>
      </p:par>
    </p:tnLst>
  </p:timing>
</p:sld>
</file>

<file path=ppt/theme/theme1.xml><?xml version="1.0" encoding="utf-8"?>
<a:theme xmlns:a="http://schemas.openxmlformats.org/drawingml/2006/main" name="Présentation DRP">
  <a:themeElements>
    <a:clrScheme name="Présentation D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ésentation DRP">
      <a:majorFont>
        <a:latin typeface="Arial"/>
        <a:ea typeface="ＭＳ Ｐゴシック"/>
        <a:cs typeface=""/>
      </a:majorFont>
      <a:minorFont>
        <a:latin typeface="Arial"/>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Présentation D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ésentation D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ésentation D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ésentation D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ésentation D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ésentation D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ésentation D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ésentation D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ésentation D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ésentation D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ésentation D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ésentation D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Présentation DRP">
  <a:themeElements>
    <a:clrScheme name="1_Présentation D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Présentation DRP">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Présentation D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Présentation D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Présentation D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Présentation D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Présentation D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Présentation D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Présentation D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Présentation D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Présentation D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Présentation D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Présentation D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Présentation D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Nouvelle présentation">
  <a:themeElements>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ouvelle pré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104287" tIns="52144" rIns="104287" bIns="52144" numCol="1" anchor="t" anchorCtr="0" compatLnSpc="1">
        <a:prstTxWarp prst="textNoShape">
          <a:avLst/>
        </a:prstTxWarp>
      </a:bodyPr>
      <a:lstStyle>
        <a:defPPr marL="0" marR="0" indent="0" algn="ctr" defTabSz="1042988" rtl="0" eaLnBrk="0" fontAlgn="base" latinLnBrk="0" hangingPunct="0">
          <a:lnSpc>
            <a:spcPct val="100000"/>
          </a:lnSpc>
          <a:spcBef>
            <a:spcPct val="0"/>
          </a:spcBef>
          <a:spcAft>
            <a:spcPct val="0"/>
          </a:spcAft>
          <a:buClrTx/>
          <a:buSzTx/>
          <a:buFontTx/>
          <a:buNone/>
          <a:tabLst/>
          <a:defRPr kumimoji="0" lang="fr-FR" sz="1400" b="0" i="0" u="none" strike="noStrike" cap="none" normalizeH="0" baseline="0" smtClean="0">
            <a:ln>
              <a:noFill/>
            </a:ln>
            <a:solidFill>
              <a:srgbClr val="0C419A"/>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104287" tIns="52144" rIns="104287" bIns="52144" numCol="1" anchor="t" anchorCtr="0" compatLnSpc="1">
        <a:prstTxWarp prst="textNoShape">
          <a:avLst/>
        </a:prstTxWarp>
      </a:bodyPr>
      <a:lstStyle>
        <a:defPPr marL="0" marR="0" indent="0" algn="ctr" defTabSz="1042988" rtl="0" eaLnBrk="0" fontAlgn="base" latinLnBrk="0" hangingPunct="0">
          <a:lnSpc>
            <a:spcPct val="100000"/>
          </a:lnSpc>
          <a:spcBef>
            <a:spcPct val="0"/>
          </a:spcBef>
          <a:spcAft>
            <a:spcPct val="0"/>
          </a:spcAft>
          <a:buClrTx/>
          <a:buSzTx/>
          <a:buFontTx/>
          <a:buNone/>
          <a:tabLst/>
          <a:defRPr kumimoji="0" lang="fr-FR" sz="1400" b="0" i="0" u="none" strike="noStrike" cap="none" normalizeH="0" baseline="0" smtClean="0">
            <a:ln>
              <a:noFill/>
            </a:ln>
            <a:solidFill>
              <a:srgbClr val="0C419A"/>
            </a:solidFill>
            <a:effectLst/>
            <a:latin typeface="Arial" charset="0"/>
          </a:defRPr>
        </a:defPPr>
      </a:lstStyle>
    </a:lnDef>
  </a:objectDefaults>
  <a:extraClrSchemeLst>
    <a:extraClrScheme>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uvelle pré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uvelle pré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uvelle pré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uvelle pré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uvelle pré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uvelle pré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uvelle pré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uvelle pré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uvelle pré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uvelle pré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uvelle pré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19642</TotalTime>
  <Words>1638</Words>
  <Application>Microsoft Office PowerPoint</Application>
  <PresentationFormat>Affichage à l'écran (4:3)</PresentationFormat>
  <Paragraphs>364</Paragraphs>
  <Slides>9</Slides>
  <Notes>6</Notes>
  <HiddenSlides>0</HiddenSlides>
  <MMClips>0</MMClips>
  <ScaleCrop>false</ScaleCrop>
  <HeadingPairs>
    <vt:vector size="4" baseType="variant">
      <vt:variant>
        <vt:lpstr>Thème</vt:lpstr>
      </vt:variant>
      <vt:variant>
        <vt:i4>4</vt:i4>
      </vt:variant>
      <vt:variant>
        <vt:lpstr>Titres des diapositives</vt:lpstr>
      </vt:variant>
      <vt:variant>
        <vt:i4>9</vt:i4>
      </vt:variant>
    </vt:vector>
  </HeadingPairs>
  <TitlesOfParts>
    <vt:vector size="13" baseType="lpstr">
      <vt:lpstr>Présentation DRP</vt:lpstr>
      <vt:lpstr>1_Présentation DRP</vt:lpstr>
      <vt:lpstr>2_Nouvelle présentation</vt:lpstr>
      <vt:lpstr>Thème Office</vt:lpstr>
      <vt:lpstr>Présentation PowerPoint</vt:lpstr>
      <vt:lpstr>Présentation PowerPoint</vt:lpstr>
      <vt:lpstr>Présentation PowerPoint</vt:lpstr>
      <vt:lpstr>Présentation PowerPoint</vt:lpstr>
      <vt:lpstr>Présentation PowerPoint</vt:lpstr>
      <vt:lpstr>La procédure de déconventionnement d’urgence  convention médicale de 2016 : article 4, annexe 24  En cas de violation particulièrement grave des dispositions législatives, réglementaires ou des engagements conventionnels justifiant le dépôt d’une plainte pénale par l’organisme de sécurité sociale en application du 3ème alinéa de l’article L. 114-9 du CSS et entraînant un préjudice financier dépassant 8 plafonds mensuels de la sécurité sociale, le Directeur de la caisse du lieu d’exercice du professionnel peut décider de suspendre les effets de la convention, après accord du directeur général de l’UNCAM ou de son représentant désigné à cet effet.   Il s’agit d’une mesure conservatoire.   </vt:lpstr>
      <vt:lpstr>Présentation PowerPoint</vt:lpstr>
      <vt:lpstr>Présentation PowerPoint</vt:lpstr>
      <vt:lpstr>Présentation PowerPoint</vt:lpstr>
    </vt:vector>
  </TitlesOfParts>
  <Company>CNAMTS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Formation contentieux conventionnel</dc:title>
  <dc:creator>Clémence Kremer</dc:creator>
  <cp:lastModifiedBy>CASSAGNEAU-08855</cp:lastModifiedBy>
  <cp:revision>1446</cp:revision>
  <cp:lastPrinted>2016-09-09T12:18:39Z</cp:lastPrinted>
  <dcterms:created xsi:type="dcterms:W3CDTF">2001-11-22T21:51:46Z</dcterms:created>
  <dcterms:modified xsi:type="dcterms:W3CDTF">2016-10-25T10:02:23Z</dcterms:modified>
</cp:coreProperties>
</file>