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3_1" csCatId="accent3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Objet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just"/>
          <a:r>
            <a:rPr lang="fr-FR" sz="1100" dirty="0" smtClean="0"/>
            <a:t>Favoriser </a:t>
          </a:r>
          <a:r>
            <a:rPr lang="fr-FR" sz="1100" dirty="0" smtClean="0"/>
            <a:t>le maintien </a:t>
          </a:r>
          <a:r>
            <a:rPr lang="fr-FR" sz="1100" dirty="0" smtClean="0"/>
            <a:t>des sages-femmes libérales </a:t>
          </a:r>
          <a:r>
            <a:rPr lang="fr-FR" sz="1100" dirty="0" smtClean="0"/>
            <a:t>exerçant en </a:t>
          </a:r>
          <a:r>
            <a:rPr lang="fr-FR" sz="1100" dirty="0" smtClean="0"/>
            <a:t>zones « très sous-dotées » et « sous-dotées », par le versement d’une aide financière </a:t>
          </a:r>
          <a:r>
            <a:rPr lang="fr-FR" sz="1100" dirty="0" smtClean="0"/>
            <a:t>leur permettant </a:t>
          </a:r>
          <a:r>
            <a:rPr lang="fr-FR" sz="1100" dirty="0" smtClean="0"/>
            <a:t>de </a:t>
          </a:r>
          <a:r>
            <a:rPr lang="fr-FR" sz="1100" dirty="0" smtClean="0"/>
            <a:t>réaliser des investissements et de se former. 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671C7F7E-696A-4D76-A44B-B033BC64FF61}" type="presOf" srcId="{EDE2731C-5B62-4F6B-99F8-679DC573D452}" destId="{88F7CFA2-3072-4B25-9839-93A02E9118AE}" srcOrd="0" destOrd="0" presId="urn:microsoft.com/office/officeart/2005/8/layout/hList3"/>
    <dgm:cxn modelId="{42BC860C-4EC4-42F5-94A4-4D4A23ABD88B}" type="presOf" srcId="{37C2DAE5-7690-43D5-AF9D-AB5BE79DBC06}" destId="{8423C7FF-DFCC-4C72-B0BE-60B210D0047D}" srcOrd="0" destOrd="0" presId="urn:microsoft.com/office/officeart/2005/8/layout/hList3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6001ABFC-E798-427C-916D-F72B7ED465E5}" type="presOf" srcId="{EFE02F31-CEEA-4CD6-A2C6-2BBD4B4D174B}" destId="{C9F40D30-D503-4CB2-99B8-513AEAF60EFC}" srcOrd="0" destOrd="0" presId="urn:microsoft.com/office/officeart/2005/8/layout/hList3"/>
    <dgm:cxn modelId="{B9CE4A9B-2278-495E-BB2A-097D8F1C9F71}" type="presParOf" srcId="{8423C7FF-DFCC-4C72-B0BE-60B210D0047D}" destId="{C9F40D30-D503-4CB2-99B8-513AEAF60EFC}" srcOrd="0" destOrd="0" presId="urn:microsoft.com/office/officeart/2005/8/layout/hList3"/>
    <dgm:cxn modelId="{97D07533-4F41-4411-AF86-E76DC80E4F7C}" type="presParOf" srcId="{8423C7FF-DFCC-4C72-B0BE-60B210D0047D}" destId="{44952282-AF8D-4131-890F-8B2E4BE782BB}" srcOrd="1" destOrd="0" presId="urn:microsoft.com/office/officeart/2005/8/layout/hList3"/>
    <dgm:cxn modelId="{E8C024A9-4453-44E8-B0D6-478ABC9EB96F}" type="presParOf" srcId="{44952282-AF8D-4131-890F-8B2E4BE782BB}" destId="{88F7CFA2-3072-4B25-9839-93A02E9118AE}" srcOrd="0" destOrd="0" presId="urn:microsoft.com/office/officeart/2005/8/layout/hList3"/>
    <dgm:cxn modelId="{9D391F4C-D736-4896-B366-8F576B54E316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3_1" csCatId="accent3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Bénéficiaires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Sage-femme libérale </a:t>
          </a:r>
          <a:r>
            <a:rPr lang="fr-FR" sz="1100" dirty="0" smtClean="0"/>
            <a:t>conventionnées qui maintiennent leur activité en </a:t>
          </a:r>
          <a:r>
            <a:rPr lang="fr-FR" sz="1100" dirty="0" smtClean="0"/>
            <a:t>zone très sous-dotée ou </a:t>
          </a:r>
          <a:r>
            <a:rPr lang="fr-FR" sz="1100" dirty="0" smtClean="0"/>
            <a:t>sous-dotée.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 custScaleX="100000" custScaleY="9047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477DAAD2-D79F-4DEE-813B-070AFAE54EF5}" type="presOf" srcId="{911C2383-89D1-4D40-96C7-B735FF21400F}" destId="{88F7CFA2-3072-4B25-9839-93A02E9118AE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9FB79D42-07D2-452C-B74D-B9FBA3B425A0}" type="presOf" srcId="{EFE02F31-CEEA-4CD6-A2C6-2BBD4B4D174B}" destId="{C9F40D30-D503-4CB2-99B8-513AEAF60EFC}" srcOrd="0" destOrd="0" presId="urn:microsoft.com/office/officeart/2005/8/layout/hList3"/>
    <dgm:cxn modelId="{FD601764-50F5-4549-96EC-3FE1F5508078}" type="presOf" srcId="{37C2DAE5-7690-43D5-AF9D-AB5BE79DBC06}" destId="{8423C7FF-DFCC-4C72-B0BE-60B210D0047D}" srcOrd="0" destOrd="0" presId="urn:microsoft.com/office/officeart/2005/8/layout/hList3"/>
    <dgm:cxn modelId="{47247257-2915-4C79-98C4-5AC3EFCE7B1B}" type="presParOf" srcId="{8423C7FF-DFCC-4C72-B0BE-60B210D0047D}" destId="{C9F40D30-D503-4CB2-99B8-513AEAF60EFC}" srcOrd="0" destOrd="0" presId="urn:microsoft.com/office/officeart/2005/8/layout/hList3"/>
    <dgm:cxn modelId="{74EE3031-C9BE-4F68-8319-2A611269BBB0}" type="presParOf" srcId="{8423C7FF-DFCC-4C72-B0BE-60B210D0047D}" destId="{44952282-AF8D-4131-890F-8B2E4BE782BB}" srcOrd="1" destOrd="0" presId="urn:microsoft.com/office/officeart/2005/8/layout/hList3"/>
    <dgm:cxn modelId="{786964FB-D89F-4244-A34D-6497C140A519}" type="presParOf" srcId="{44952282-AF8D-4131-890F-8B2E4BE782BB}" destId="{88F7CFA2-3072-4B25-9839-93A02E9118AE}" srcOrd="0" destOrd="0" presId="urn:microsoft.com/office/officeart/2005/8/layout/hList3"/>
    <dgm:cxn modelId="{6670A2E2-6228-4446-936D-A53A2770B1FD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3_1" csCatId="accent3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Modalités d’adhésion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b="1" dirty="0" smtClean="0"/>
            <a:t>Contrat tripartite </a:t>
          </a:r>
          <a:r>
            <a:rPr lang="fr-FR" sz="1100" dirty="0" smtClean="0"/>
            <a:t>signé entre la sage-femme, la caisse et l’ARS (conforme au contrat type régional arrêté par le DG ARS sur la base du contrat figurant en annexe </a:t>
          </a:r>
          <a:r>
            <a:rPr lang="fr-FR" sz="1100" dirty="0" smtClean="0"/>
            <a:t>5 </a:t>
          </a:r>
          <a:r>
            <a:rPr lang="fr-FR" sz="1100" dirty="0" smtClean="0"/>
            <a:t>de l’avenant 4).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just"/>
          <a:r>
            <a:rPr lang="fr-FR" sz="1100" dirty="0" smtClean="0"/>
            <a:t>L’adhésion au contrat est </a:t>
          </a:r>
          <a:r>
            <a:rPr lang="fr-FR" sz="1100" b="1" dirty="0" smtClean="0"/>
            <a:t>individuelle</a:t>
          </a:r>
          <a:endParaRPr lang="fr-FR" sz="1100" b="1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ScaleY="76923" custLinFactNeighborX="-401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2" custScaleX="100000" custScaleY="8880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2" custScaleX="69525" custScaleY="8880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54225635-8C76-4EC0-BFB7-11D83A28213B}" type="presOf" srcId="{8F6A4219-ED9F-4D9F-997A-2C2687085187}" destId="{7CB59B7B-65B3-4DAA-9F57-1E065D74648B}" srcOrd="0" destOrd="0" presId="urn:microsoft.com/office/officeart/2005/8/layout/hList3"/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AC8986D4-D53D-4253-A4A3-0E74D319A9A5}" type="presOf" srcId="{EFE02F31-CEEA-4CD6-A2C6-2BBD4B4D174B}" destId="{C9F40D30-D503-4CB2-99B8-513AEAF60EFC}" srcOrd="0" destOrd="0" presId="urn:microsoft.com/office/officeart/2005/8/layout/hList3"/>
    <dgm:cxn modelId="{1B83C2DD-AF6A-41D3-A222-2562CE43747B}" type="presOf" srcId="{911C2383-89D1-4D40-96C7-B735FF21400F}" destId="{88F7CFA2-3072-4B25-9839-93A02E9118AE}" srcOrd="0" destOrd="0" presId="urn:microsoft.com/office/officeart/2005/8/layout/hList3"/>
    <dgm:cxn modelId="{E4FBDF8F-7687-46B2-A02D-66C2BF95BC66}" type="presOf" srcId="{37C2DAE5-7690-43D5-AF9D-AB5BE79DBC06}" destId="{8423C7FF-DFCC-4C72-B0BE-60B210D0047D}" srcOrd="0" destOrd="0" presId="urn:microsoft.com/office/officeart/2005/8/layout/hList3"/>
    <dgm:cxn modelId="{82F9394C-8BAE-4CD4-ABC1-2D7FCC290B78}" type="presParOf" srcId="{8423C7FF-DFCC-4C72-B0BE-60B210D0047D}" destId="{C9F40D30-D503-4CB2-99B8-513AEAF60EFC}" srcOrd="0" destOrd="0" presId="urn:microsoft.com/office/officeart/2005/8/layout/hList3"/>
    <dgm:cxn modelId="{402E2D19-9D9E-4F25-98D4-A00AB88B4C3D}" type="presParOf" srcId="{8423C7FF-DFCC-4C72-B0BE-60B210D0047D}" destId="{44952282-AF8D-4131-890F-8B2E4BE782BB}" srcOrd="1" destOrd="0" presId="urn:microsoft.com/office/officeart/2005/8/layout/hList3"/>
    <dgm:cxn modelId="{84119DCA-ECF1-4D71-B6DF-F5940CB825D9}" type="presParOf" srcId="{44952282-AF8D-4131-890F-8B2E4BE782BB}" destId="{88F7CFA2-3072-4B25-9839-93A02E9118AE}" srcOrd="0" destOrd="0" presId="urn:microsoft.com/office/officeart/2005/8/layout/hList3"/>
    <dgm:cxn modelId="{DA349D64-C651-473F-8ABF-4A64CB435A4A}" type="presParOf" srcId="{44952282-AF8D-4131-890F-8B2E4BE782BB}" destId="{7CB59B7B-65B3-4DAA-9F57-1E065D74648B}" srcOrd="1" destOrd="0" presId="urn:microsoft.com/office/officeart/2005/8/layout/hList3"/>
    <dgm:cxn modelId="{5966CBDC-724A-438D-A79A-98F16B107476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3_1" csCatId="accent3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Engagements de la sage-femme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Remplir les </a:t>
          </a:r>
          <a:r>
            <a:rPr lang="fr-FR" sz="1100" b="1" dirty="0" smtClean="0"/>
            <a:t>conditions lui permettant de percevoir les aides à l’équipement </a:t>
          </a:r>
          <a:r>
            <a:rPr lang="fr-FR" sz="1100" dirty="0" smtClean="0"/>
            <a:t>informatique du cabinet professionnel prévues à l’article 22 de l’avenant 4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just"/>
          <a:r>
            <a:rPr lang="fr-FR" sz="1100" b="1" dirty="0" smtClean="0"/>
            <a:t>Exercer son activité </a:t>
          </a:r>
          <a:r>
            <a:rPr lang="fr-FR" sz="1100" dirty="0" smtClean="0"/>
            <a:t>pendant une </a:t>
          </a:r>
          <a:r>
            <a:rPr lang="fr-FR" sz="1100" b="1" dirty="0" smtClean="0"/>
            <a:t>durée minimale de </a:t>
          </a:r>
          <a:r>
            <a:rPr lang="fr-FR" sz="1100" b="1" dirty="0" smtClean="0"/>
            <a:t>3 </a:t>
          </a:r>
          <a:r>
            <a:rPr lang="fr-FR" sz="1100" b="1" dirty="0" smtClean="0"/>
            <a:t>ans </a:t>
          </a:r>
          <a:r>
            <a:rPr lang="fr-FR" sz="1100" dirty="0" smtClean="0"/>
            <a:t>dans la zone très sous-dotée ou sous-dotée à compter de la date d’adhésion au contrat  </a:t>
          </a:r>
          <a:endParaRPr lang="fr-FR" sz="1100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7C0917A2-2A10-4D92-B31E-EDC129BE559C}">
      <dgm:prSet custT="1"/>
      <dgm:spPr/>
      <dgm:t>
        <a:bodyPr anchor="t"/>
        <a:lstStyle/>
        <a:p>
          <a:pPr algn="just"/>
          <a:r>
            <a:rPr lang="fr-FR" sz="1100" dirty="0" smtClean="0"/>
            <a:t>Percevoir des </a:t>
          </a:r>
          <a:r>
            <a:rPr lang="fr-FR" sz="1100" b="1" dirty="0" smtClean="0"/>
            <a:t>honoraires minimum équivalent à 5% des honoraires moyens </a:t>
          </a:r>
          <a:r>
            <a:rPr lang="fr-FR" sz="1100" dirty="0" smtClean="0"/>
            <a:t>de la profession en France</a:t>
          </a:r>
          <a:endParaRPr lang="fr-FR" sz="1100" dirty="0" smtClean="0"/>
        </a:p>
      </dgm:t>
    </dgm:pt>
    <dgm:pt modelId="{F594CCA1-97DD-4DA7-AAFC-4270B6596B03}" type="parTrans" cxnId="{8448C41F-E10C-4B82-B014-EC033EEFA332}">
      <dgm:prSet/>
      <dgm:spPr/>
      <dgm:t>
        <a:bodyPr/>
        <a:lstStyle/>
        <a:p>
          <a:endParaRPr lang="fr-FR"/>
        </a:p>
      </dgm:t>
    </dgm:pt>
    <dgm:pt modelId="{2781FFCD-3F5E-438A-BD4C-CC9456B4C2D3}" type="sibTrans" cxnId="{8448C41F-E10C-4B82-B014-EC033EEFA332}">
      <dgm:prSet/>
      <dgm:spPr/>
      <dgm:t>
        <a:bodyPr/>
        <a:lstStyle/>
        <a:p>
          <a:endParaRPr lang="fr-FR"/>
        </a:p>
      </dgm:t>
    </dgm:pt>
    <dgm:pt modelId="{8ABCA5DE-D6D8-4633-8903-BBA778C65267}">
      <dgm:prSet custT="1"/>
      <dgm:spPr/>
      <dgm:t>
        <a:bodyPr anchor="t"/>
        <a:lstStyle/>
        <a:p>
          <a:pPr algn="just"/>
          <a:r>
            <a:rPr lang="fr-FR" sz="1100" dirty="0" smtClean="0"/>
            <a:t>Recourir, en cas d’exercice individuel, autant que possible, à des sages-femmes remplaçantes assurant la continuité des soins en son absence</a:t>
          </a:r>
          <a:endParaRPr lang="fr-FR" sz="1100" dirty="0"/>
        </a:p>
      </dgm:t>
    </dgm:pt>
    <dgm:pt modelId="{2AC97532-602F-40C0-B533-06888E4CC98B}" type="parTrans" cxnId="{F8C47715-0858-486C-96E4-0ED8A668E446}">
      <dgm:prSet/>
      <dgm:spPr/>
      <dgm:t>
        <a:bodyPr/>
        <a:lstStyle/>
        <a:p>
          <a:endParaRPr lang="fr-FR"/>
        </a:p>
      </dgm:t>
    </dgm:pt>
    <dgm:pt modelId="{A28AD62A-6DAB-4234-B3FF-484B6AA2D231}" type="sibTrans" cxnId="{F8C47715-0858-486C-96E4-0ED8A668E446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ScaleY="50000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4" custScaleX="94695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4" custScaleX="76748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9217369-EBF7-45B0-B2FD-934F85A56D34}" type="pres">
      <dgm:prSet presAssocID="{7C0917A2-2A10-4D92-B31E-EDC129BE559C}" presName="pillarX" presStyleLbl="node1" presStyleIdx="2" presStyleCnt="4" custScaleX="91132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CD4DF2F-783E-4431-A360-F94232E1D924}" type="pres">
      <dgm:prSet presAssocID="{8ABCA5DE-D6D8-4633-8903-BBA778C65267}" presName="pillarX" presStyleLbl="node1" presStyleIdx="3" presStyleCnt="4" custScaleX="75565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E66C289A-B403-424E-A3EB-B3D96572A138}" type="presOf" srcId="{37C2DAE5-7690-43D5-AF9D-AB5BE79DBC06}" destId="{8423C7FF-DFCC-4C72-B0BE-60B210D0047D}" srcOrd="0" destOrd="0" presId="urn:microsoft.com/office/officeart/2005/8/layout/hList3"/>
    <dgm:cxn modelId="{A5C51EC4-5E0B-4502-A4A7-DA9E6D3F927D}" type="presOf" srcId="{911C2383-89D1-4D40-96C7-B735FF21400F}" destId="{88F7CFA2-3072-4B25-9839-93A02E9118AE}" srcOrd="0" destOrd="0" presId="urn:microsoft.com/office/officeart/2005/8/layout/hList3"/>
    <dgm:cxn modelId="{F8C47715-0858-486C-96E4-0ED8A668E446}" srcId="{EFE02F31-CEEA-4CD6-A2C6-2BBD4B4D174B}" destId="{8ABCA5DE-D6D8-4633-8903-BBA778C65267}" srcOrd="3" destOrd="0" parTransId="{2AC97532-602F-40C0-B533-06888E4CC98B}" sibTransId="{A28AD62A-6DAB-4234-B3FF-484B6AA2D231}"/>
    <dgm:cxn modelId="{575599D6-74AC-4F4D-BAEE-243B9B8F9BBF}" type="presOf" srcId="{8F6A4219-ED9F-4D9F-997A-2C2687085187}" destId="{7CB59B7B-65B3-4DAA-9F57-1E065D74648B}" srcOrd="0" destOrd="0" presId="urn:microsoft.com/office/officeart/2005/8/layout/hList3"/>
    <dgm:cxn modelId="{CB34FB33-8FF8-4DE6-9AE6-C0DE66ADF04C}" type="presOf" srcId="{8ABCA5DE-D6D8-4633-8903-BBA778C65267}" destId="{BCD4DF2F-783E-4431-A360-F94232E1D924}" srcOrd="0" destOrd="0" presId="urn:microsoft.com/office/officeart/2005/8/layout/hList3"/>
    <dgm:cxn modelId="{8448C41F-E10C-4B82-B014-EC033EEFA332}" srcId="{EFE02F31-CEEA-4CD6-A2C6-2BBD4B4D174B}" destId="{7C0917A2-2A10-4D92-B31E-EDC129BE559C}" srcOrd="2" destOrd="0" parTransId="{F594CCA1-97DD-4DA7-AAFC-4270B6596B03}" sibTransId="{2781FFCD-3F5E-438A-BD4C-CC9456B4C2D3}"/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82712E2E-3116-4A03-8853-1DD2EB7DC4CB}" type="presOf" srcId="{EFE02F31-CEEA-4CD6-A2C6-2BBD4B4D174B}" destId="{C9F40D30-D503-4CB2-99B8-513AEAF60EFC}" srcOrd="0" destOrd="0" presId="urn:microsoft.com/office/officeart/2005/8/layout/hList3"/>
    <dgm:cxn modelId="{ABC71745-A423-4AB8-A06E-C559D47DC4FB}" type="presOf" srcId="{7C0917A2-2A10-4D92-B31E-EDC129BE559C}" destId="{A9217369-EBF7-45B0-B2FD-934F85A56D34}" srcOrd="0" destOrd="0" presId="urn:microsoft.com/office/officeart/2005/8/layout/hList3"/>
    <dgm:cxn modelId="{CBD0A02E-B1BE-4FE2-896A-4FE777AF0C6F}" type="presParOf" srcId="{8423C7FF-DFCC-4C72-B0BE-60B210D0047D}" destId="{C9F40D30-D503-4CB2-99B8-513AEAF60EFC}" srcOrd="0" destOrd="0" presId="urn:microsoft.com/office/officeart/2005/8/layout/hList3"/>
    <dgm:cxn modelId="{90D6A1CF-39CC-44B0-984B-9556B315CC73}" type="presParOf" srcId="{8423C7FF-DFCC-4C72-B0BE-60B210D0047D}" destId="{44952282-AF8D-4131-890F-8B2E4BE782BB}" srcOrd="1" destOrd="0" presId="urn:microsoft.com/office/officeart/2005/8/layout/hList3"/>
    <dgm:cxn modelId="{D4AE67DB-DE7B-4C77-AEAD-D386FBB20155}" type="presParOf" srcId="{44952282-AF8D-4131-890F-8B2E4BE782BB}" destId="{88F7CFA2-3072-4B25-9839-93A02E9118AE}" srcOrd="0" destOrd="0" presId="urn:microsoft.com/office/officeart/2005/8/layout/hList3"/>
    <dgm:cxn modelId="{A399C01F-0067-4109-81C1-F77DF623E2CA}" type="presParOf" srcId="{44952282-AF8D-4131-890F-8B2E4BE782BB}" destId="{7CB59B7B-65B3-4DAA-9F57-1E065D74648B}" srcOrd="1" destOrd="0" presId="urn:microsoft.com/office/officeart/2005/8/layout/hList3"/>
    <dgm:cxn modelId="{94EDCF6B-4322-44A3-9FC2-745E920D9BDB}" type="presParOf" srcId="{44952282-AF8D-4131-890F-8B2E4BE782BB}" destId="{A9217369-EBF7-45B0-B2FD-934F85A56D34}" srcOrd="2" destOrd="0" presId="urn:microsoft.com/office/officeart/2005/8/layout/hList3"/>
    <dgm:cxn modelId="{A76302D0-41C0-43B8-9548-A590E17D5EEF}" type="presParOf" srcId="{44952282-AF8D-4131-890F-8B2E4BE782BB}" destId="{BCD4DF2F-783E-4431-A360-F94232E1D924}" srcOrd="3" destOrd="0" presId="urn:microsoft.com/office/officeart/2005/8/layout/hList3"/>
    <dgm:cxn modelId="{BC6CE22F-AFD3-4509-81C6-A2B5F5FF5C4D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3_1" csCatId="accent3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Durée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ctr"/>
          <a:r>
            <a:rPr lang="fr-FR" sz="1100" b="1" dirty="0" smtClean="0"/>
            <a:t>3 </a:t>
          </a:r>
          <a:r>
            <a:rPr lang="fr-FR" sz="1100" b="1" dirty="0" smtClean="0"/>
            <a:t>ans </a:t>
          </a:r>
          <a:r>
            <a:rPr lang="fr-FR" sz="1100" dirty="0" smtClean="0"/>
            <a:t>– renouvelable (tacite reconduction) 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6679B141-9594-43B2-A49B-E574A405F8A9}">
      <dgm:prSet phldrT="[Texte]"/>
      <dgm:spPr/>
      <dgm:t>
        <a:bodyPr/>
        <a:lstStyle/>
        <a:p>
          <a:endParaRPr lang="fr-FR"/>
        </a:p>
      </dgm:t>
    </dgm:pt>
    <dgm:pt modelId="{BADB3477-4471-4DC3-A3F6-3FFF4AA14125}" type="parTrans" cxnId="{11C87235-613A-4DC6-A139-0D18403C2D9D}">
      <dgm:prSet/>
      <dgm:spPr/>
      <dgm:t>
        <a:bodyPr/>
        <a:lstStyle/>
        <a:p>
          <a:endParaRPr lang="fr-FR"/>
        </a:p>
      </dgm:t>
    </dgm:pt>
    <dgm:pt modelId="{1126B2A1-4E6E-4E9F-B415-30D0D3266C0C}" type="sibTrans" cxnId="{11C87235-613A-4DC6-A139-0D18403C2D9D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89E51CFC-885A-4865-8E19-343C2A217253}" type="presOf" srcId="{EDE2731C-5B62-4F6B-99F8-679DC573D452}" destId="{88F7CFA2-3072-4B25-9839-93A02E9118AE}" srcOrd="0" destOrd="0" presId="urn:microsoft.com/office/officeart/2005/8/layout/hList3"/>
    <dgm:cxn modelId="{66D86AB7-99E2-49CE-99A8-41C51287609D}" type="presOf" srcId="{37C2DAE5-7690-43D5-AF9D-AB5BE79DBC06}" destId="{8423C7FF-DFCC-4C72-B0BE-60B210D0047D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A5C3767A-805A-4C80-9DFD-88F6A3049942}" type="presOf" srcId="{EFE02F31-CEEA-4CD6-A2C6-2BBD4B4D174B}" destId="{C9F40D30-D503-4CB2-99B8-513AEAF60EFC}" srcOrd="0" destOrd="0" presId="urn:microsoft.com/office/officeart/2005/8/layout/hList3"/>
    <dgm:cxn modelId="{11C87235-613A-4DC6-A139-0D18403C2D9D}" srcId="{37C2DAE5-7690-43D5-AF9D-AB5BE79DBC06}" destId="{6679B141-9594-43B2-A49B-E574A405F8A9}" srcOrd="1" destOrd="0" parTransId="{BADB3477-4471-4DC3-A3F6-3FFF4AA14125}" sibTransId="{1126B2A1-4E6E-4E9F-B415-30D0D3266C0C}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D1A06F32-BD05-4A29-8FA1-A761CEBDE6FF}" type="presParOf" srcId="{8423C7FF-DFCC-4C72-B0BE-60B210D0047D}" destId="{C9F40D30-D503-4CB2-99B8-513AEAF60EFC}" srcOrd="0" destOrd="0" presId="urn:microsoft.com/office/officeart/2005/8/layout/hList3"/>
    <dgm:cxn modelId="{7CABCEDB-54FE-4277-8FB0-EBD40B207C00}" type="presParOf" srcId="{8423C7FF-DFCC-4C72-B0BE-60B210D0047D}" destId="{44952282-AF8D-4131-890F-8B2E4BE782BB}" srcOrd="1" destOrd="0" presId="urn:microsoft.com/office/officeart/2005/8/layout/hList3"/>
    <dgm:cxn modelId="{3351F063-3CF3-4415-BC44-AF96C2108BDE}" type="presParOf" srcId="{44952282-AF8D-4131-890F-8B2E4BE782BB}" destId="{88F7CFA2-3072-4B25-9839-93A02E9118AE}" srcOrd="0" destOrd="0" presId="urn:microsoft.com/office/officeart/2005/8/layout/hList3"/>
    <dgm:cxn modelId="{9B94C011-2A1B-4E72-9E35-83E80B119B27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3_1" csCatId="accent3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Entrée en vigueur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just"/>
          <a:r>
            <a:rPr lang="fr-FR" sz="1100" b="1" dirty="0" smtClean="0"/>
            <a:t>Adhésion possible à compter de la publication par le DCG ARS du contrat type régional </a:t>
          </a:r>
          <a:r>
            <a:rPr lang="fr-FR" sz="1100" b="0" dirty="0" smtClean="0"/>
            <a:t>pris sur la base du contrat type national figurant en annexe </a:t>
          </a:r>
          <a:r>
            <a:rPr lang="fr-FR" sz="1100" b="0" dirty="0" smtClean="0"/>
            <a:t>5 </a:t>
          </a:r>
          <a:r>
            <a:rPr lang="fr-FR" sz="1100" b="0" dirty="0" smtClean="0"/>
            <a:t>de l’avenant 4 et </a:t>
          </a:r>
          <a:r>
            <a:rPr lang="fr-FR" sz="1100" b="1" dirty="0" smtClean="0"/>
            <a:t>du nouveau zonage.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6679B141-9594-43B2-A49B-E574A405F8A9}">
      <dgm:prSet phldrT="[Texte]"/>
      <dgm:spPr/>
      <dgm:t>
        <a:bodyPr/>
        <a:lstStyle/>
        <a:p>
          <a:endParaRPr lang="fr-FR"/>
        </a:p>
      </dgm:t>
    </dgm:pt>
    <dgm:pt modelId="{BADB3477-4471-4DC3-A3F6-3FFF4AA14125}" type="parTrans" cxnId="{11C87235-613A-4DC6-A139-0D18403C2D9D}">
      <dgm:prSet/>
      <dgm:spPr/>
      <dgm:t>
        <a:bodyPr/>
        <a:lstStyle/>
        <a:p>
          <a:endParaRPr lang="fr-FR"/>
        </a:p>
      </dgm:t>
    </dgm:pt>
    <dgm:pt modelId="{1126B2A1-4E6E-4E9F-B415-30D0D3266C0C}" type="sibTrans" cxnId="{11C87235-613A-4DC6-A139-0D18403C2D9D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ADC4002C-EF8F-4FD9-892B-7FB3BFE686FF}" type="presOf" srcId="{EFE02F31-CEEA-4CD6-A2C6-2BBD4B4D174B}" destId="{C9F40D30-D503-4CB2-99B8-513AEAF60EFC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11C87235-613A-4DC6-A139-0D18403C2D9D}" srcId="{37C2DAE5-7690-43D5-AF9D-AB5BE79DBC06}" destId="{6679B141-9594-43B2-A49B-E574A405F8A9}" srcOrd="1" destOrd="0" parTransId="{BADB3477-4471-4DC3-A3F6-3FFF4AA14125}" sibTransId="{1126B2A1-4E6E-4E9F-B415-30D0D3266C0C}"/>
    <dgm:cxn modelId="{38C5B544-F424-4857-8118-26B51076051F}" type="presOf" srcId="{37C2DAE5-7690-43D5-AF9D-AB5BE79DBC06}" destId="{8423C7FF-DFCC-4C72-B0BE-60B210D0047D}" srcOrd="0" destOrd="0" presId="urn:microsoft.com/office/officeart/2005/8/layout/hList3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A87D3346-30F6-4E1B-BEF5-BC2B8F2569ED}" type="presOf" srcId="{EDE2731C-5B62-4F6B-99F8-679DC573D452}" destId="{88F7CFA2-3072-4B25-9839-93A02E9118AE}" srcOrd="0" destOrd="0" presId="urn:microsoft.com/office/officeart/2005/8/layout/hList3"/>
    <dgm:cxn modelId="{F3204206-AB18-44D6-B57C-BB629D96657A}" type="presParOf" srcId="{8423C7FF-DFCC-4C72-B0BE-60B210D0047D}" destId="{C9F40D30-D503-4CB2-99B8-513AEAF60EFC}" srcOrd="0" destOrd="0" presId="urn:microsoft.com/office/officeart/2005/8/layout/hList3"/>
    <dgm:cxn modelId="{C7AC3FE6-F2AD-4954-B77F-D804B0CFAFB9}" type="presParOf" srcId="{8423C7FF-DFCC-4C72-B0BE-60B210D0047D}" destId="{44952282-AF8D-4131-890F-8B2E4BE782BB}" srcOrd="1" destOrd="0" presId="urn:microsoft.com/office/officeart/2005/8/layout/hList3"/>
    <dgm:cxn modelId="{41F18208-203D-411C-B074-784D3254BA14}" type="presParOf" srcId="{44952282-AF8D-4131-890F-8B2E4BE782BB}" destId="{88F7CFA2-3072-4B25-9839-93A02E9118AE}" srcOrd="0" destOrd="0" presId="urn:microsoft.com/office/officeart/2005/8/layout/hList3"/>
    <dgm:cxn modelId="{CCDF6983-CECE-4668-9D76-2DC017812579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3_1" csCatId="accent3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Lien avec les autres mesures incitatives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Non cumul possible avec : contrat de </a:t>
          </a:r>
          <a:r>
            <a:rPr lang="fr-FR" sz="1100" dirty="0" smtClean="0"/>
            <a:t>première installation, </a:t>
          </a:r>
          <a:r>
            <a:rPr lang="fr-FR" sz="1100" dirty="0" smtClean="0"/>
            <a:t>le contrat </a:t>
          </a:r>
          <a:r>
            <a:rPr lang="fr-FR" sz="1100" dirty="0" smtClean="0"/>
            <a:t>d’installation </a:t>
          </a:r>
          <a:r>
            <a:rPr lang="fr-FR" sz="1100" dirty="0" smtClean="0"/>
            <a:t>et le contrat incitatif CISF 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4DBF6AFB-8D90-4E6B-9F75-7C0002C02485}">
      <dgm:prSet custT="1"/>
      <dgm:spPr/>
      <dgm:t>
        <a:bodyPr/>
        <a:lstStyle/>
        <a:p>
          <a:r>
            <a:rPr lang="fr-FR" sz="1100" dirty="0" smtClean="0"/>
            <a:t>À l’expiration du contrat de 1</a:t>
          </a:r>
          <a:r>
            <a:rPr lang="fr-FR" sz="1100" baseline="30000" dirty="0" smtClean="0"/>
            <a:t>ère</a:t>
          </a:r>
          <a:r>
            <a:rPr lang="fr-FR" sz="1100" dirty="0" smtClean="0"/>
            <a:t> installation , du contrat d’installation et du CISF, la sage-femme peut bénéficier du CAMSF</a:t>
          </a:r>
          <a:endParaRPr lang="fr-FR" sz="1100" dirty="0"/>
        </a:p>
      </dgm:t>
    </dgm:pt>
    <dgm:pt modelId="{29E5546B-8EA3-4FD8-AD9A-2728C471F3A1}" type="parTrans" cxnId="{D055D73B-D6A3-4976-8D6D-ECD066679C8F}">
      <dgm:prSet/>
      <dgm:spPr/>
      <dgm:t>
        <a:bodyPr/>
        <a:lstStyle/>
        <a:p>
          <a:endParaRPr lang="fr-FR"/>
        </a:p>
      </dgm:t>
    </dgm:pt>
    <dgm:pt modelId="{DB74FB8A-61FD-486C-A2AE-9F49CDF8CFC9}" type="sibTrans" cxnId="{D055D73B-D6A3-4976-8D6D-ECD066679C8F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2" custScaleX="100000" custScaleY="8254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9A900E4-96C8-450E-8F3A-DC01EB2FEDCB}" type="pres">
      <dgm:prSet presAssocID="{4DBF6AFB-8D90-4E6B-9F75-7C0002C02485}" presName="pillarX" presStyleLbl="node1" presStyleIdx="1" presStyleCnt="2" custScaleY="8694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3A823BCA-64DC-4549-AA40-D123F071FADE}" type="presOf" srcId="{37C2DAE5-7690-43D5-AF9D-AB5BE79DBC06}" destId="{8423C7FF-DFCC-4C72-B0BE-60B210D0047D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D055D73B-D6A3-4976-8D6D-ECD066679C8F}" srcId="{EFE02F31-CEEA-4CD6-A2C6-2BBD4B4D174B}" destId="{4DBF6AFB-8D90-4E6B-9F75-7C0002C02485}" srcOrd="1" destOrd="0" parTransId="{29E5546B-8EA3-4FD8-AD9A-2728C471F3A1}" sibTransId="{DB74FB8A-61FD-486C-A2AE-9F49CDF8CFC9}"/>
    <dgm:cxn modelId="{3692E340-C30C-41AE-88E0-49DB715D544C}" type="presOf" srcId="{911C2383-89D1-4D40-96C7-B735FF21400F}" destId="{88F7CFA2-3072-4B25-9839-93A02E9118AE}" srcOrd="0" destOrd="0" presId="urn:microsoft.com/office/officeart/2005/8/layout/hList3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76B36061-6B74-470F-BFC4-3A8BB1CDB48D}" type="presOf" srcId="{4DBF6AFB-8D90-4E6B-9F75-7C0002C02485}" destId="{49A900E4-96C8-450E-8F3A-DC01EB2FEDCB}" srcOrd="0" destOrd="0" presId="urn:microsoft.com/office/officeart/2005/8/layout/hList3"/>
    <dgm:cxn modelId="{73EB6AD7-1394-4779-9216-1AC5FAF96AC2}" type="presOf" srcId="{EFE02F31-CEEA-4CD6-A2C6-2BBD4B4D174B}" destId="{C9F40D30-D503-4CB2-99B8-513AEAF60EFC}" srcOrd="0" destOrd="0" presId="urn:microsoft.com/office/officeart/2005/8/layout/hList3"/>
    <dgm:cxn modelId="{ABE7A667-BCFB-4473-8837-17483C05E703}" type="presParOf" srcId="{8423C7FF-DFCC-4C72-B0BE-60B210D0047D}" destId="{C9F40D30-D503-4CB2-99B8-513AEAF60EFC}" srcOrd="0" destOrd="0" presId="urn:microsoft.com/office/officeart/2005/8/layout/hList3"/>
    <dgm:cxn modelId="{739207C0-9641-48D2-A22C-E5286EEF17A0}" type="presParOf" srcId="{8423C7FF-DFCC-4C72-B0BE-60B210D0047D}" destId="{44952282-AF8D-4131-890F-8B2E4BE782BB}" srcOrd="1" destOrd="0" presId="urn:microsoft.com/office/officeart/2005/8/layout/hList3"/>
    <dgm:cxn modelId="{14088D1F-3D8A-450C-B707-18C465DF4187}" type="presParOf" srcId="{44952282-AF8D-4131-890F-8B2E4BE782BB}" destId="{88F7CFA2-3072-4B25-9839-93A02E9118AE}" srcOrd="0" destOrd="0" presId="urn:microsoft.com/office/officeart/2005/8/layout/hList3"/>
    <dgm:cxn modelId="{C84AB759-1613-4FB9-B04F-B3768B2C3423}" type="presParOf" srcId="{44952282-AF8D-4131-890F-8B2E4BE782BB}" destId="{49A900E4-96C8-450E-8F3A-DC01EB2FEDCB}" srcOrd="1" destOrd="0" presId="urn:microsoft.com/office/officeart/2005/8/layout/hList3"/>
    <dgm:cxn modelId="{E6E04004-86A2-4E4F-8346-726EA8DCA880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3_1" csCatId="accent3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Aide versée par l’Assurance Maladie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b="0" dirty="0" smtClean="0"/>
            <a:t>Versement d’une </a:t>
          </a:r>
          <a:r>
            <a:rPr lang="fr-FR" sz="1100" b="1" dirty="0" smtClean="0"/>
            <a:t>aide individuelle de </a:t>
          </a:r>
          <a:r>
            <a:rPr lang="fr-FR" sz="1100" b="1" dirty="0" smtClean="0"/>
            <a:t>3 </a:t>
          </a:r>
          <a:r>
            <a:rPr lang="fr-FR" sz="1100" b="1" dirty="0" smtClean="0"/>
            <a:t>000</a:t>
          </a:r>
          <a:r>
            <a:rPr lang="fr-FR" sz="1100" b="1" dirty="0" smtClean="0"/>
            <a:t>€/an </a:t>
          </a:r>
        </a:p>
        <a:p>
          <a:pPr algn="just"/>
          <a:r>
            <a:rPr lang="fr-FR" sz="1100" b="1" dirty="0" smtClean="0"/>
            <a:t>Le montant dû est calculé au terme de chaque année civile. </a:t>
          </a:r>
        </a:p>
        <a:p>
          <a:pPr algn="just"/>
          <a:r>
            <a:rPr lang="fr-FR" sz="1100" b="1" i="1" dirty="0" smtClean="0"/>
            <a:t>Pour la première année, le montant dû est calculé au prorata de la date d’adhésion</a:t>
          </a:r>
          <a:endParaRPr lang="fr-FR" sz="1100" b="0" i="1" dirty="0" smtClean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ctr"/>
          <a:r>
            <a:rPr lang="fr-FR" sz="1100" b="1" u="sng" dirty="0" smtClean="0"/>
            <a:t>ATTENTION</a:t>
          </a:r>
        </a:p>
        <a:p>
          <a:pPr algn="just"/>
          <a:r>
            <a:rPr lang="fr-FR" sz="1100" b="1" u="sng" dirty="0" smtClean="0"/>
            <a:t>Le montant de l’aide est proratisé : </a:t>
          </a:r>
        </a:p>
        <a:p>
          <a:pPr algn="just"/>
          <a:r>
            <a:rPr lang="fr-FR" sz="1100" b="0" u="none" dirty="0" smtClean="0"/>
            <a:t>- </a:t>
          </a:r>
          <a:r>
            <a:rPr lang="fr-FR" sz="1100" b="1" u="none" dirty="0" smtClean="0"/>
            <a:t>En cas de résiliation </a:t>
          </a:r>
          <a:r>
            <a:rPr lang="fr-FR" sz="1100" b="0" u="none" dirty="0" smtClean="0"/>
            <a:t>du contrat en cours d’année : </a:t>
          </a:r>
          <a:r>
            <a:rPr lang="fr-FR" sz="1100" b="1" u="none" dirty="0" smtClean="0"/>
            <a:t>récupération des sommes indument versées au prorata </a:t>
          </a:r>
          <a:r>
            <a:rPr lang="fr-FR" sz="1100" b="0" u="none" dirty="0" smtClean="0"/>
            <a:t>de la durée restant à courir.</a:t>
          </a:r>
          <a:endParaRPr lang="fr-FR" sz="1100" b="0" u="none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7C0917A2-2A10-4D92-B31E-EDC129BE559C}">
      <dgm:prSet custT="1"/>
      <dgm:spPr/>
      <dgm:t>
        <a:bodyPr anchor="t"/>
        <a:lstStyle/>
        <a:p>
          <a:pPr algn="just"/>
          <a:r>
            <a:rPr lang="fr-FR" sz="1100" b="1" u="sng" dirty="0" smtClean="0"/>
            <a:t>Adaptation régionale du montant des aides </a:t>
          </a:r>
        </a:p>
        <a:p>
          <a:pPr algn="just"/>
          <a:r>
            <a:rPr lang="fr-FR" sz="1100" dirty="0" smtClean="0"/>
            <a:t>- Possibilité pour l’ARS de majorer les aides dans la double limite de 20% des zones « très sous-dotée » ou « sous-dotées » et de 20% du montant des aides (cf. contrat type régional),</a:t>
          </a:r>
        </a:p>
        <a:p>
          <a:pPr algn="just"/>
          <a:r>
            <a:rPr lang="fr-FR" sz="1100" dirty="0" smtClean="0"/>
            <a:t>- L’aide forfaitisée en zone « très sous-dotée » ne peut être inférieure à celle d’une zone « sous-dotée ».</a:t>
          </a:r>
          <a:endParaRPr lang="fr-FR" sz="1100" dirty="0"/>
        </a:p>
      </dgm:t>
    </dgm:pt>
    <dgm:pt modelId="{2781FFCD-3F5E-438A-BD4C-CC9456B4C2D3}" type="sibTrans" cxnId="{8448C41F-E10C-4B82-B014-EC033EEFA332}">
      <dgm:prSet/>
      <dgm:spPr/>
      <dgm:t>
        <a:bodyPr/>
        <a:lstStyle/>
        <a:p>
          <a:endParaRPr lang="fr-FR"/>
        </a:p>
      </dgm:t>
    </dgm:pt>
    <dgm:pt modelId="{F594CCA1-97DD-4DA7-AAFC-4270B6596B03}" type="parTrans" cxnId="{8448C41F-E10C-4B82-B014-EC033EEFA332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ScaleY="4575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3" custScaleX="81430" custScaleY="115873" custLinFactNeighborY="-627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3" custScaleX="76748" custScaleY="115873" custLinFactNeighborY="-627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9217369-EBF7-45B0-B2FD-934F85A56D34}" type="pres">
      <dgm:prSet presAssocID="{7C0917A2-2A10-4D92-B31E-EDC129BE559C}" presName="pillarX" presStyleLbl="node1" presStyleIdx="2" presStyleCnt="3" custScaleX="88758" custScaleY="115873" custLinFactNeighborY="-627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FBF07F3D-B50B-4980-AE4E-519B667F7B69}" type="presOf" srcId="{37C2DAE5-7690-43D5-AF9D-AB5BE79DBC06}" destId="{8423C7FF-DFCC-4C72-B0BE-60B210D0047D}" srcOrd="0" destOrd="0" presId="urn:microsoft.com/office/officeart/2005/8/layout/hList3"/>
    <dgm:cxn modelId="{04A29135-665C-434B-9301-7689B3722649}" type="presOf" srcId="{911C2383-89D1-4D40-96C7-B735FF21400F}" destId="{88F7CFA2-3072-4B25-9839-93A02E9118AE}" srcOrd="0" destOrd="0" presId="urn:microsoft.com/office/officeart/2005/8/layout/hList3"/>
    <dgm:cxn modelId="{8448C41F-E10C-4B82-B014-EC033EEFA332}" srcId="{EFE02F31-CEEA-4CD6-A2C6-2BBD4B4D174B}" destId="{7C0917A2-2A10-4D92-B31E-EDC129BE559C}" srcOrd="2" destOrd="0" parTransId="{F594CCA1-97DD-4DA7-AAFC-4270B6596B03}" sibTransId="{2781FFCD-3F5E-438A-BD4C-CC9456B4C2D3}"/>
    <dgm:cxn modelId="{744AF44F-CD6E-46A7-A5ED-C6B1299259CD}" type="presOf" srcId="{EFE02F31-CEEA-4CD6-A2C6-2BBD4B4D174B}" destId="{C9F40D30-D503-4CB2-99B8-513AEAF60EFC}" srcOrd="0" destOrd="0" presId="urn:microsoft.com/office/officeart/2005/8/layout/hList3"/>
    <dgm:cxn modelId="{402026F2-20F8-41C1-B73B-5DA3C281EB72}" type="presOf" srcId="{7C0917A2-2A10-4D92-B31E-EDC129BE559C}" destId="{A9217369-EBF7-45B0-B2FD-934F85A56D34}" srcOrd="0" destOrd="0" presId="urn:microsoft.com/office/officeart/2005/8/layout/hList3"/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2FA813E4-EB33-47E0-8D74-F563F0991222}" type="presOf" srcId="{8F6A4219-ED9F-4D9F-997A-2C2687085187}" destId="{7CB59B7B-65B3-4DAA-9F57-1E065D74648B}" srcOrd="0" destOrd="0" presId="urn:microsoft.com/office/officeart/2005/8/layout/hList3"/>
    <dgm:cxn modelId="{C053FC95-4F1B-40CB-A266-44D6214E364F}" type="presParOf" srcId="{8423C7FF-DFCC-4C72-B0BE-60B210D0047D}" destId="{C9F40D30-D503-4CB2-99B8-513AEAF60EFC}" srcOrd="0" destOrd="0" presId="urn:microsoft.com/office/officeart/2005/8/layout/hList3"/>
    <dgm:cxn modelId="{85ADF9A1-7D36-47AB-8375-9BB85563B220}" type="presParOf" srcId="{8423C7FF-DFCC-4C72-B0BE-60B210D0047D}" destId="{44952282-AF8D-4131-890F-8B2E4BE782BB}" srcOrd="1" destOrd="0" presId="urn:microsoft.com/office/officeart/2005/8/layout/hList3"/>
    <dgm:cxn modelId="{1F5BDF84-186A-4480-8A47-1656C6860BD9}" type="presParOf" srcId="{44952282-AF8D-4131-890F-8B2E4BE782BB}" destId="{88F7CFA2-3072-4B25-9839-93A02E9118AE}" srcOrd="0" destOrd="0" presId="urn:microsoft.com/office/officeart/2005/8/layout/hList3"/>
    <dgm:cxn modelId="{E3327AF9-4633-4967-9D21-805FD49A75E1}" type="presParOf" srcId="{44952282-AF8D-4131-890F-8B2E4BE782BB}" destId="{7CB59B7B-65B3-4DAA-9F57-1E065D74648B}" srcOrd="1" destOrd="0" presId="urn:microsoft.com/office/officeart/2005/8/layout/hList3"/>
    <dgm:cxn modelId="{73E9A3F2-6BEA-407A-AFF0-128538CF3C7D}" type="presParOf" srcId="{44952282-AF8D-4131-890F-8B2E4BE782BB}" destId="{A9217369-EBF7-45B0-B2FD-934F85A56D34}" srcOrd="2" destOrd="0" presId="urn:microsoft.com/office/officeart/2005/8/layout/hList3"/>
    <dgm:cxn modelId="{1EBB34A0-A2AB-4172-BD66-84C146F71F07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3_1" csCatId="accent3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Résiliation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ctr"/>
          <a:r>
            <a:rPr lang="fr-FR" sz="1100" b="1" u="sng" dirty="0" smtClean="0"/>
            <a:t>Par la sage-femme </a:t>
          </a:r>
        </a:p>
        <a:p>
          <a:pPr algn="just"/>
          <a:r>
            <a:rPr lang="fr-FR" sz="1100" dirty="0" smtClean="0"/>
            <a:t>- A tout moment, </a:t>
          </a:r>
        </a:p>
        <a:p>
          <a:pPr algn="just"/>
          <a:r>
            <a:rPr lang="fr-FR" sz="1100" dirty="0" smtClean="0"/>
            <a:t>- Effet : date de réception du courrier LRAR par la CPAM</a:t>
          </a:r>
        </a:p>
        <a:p>
          <a:pPr algn="just"/>
          <a:r>
            <a:rPr lang="fr-FR" sz="1100" dirty="0" smtClean="0"/>
            <a:t>- Récupération des sommes indument versées (au prorata de la durée restant à courir dans le contrat au moment de la résiliation) </a:t>
          </a:r>
        </a:p>
        <a:p>
          <a:pPr algn="just"/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ctr">
            <a:lnSpc>
              <a:spcPct val="90000"/>
            </a:lnSpc>
            <a:spcAft>
              <a:spcPct val="35000"/>
            </a:spcAft>
          </a:pPr>
          <a:r>
            <a:rPr lang="fr-FR" sz="1100" b="1" u="sng" dirty="0" smtClean="0"/>
            <a:t>Par la CPAM</a:t>
          </a:r>
        </a:p>
        <a:p>
          <a:pPr algn="just">
            <a:lnSpc>
              <a:spcPct val="90000"/>
            </a:lnSpc>
            <a:spcAft>
              <a:spcPts val="0"/>
            </a:spcAft>
          </a:pPr>
          <a:r>
            <a:rPr lang="fr-FR" sz="1100" b="0" u="none" dirty="0" smtClean="0"/>
            <a:t>- Constat non-respect par la sage-femme de ses engagements,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Courrier CPAM LRAR informant la sage-femme de son intention de résilier le contrat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la sage-femme a 1 mois pour communiquer ses observations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À l’issue des 1 mois, possibilité de notification de la fin d’adhésion,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Récupération des sommes indument versées (au prorata)</a:t>
          </a:r>
          <a:endParaRPr lang="fr-FR" sz="1100" b="0" u="none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ScaleY="46154" custLinFactNeighborX="889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2" custScaleX="94695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2" custScaleX="93487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8C51F179-35BC-483C-B885-F25FD95421D2}" type="presOf" srcId="{8F6A4219-ED9F-4D9F-997A-2C2687085187}" destId="{7CB59B7B-65B3-4DAA-9F57-1E065D74648B}" srcOrd="0" destOrd="0" presId="urn:microsoft.com/office/officeart/2005/8/layout/hList3"/>
    <dgm:cxn modelId="{04C17E4C-6F38-4755-B884-F3043C7E389A}" type="presOf" srcId="{EFE02F31-CEEA-4CD6-A2C6-2BBD4B4D174B}" destId="{C9F40D30-D503-4CB2-99B8-513AEAF60EFC}" srcOrd="0" destOrd="0" presId="urn:microsoft.com/office/officeart/2005/8/layout/hList3"/>
    <dgm:cxn modelId="{64317477-49D2-4D04-ADB7-A13EC696CE74}" type="presOf" srcId="{911C2383-89D1-4D40-96C7-B735FF21400F}" destId="{88F7CFA2-3072-4B25-9839-93A02E9118AE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1078A2D9-E14F-482C-A790-13CC37C1906D}" type="presOf" srcId="{37C2DAE5-7690-43D5-AF9D-AB5BE79DBC06}" destId="{8423C7FF-DFCC-4C72-B0BE-60B210D0047D}" srcOrd="0" destOrd="0" presId="urn:microsoft.com/office/officeart/2005/8/layout/hList3"/>
    <dgm:cxn modelId="{9C283C70-8076-47D0-93C5-C18FA64788C9}" type="presParOf" srcId="{8423C7FF-DFCC-4C72-B0BE-60B210D0047D}" destId="{C9F40D30-D503-4CB2-99B8-513AEAF60EFC}" srcOrd="0" destOrd="0" presId="urn:microsoft.com/office/officeart/2005/8/layout/hList3"/>
    <dgm:cxn modelId="{45D3BA5F-5DAC-439D-9C42-FCEA50BF92E5}" type="presParOf" srcId="{8423C7FF-DFCC-4C72-B0BE-60B210D0047D}" destId="{44952282-AF8D-4131-890F-8B2E4BE782BB}" srcOrd="1" destOrd="0" presId="urn:microsoft.com/office/officeart/2005/8/layout/hList3"/>
    <dgm:cxn modelId="{60907A7A-B282-449E-9DBF-47544476E9B2}" type="presParOf" srcId="{44952282-AF8D-4131-890F-8B2E4BE782BB}" destId="{88F7CFA2-3072-4B25-9839-93A02E9118AE}" srcOrd="0" destOrd="0" presId="urn:microsoft.com/office/officeart/2005/8/layout/hList3"/>
    <dgm:cxn modelId="{10D34AD8-B34D-48A0-ADAF-FB9E0B7B90AF}" type="presParOf" srcId="{44952282-AF8D-4131-890F-8B2E4BE782BB}" destId="{7CB59B7B-65B3-4DAA-9F57-1E065D74648B}" srcOrd="1" destOrd="0" presId="urn:microsoft.com/office/officeart/2005/8/layout/hList3"/>
    <dgm:cxn modelId="{27569371-0939-4C15-B86C-7E9A94582AC4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108504" cy="194421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Objet </a:t>
          </a:r>
          <a:endParaRPr lang="fr-FR" sz="1600" kern="1200" dirty="0"/>
        </a:p>
      </dsp:txBody>
      <dsp:txXfrm>
        <a:off x="0" y="0"/>
        <a:ext cx="9108504" cy="194421"/>
      </dsp:txXfrm>
    </dsp:sp>
    <dsp:sp modelId="{88F7CFA2-3072-4B25-9839-93A02E9118AE}">
      <dsp:nvSpPr>
        <dsp:cNvPr id="0" name=""/>
        <dsp:cNvSpPr/>
      </dsp:nvSpPr>
      <dsp:spPr>
        <a:xfrm>
          <a:off x="0" y="194421"/>
          <a:ext cx="9108504" cy="4082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Favoriser </a:t>
          </a:r>
          <a:r>
            <a:rPr lang="fr-FR" sz="1100" kern="1200" dirty="0" smtClean="0"/>
            <a:t>le maintien </a:t>
          </a:r>
          <a:r>
            <a:rPr lang="fr-FR" sz="1100" kern="1200" dirty="0" smtClean="0"/>
            <a:t>des sages-femmes libérales </a:t>
          </a:r>
          <a:r>
            <a:rPr lang="fr-FR" sz="1100" kern="1200" dirty="0" smtClean="0"/>
            <a:t>exerçant en </a:t>
          </a:r>
          <a:r>
            <a:rPr lang="fr-FR" sz="1100" kern="1200" dirty="0" smtClean="0"/>
            <a:t>zones « très sous-dotées » et « sous-dotées », par le versement d’une aide financière </a:t>
          </a:r>
          <a:r>
            <a:rPr lang="fr-FR" sz="1100" kern="1200" dirty="0" smtClean="0"/>
            <a:t>leur permettant </a:t>
          </a:r>
          <a:r>
            <a:rPr lang="fr-FR" sz="1100" kern="1200" dirty="0" smtClean="0"/>
            <a:t>de </a:t>
          </a:r>
          <a:r>
            <a:rPr lang="fr-FR" sz="1100" kern="1200" dirty="0" smtClean="0"/>
            <a:t>réaliser des investissements et de se former. </a:t>
          </a:r>
          <a:endParaRPr lang="fr-FR" sz="1100" kern="1200" dirty="0"/>
        </a:p>
      </dsp:txBody>
      <dsp:txXfrm>
        <a:off x="0" y="194421"/>
        <a:ext cx="9108504" cy="408285"/>
      </dsp:txXfrm>
    </dsp:sp>
    <dsp:sp modelId="{D44AB36D-1F60-40D3-A4FA-42F224B5147D}">
      <dsp:nvSpPr>
        <dsp:cNvPr id="0" name=""/>
        <dsp:cNvSpPr/>
      </dsp:nvSpPr>
      <dsp:spPr>
        <a:xfrm>
          <a:off x="0" y="602706"/>
          <a:ext cx="9108504" cy="45365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216024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Bénéficiaires</a:t>
          </a:r>
          <a:endParaRPr lang="fr-FR" sz="1600" kern="1200" dirty="0"/>
        </a:p>
      </dsp:txBody>
      <dsp:txXfrm>
        <a:off x="0" y="0"/>
        <a:ext cx="9099624" cy="216024"/>
      </dsp:txXfrm>
    </dsp:sp>
    <dsp:sp modelId="{88F7CFA2-3072-4B25-9839-93A02E9118AE}">
      <dsp:nvSpPr>
        <dsp:cNvPr id="0" name=""/>
        <dsp:cNvSpPr/>
      </dsp:nvSpPr>
      <dsp:spPr>
        <a:xfrm>
          <a:off x="0" y="237624"/>
          <a:ext cx="9099624" cy="41044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Sage-femme libérale </a:t>
          </a:r>
          <a:r>
            <a:rPr lang="fr-FR" sz="1100" kern="1200" dirty="0" smtClean="0"/>
            <a:t>conventionnées qui maintiennent leur activité en </a:t>
          </a:r>
          <a:r>
            <a:rPr lang="fr-FR" sz="1100" kern="1200" dirty="0" smtClean="0"/>
            <a:t>zone très sous-dotée ou </a:t>
          </a:r>
          <a:r>
            <a:rPr lang="fr-FR" sz="1100" kern="1200" dirty="0" smtClean="0"/>
            <a:t>sous-dotée.</a:t>
          </a:r>
          <a:endParaRPr lang="fr-FR" sz="1100" kern="1200" dirty="0"/>
        </a:p>
      </dsp:txBody>
      <dsp:txXfrm>
        <a:off x="0" y="237624"/>
        <a:ext cx="9099624" cy="410449"/>
      </dsp:txXfrm>
    </dsp:sp>
    <dsp:sp modelId="{D44AB36D-1F60-40D3-A4FA-42F224B5147D}">
      <dsp:nvSpPr>
        <dsp:cNvPr id="0" name=""/>
        <dsp:cNvSpPr/>
      </dsp:nvSpPr>
      <dsp:spPr>
        <a:xfrm>
          <a:off x="0" y="669674"/>
          <a:ext cx="9099624" cy="50405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16201"/>
          <a:ext cx="9099624" cy="216023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Modalités d’adhésion </a:t>
          </a:r>
          <a:endParaRPr lang="fr-FR" sz="1600" kern="1200" dirty="0"/>
        </a:p>
      </dsp:txBody>
      <dsp:txXfrm>
        <a:off x="0" y="16201"/>
        <a:ext cx="9099624" cy="216023"/>
      </dsp:txXfrm>
    </dsp:sp>
    <dsp:sp modelId="{88F7CFA2-3072-4B25-9839-93A02E9118AE}">
      <dsp:nvSpPr>
        <dsp:cNvPr id="0" name=""/>
        <dsp:cNvSpPr/>
      </dsp:nvSpPr>
      <dsp:spPr>
        <a:xfrm>
          <a:off x="306" y="297640"/>
          <a:ext cx="5367356" cy="52372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Contrat tripartite </a:t>
          </a:r>
          <a:r>
            <a:rPr lang="fr-FR" sz="1100" kern="1200" dirty="0" smtClean="0"/>
            <a:t>signé entre la sage-femme, la caisse et l’ARS (conforme au contrat type régional arrêté par le DG ARS sur la base du contrat figurant en annexe </a:t>
          </a:r>
          <a:r>
            <a:rPr lang="fr-FR" sz="1100" kern="1200" dirty="0" smtClean="0"/>
            <a:t>5 </a:t>
          </a:r>
          <a:r>
            <a:rPr lang="fr-FR" sz="1100" kern="1200" dirty="0" smtClean="0"/>
            <a:t>de l’avenant 4).</a:t>
          </a:r>
          <a:endParaRPr lang="fr-FR" sz="1100" kern="1200" dirty="0"/>
        </a:p>
      </dsp:txBody>
      <dsp:txXfrm>
        <a:off x="306" y="297640"/>
        <a:ext cx="5367356" cy="523723"/>
      </dsp:txXfrm>
    </dsp:sp>
    <dsp:sp modelId="{7CB59B7B-65B3-4DAA-9F57-1E065D74648B}">
      <dsp:nvSpPr>
        <dsp:cNvPr id="0" name=""/>
        <dsp:cNvSpPr/>
      </dsp:nvSpPr>
      <dsp:spPr>
        <a:xfrm>
          <a:off x="5367662" y="297640"/>
          <a:ext cx="3731654" cy="523723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L’adhésion au contrat est </a:t>
          </a:r>
          <a:r>
            <a:rPr lang="fr-FR" sz="1100" b="1" kern="1200" dirty="0" smtClean="0"/>
            <a:t>individuelle</a:t>
          </a:r>
          <a:endParaRPr lang="fr-FR" sz="1100" b="1" kern="1200" dirty="0"/>
        </a:p>
      </dsp:txBody>
      <dsp:txXfrm>
        <a:off x="5367662" y="297640"/>
        <a:ext cx="3731654" cy="523723"/>
      </dsp:txXfrm>
    </dsp:sp>
    <dsp:sp modelId="{D44AB36D-1F60-40D3-A4FA-42F224B5147D}">
      <dsp:nvSpPr>
        <dsp:cNvPr id="0" name=""/>
        <dsp:cNvSpPr/>
      </dsp:nvSpPr>
      <dsp:spPr>
        <a:xfrm>
          <a:off x="0" y="854374"/>
          <a:ext cx="9099624" cy="65527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54005"/>
          <a:ext cx="9099624" cy="216024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Engagements de la sage-femme </a:t>
          </a:r>
          <a:endParaRPr lang="fr-FR" sz="1600" kern="1200" dirty="0"/>
        </a:p>
      </dsp:txBody>
      <dsp:txXfrm>
        <a:off x="0" y="54005"/>
        <a:ext cx="9099624" cy="216024"/>
      </dsp:txXfrm>
    </dsp:sp>
    <dsp:sp modelId="{88F7CFA2-3072-4B25-9839-93A02E9118AE}">
      <dsp:nvSpPr>
        <dsp:cNvPr id="0" name=""/>
        <dsp:cNvSpPr/>
      </dsp:nvSpPr>
      <dsp:spPr>
        <a:xfrm>
          <a:off x="5005" y="306034"/>
          <a:ext cx="2545516" cy="105131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Remplir les </a:t>
          </a:r>
          <a:r>
            <a:rPr lang="fr-FR" sz="1100" b="1" kern="1200" dirty="0" smtClean="0"/>
            <a:t>conditions lui permettant de percevoir les aides à l’équipement </a:t>
          </a:r>
          <a:r>
            <a:rPr lang="fr-FR" sz="1100" kern="1200" dirty="0" smtClean="0"/>
            <a:t>informatique du cabinet professionnel prévues à l’article 22 de l’avenant 4</a:t>
          </a:r>
          <a:endParaRPr lang="fr-FR" sz="1100" kern="1200" dirty="0"/>
        </a:p>
      </dsp:txBody>
      <dsp:txXfrm>
        <a:off x="5005" y="306034"/>
        <a:ext cx="2545516" cy="1051316"/>
      </dsp:txXfrm>
    </dsp:sp>
    <dsp:sp modelId="{7CB59B7B-65B3-4DAA-9F57-1E065D74648B}">
      <dsp:nvSpPr>
        <dsp:cNvPr id="0" name=""/>
        <dsp:cNvSpPr/>
      </dsp:nvSpPr>
      <dsp:spPr>
        <a:xfrm>
          <a:off x="2550521" y="306034"/>
          <a:ext cx="2063079" cy="105131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Exercer son activité </a:t>
          </a:r>
          <a:r>
            <a:rPr lang="fr-FR" sz="1100" kern="1200" dirty="0" smtClean="0"/>
            <a:t>pendant une </a:t>
          </a:r>
          <a:r>
            <a:rPr lang="fr-FR" sz="1100" b="1" kern="1200" dirty="0" smtClean="0"/>
            <a:t>durée minimale de </a:t>
          </a:r>
          <a:r>
            <a:rPr lang="fr-FR" sz="1100" b="1" kern="1200" dirty="0" smtClean="0"/>
            <a:t>3 </a:t>
          </a:r>
          <a:r>
            <a:rPr lang="fr-FR" sz="1100" b="1" kern="1200" dirty="0" smtClean="0"/>
            <a:t>ans </a:t>
          </a:r>
          <a:r>
            <a:rPr lang="fr-FR" sz="1100" kern="1200" dirty="0" smtClean="0"/>
            <a:t>dans la zone très sous-dotée ou sous-dotée à compter de la date d’adhésion au contrat  </a:t>
          </a:r>
          <a:endParaRPr lang="fr-FR" sz="1100" kern="1200" dirty="0"/>
        </a:p>
      </dsp:txBody>
      <dsp:txXfrm>
        <a:off x="2550521" y="306034"/>
        <a:ext cx="2063079" cy="1051316"/>
      </dsp:txXfrm>
    </dsp:sp>
    <dsp:sp modelId="{A9217369-EBF7-45B0-B2FD-934F85A56D34}">
      <dsp:nvSpPr>
        <dsp:cNvPr id="0" name=""/>
        <dsp:cNvSpPr/>
      </dsp:nvSpPr>
      <dsp:spPr>
        <a:xfrm>
          <a:off x="4613601" y="306034"/>
          <a:ext cx="2449738" cy="105131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Percevoir des </a:t>
          </a:r>
          <a:r>
            <a:rPr lang="fr-FR" sz="1100" b="1" kern="1200" dirty="0" smtClean="0"/>
            <a:t>honoraires minimum équivalent à 5% des honoraires moyens </a:t>
          </a:r>
          <a:r>
            <a:rPr lang="fr-FR" sz="1100" kern="1200" dirty="0" smtClean="0"/>
            <a:t>de la profession en France</a:t>
          </a:r>
          <a:endParaRPr lang="fr-FR" sz="1100" kern="1200" dirty="0" smtClean="0"/>
        </a:p>
      </dsp:txBody>
      <dsp:txXfrm>
        <a:off x="4613601" y="306034"/>
        <a:ext cx="2449738" cy="1051316"/>
      </dsp:txXfrm>
    </dsp:sp>
    <dsp:sp modelId="{BCD4DF2F-783E-4431-A360-F94232E1D924}">
      <dsp:nvSpPr>
        <dsp:cNvPr id="0" name=""/>
        <dsp:cNvSpPr/>
      </dsp:nvSpPr>
      <dsp:spPr>
        <a:xfrm>
          <a:off x="7063339" y="306034"/>
          <a:ext cx="2031278" cy="105131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Recourir, en cas d’exercice individuel, autant que possible, à des sages-femmes remplaçantes assurant la continuité des soins en son absence</a:t>
          </a:r>
          <a:endParaRPr lang="fr-FR" sz="1100" kern="1200" dirty="0"/>
        </a:p>
      </dsp:txBody>
      <dsp:txXfrm>
        <a:off x="7063339" y="306034"/>
        <a:ext cx="2031278" cy="1051316"/>
      </dsp:txXfrm>
    </dsp:sp>
    <dsp:sp modelId="{D44AB36D-1F60-40D3-A4FA-42F224B5147D}">
      <dsp:nvSpPr>
        <dsp:cNvPr id="0" name=""/>
        <dsp:cNvSpPr/>
      </dsp:nvSpPr>
      <dsp:spPr>
        <a:xfrm>
          <a:off x="0" y="1285342"/>
          <a:ext cx="9099624" cy="100811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72819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Durée</a:t>
          </a:r>
          <a:endParaRPr lang="fr-FR" sz="1600" kern="1200" dirty="0"/>
        </a:p>
      </dsp:txBody>
      <dsp:txXfrm>
        <a:off x="0" y="0"/>
        <a:ext cx="9099624" cy="172819"/>
      </dsp:txXfrm>
    </dsp:sp>
    <dsp:sp modelId="{88F7CFA2-3072-4B25-9839-93A02E9118AE}">
      <dsp:nvSpPr>
        <dsp:cNvPr id="0" name=""/>
        <dsp:cNvSpPr/>
      </dsp:nvSpPr>
      <dsp:spPr>
        <a:xfrm>
          <a:off x="0" y="172819"/>
          <a:ext cx="9099624" cy="36292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3 </a:t>
          </a:r>
          <a:r>
            <a:rPr lang="fr-FR" sz="1100" b="1" kern="1200" dirty="0" smtClean="0"/>
            <a:t>ans </a:t>
          </a:r>
          <a:r>
            <a:rPr lang="fr-FR" sz="1100" kern="1200" dirty="0" smtClean="0"/>
            <a:t>– renouvelable (tacite reconduction) </a:t>
          </a:r>
          <a:endParaRPr lang="fr-FR" sz="1100" kern="1200" dirty="0"/>
        </a:p>
      </dsp:txBody>
      <dsp:txXfrm>
        <a:off x="0" y="172819"/>
        <a:ext cx="9099624" cy="362920"/>
      </dsp:txXfrm>
    </dsp:sp>
    <dsp:sp modelId="{D44AB36D-1F60-40D3-A4FA-42F224B5147D}">
      <dsp:nvSpPr>
        <dsp:cNvPr id="0" name=""/>
        <dsp:cNvSpPr/>
      </dsp:nvSpPr>
      <dsp:spPr>
        <a:xfrm>
          <a:off x="0" y="535739"/>
          <a:ext cx="9099624" cy="40324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72819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Entrée en vigueur </a:t>
          </a:r>
          <a:endParaRPr lang="fr-FR" sz="1600" kern="1200" dirty="0"/>
        </a:p>
      </dsp:txBody>
      <dsp:txXfrm>
        <a:off x="0" y="0"/>
        <a:ext cx="9099624" cy="172819"/>
      </dsp:txXfrm>
    </dsp:sp>
    <dsp:sp modelId="{88F7CFA2-3072-4B25-9839-93A02E9118AE}">
      <dsp:nvSpPr>
        <dsp:cNvPr id="0" name=""/>
        <dsp:cNvSpPr/>
      </dsp:nvSpPr>
      <dsp:spPr>
        <a:xfrm>
          <a:off x="0" y="172819"/>
          <a:ext cx="9099624" cy="36292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Adhésion possible à compter de la publication par le DCG ARS du contrat type régional </a:t>
          </a:r>
          <a:r>
            <a:rPr lang="fr-FR" sz="1100" b="0" kern="1200" dirty="0" smtClean="0"/>
            <a:t>pris sur la base du contrat type national figurant en annexe </a:t>
          </a:r>
          <a:r>
            <a:rPr lang="fr-FR" sz="1100" b="0" kern="1200" dirty="0" smtClean="0"/>
            <a:t>5 </a:t>
          </a:r>
          <a:r>
            <a:rPr lang="fr-FR" sz="1100" b="0" kern="1200" dirty="0" smtClean="0"/>
            <a:t>de l’avenant 4 et </a:t>
          </a:r>
          <a:r>
            <a:rPr lang="fr-FR" sz="1100" b="1" kern="1200" dirty="0" smtClean="0"/>
            <a:t>du nouveau zonage.</a:t>
          </a:r>
          <a:endParaRPr lang="fr-FR" sz="1100" kern="1200" dirty="0"/>
        </a:p>
      </dsp:txBody>
      <dsp:txXfrm>
        <a:off x="0" y="172819"/>
        <a:ext cx="9099624" cy="362920"/>
      </dsp:txXfrm>
    </dsp:sp>
    <dsp:sp modelId="{D44AB36D-1F60-40D3-A4FA-42F224B5147D}">
      <dsp:nvSpPr>
        <dsp:cNvPr id="0" name=""/>
        <dsp:cNvSpPr/>
      </dsp:nvSpPr>
      <dsp:spPr>
        <a:xfrm>
          <a:off x="0" y="535739"/>
          <a:ext cx="9099624" cy="40324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94421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Lien avec les autres mesures incitatives </a:t>
          </a:r>
          <a:endParaRPr lang="fr-FR" sz="1600" kern="1200" dirty="0"/>
        </a:p>
      </dsp:txBody>
      <dsp:txXfrm>
        <a:off x="0" y="0"/>
        <a:ext cx="9099624" cy="194421"/>
      </dsp:txXfrm>
    </dsp:sp>
    <dsp:sp modelId="{88F7CFA2-3072-4B25-9839-93A02E9118AE}">
      <dsp:nvSpPr>
        <dsp:cNvPr id="0" name=""/>
        <dsp:cNvSpPr/>
      </dsp:nvSpPr>
      <dsp:spPr>
        <a:xfrm>
          <a:off x="0" y="230062"/>
          <a:ext cx="4549812" cy="33700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Non cumul possible avec : contrat de </a:t>
          </a:r>
          <a:r>
            <a:rPr lang="fr-FR" sz="1100" kern="1200" dirty="0" smtClean="0"/>
            <a:t>première installation, </a:t>
          </a:r>
          <a:r>
            <a:rPr lang="fr-FR" sz="1100" kern="1200" dirty="0" smtClean="0"/>
            <a:t>le contrat </a:t>
          </a:r>
          <a:r>
            <a:rPr lang="fr-FR" sz="1100" kern="1200" dirty="0" smtClean="0"/>
            <a:t>d’installation </a:t>
          </a:r>
          <a:r>
            <a:rPr lang="fr-FR" sz="1100" kern="1200" dirty="0" smtClean="0"/>
            <a:t>et le contrat incitatif CISF </a:t>
          </a:r>
          <a:endParaRPr lang="fr-FR" sz="1100" kern="1200" dirty="0"/>
        </a:p>
      </dsp:txBody>
      <dsp:txXfrm>
        <a:off x="0" y="230062"/>
        <a:ext cx="4549812" cy="337002"/>
      </dsp:txXfrm>
    </dsp:sp>
    <dsp:sp modelId="{49A900E4-96C8-450E-8F3A-DC01EB2FEDCB}">
      <dsp:nvSpPr>
        <dsp:cNvPr id="0" name=""/>
        <dsp:cNvSpPr/>
      </dsp:nvSpPr>
      <dsp:spPr>
        <a:xfrm>
          <a:off x="4549812" y="221064"/>
          <a:ext cx="4549812" cy="35500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À l’expiration du contrat de 1</a:t>
          </a:r>
          <a:r>
            <a:rPr lang="fr-FR" sz="1100" kern="1200" baseline="30000" dirty="0" smtClean="0"/>
            <a:t>ère</a:t>
          </a:r>
          <a:r>
            <a:rPr lang="fr-FR" sz="1100" kern="1200" dirty="0" smtClean="0"/>
            <a:t> installation , du contrat d’installation et du CISF, la sage-femme peut bénéficier du CAMSF</a:t>
          </a:r>
          <a:endParaRPr lang="fr-FR" sz="1100" kern="1200" dirty="0"/>
        </a:p>
      </dsp:txBody>
      <dsp:txXfrm>
        <a:off x="4549812" y="221064"/>
        <a:ext cx="4549812" cy="355000"/>
      </dsp:txXfrm>
    </dsp:sp>
    <dsp:sp modelId="{D44AB36D-1F60-40D3-A4FA-42F224B5147D}">
      <dsp:nvSpPr>
        <dsp:cNvPr id="0" name=""/>
        <dsp:cNvSpPr/>
      </dsp:nvSpPr>
      <dsp:spPr>
        <a:xfrm>
          <a:off x="0" y="602706"/>
          <a:ext cx="9099624" cy="45365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73242"/>
          <a:ext cx="9099624" cy="247088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Aide versée par l’Assurance Maladie </a:t>
          </a:r>
          <a:endParaRPr lang="fr-FR" sz="1600" kern="1200" dirty="0"/>
        </a:p>
      </dsp:txBody>
      <dsp:txXfrm>
        <a:off x="0" y="73242"/>
        <a:ext cx="9099624" cy="247088"/>
      </dsp:txXfrm>
    </dsp:sp>
    <dsp:sp modelId="{88F7CFA2-3072-4B25-9839-93A02E9118AE}">
      <dsp:nvSpPr>
        <dsp:cNvPr id="0" name=""/>
        <dsp:cNvSpPr/>
      </dsp:nvSpPr>
      <dsp:spPr>
        <a:xfrm>
          <a:off x="2000" y="305697"/>
          <a:ext cx="2999386" cy="131414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kern="1200" dirty="0" smtClean="0"/>
            <a:t>Versement d’une </a:t>
          </a:r>
          <a:r>
            <a:rPr lang="fr-FR" sz="1100" b="1" kern="1200" dirty="0" smtClean="0"/>
            <a:t>aide individuelle de </a:t>
          </a:r>
          <a:r>
            <a:rPr lang="fr-FR" sz="1100" b="1" kern="1200" dirty="0" smtClean="0"/>
            <a:t>3 </a:t>
          </a:r>
          <a:r>
            <a:rPr lang="fr-FR" sz="1100" b="1" kern="1200" dirty="0" smtClean="0"/>
            <a:t>000</a:t>
          </a:r>
          <a:r>
            <a:rPr lang="fr-FR" sz="1100" b="1" kern="1200" dirty="0" smtClean="0"/>
            <a:t>€/an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Le montant dû est calculé au terme de chaque année civile.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i="1" kern="1200" dirty="0" smtClean="0"/>
            <a:t>Pour la première année, le montant dû est calculé au prorata de la date d’adhésion</a:t>
          </a:r>
          <a:endParaRPr lang="fr-FR" sz="1100" b="0" i="1" kern="1200" dirty="0" smtClean="0"/>
        </a:p>
      </dsp:txBody>
      <dsp:txXfrm>
        <a:off x="2000" y="305697"/>
        <a:ext cx="2999386" cy="1314145"/>
      </dsp:txXfrm>
    </dsp:sp>
    <dsp:sp modelId="{7CB59B7B-65B3-4DAA-9F57-1E065D74648B}">
      <dsp:nvSpPr>
        <dsp:cNvPr id="0" name=""/>
        <dsp:cNvSpPr/>
      </dsp:nvSpPr>
      <dsp:spPr>
        <a:xfrm>
          <a:off x="3001387" y="305697"/>
          <a:ext cx="2826930" cy="131414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ATTENTION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Le montant de l’aide est proratisé :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u="none" kern="1200" dirty="0" smtClean="0"/>
            <a:t>- </a:t>
          </a:r>
          <a:r>
            <a:rPr lang="fr-FR" sz="1100" b="1" u="none" kern="1200" dirty="0" smtClean="0"/>
            <a:t>En cas de résiliation </a:t>
          </a:r>
          <a:r>
            <a:rPr lang="fr-FR" sz="1100" b="0" u="none" kern="1200" dirty="0" smtClean="0"/>
            <a:t>du contrat en cours d’année : </a:t>
          </a:r>
          <a:r>
            <a:rPr lang="fr-FR" sz="1100" b="1" u="none" kern="1200" dirty="0" smtClean="0"/>
            <a:t>récupération des sommes indument versées au prorata </a:t>
          </a:r>
          <a:r>
            <a:rPr lang="fr-FR" sz="1100" b="0" u="none" kern="1200" dirty="0" smtClean="0"/>
            <a:t>de la durée restant à courir.</a:t>
          </a:r>
          <a:endParaRPr lang="fr-FR" sz="1100" b="0" u="none" kern="1200" dirty="0"/>
        </a:p>
      </dsp:txBody>
      <dsp:txXfrm>
        <a:off x="3001387" y="305697"/>
        <a:ext cx="2826930" cy="1314145"/>
      </dsp:txXfrm>
    </dsp:sp>
    <dsp:sp modelId="{A9217369-EBF7-45B0-B2FD-934F85A56D34}">
      <dsp:nvSpPr>
        <dsp:cNvPr id="0" name=""/>
        <dsp:cNvSpPr/>
      </dsp:nvSpPr>
      <dsp:spPr>
        <a:xfrm>
          <a:off x="5828317" y="305697"/>
          <a:ext cx="3269305" cy="131414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Adaptation régionale du montant des aides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Possibilité pour l’ARS de majorer les aides dans la double limite de 20% des zones « très sous-dotée » ou « sous-dotées » et de 20% du montant des aides (cf. contrat type régional),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L’aide forfaitisée en zone « très sous-dotée » ne peut être inférieure à celle d’une zone « sous-dotée ».</a:t>
          </a:r>
          <a:endParaRPr lang="fr-FR" sz="1100" kern="1200" dirty="0"/>
        </a:p>
      </dsp:txBody>
      <dsp:txXfrm>
        <a:off x="5828317" y="305697"/>
        <a:ext cx="3269305" cy="1314145"/>
      </dsp:txXfrm>
    </dsp:sp>
    <dsp:sp modelId="{D44AB36D-1F60-40D3-A4FA-42F224B5147D}">
      <dsp:nvSpPr>
        <dsp:cNvPr id="0" name=""/>
        <dsp:cNvSpPr/>
      </dsp:nvSpPr>
      <dsp:spPr>
        <a:xfrm>
          <a:off x="0" y="1600943"/>
          <a:ext cx="9099624" cy="126014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75608"/>
          <a:ext cx="9099624" cy="259229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Résiliation</a:t>
          </a:r>
          <a:endParaRPr lang="fr-FR" sz="1600" kern="1200" dirty="0"/>
        </a:p>
      </dsp:txBody>
      <dsp:txXfrm>
        <a:off x="0" y="75608"/>
        <a:ext cx="9099624" cy="259229"/>
      </dsp:txXfrm>
    </dsp:sp>
    <dsp:sp modelId="{88F7CFA2-3072-4B25-9839-93A02E9118AE}">
      <dsp:nvSpPr>
        <dsp:cNvPr id="0" name=""/>
        <dsp:cNvSpPr/>
      </dsp:nvSpPr>
      <dsp:spPr>
        <a:xfrm>
          <a:off x="1288" y="392443"/>
          <a:ext cx="4577722" cy="13667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Par la sage-femme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A tout moment,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Effet : date de réception du courrier LRAR par la CPAM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Récupération des sommes indument versées (au prorata de la durée restant à courir dans le contrat au moment de la résiliation)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100" kern="1200" dirty="0"/>
        </a:p>
      </dsp:txBody>
      <dsp:txXfrm>
        <a:off x="1288" y="392443"/>
        <a:ext cx="4577722" cy="1366711"/>
      </dsp:txXfrm>
    </dsp:sp>
    <dsp:sp modelId="{7CB59B7B-65B3-4DAA-9F57-1E065D74648B}">
      <dsp:nvSpPr>
        <dsp:cNvPr id="0" name=""/>
        <dsp:cNvSpPr/>
      </dsp:nvSpPr>
      <dsp:spPr>
        <a:xfrm>
          <a:off x="4579010" y="392443"/>
          <a:ext cx="4519325" cy="13667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Par la CPAM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Constat non-respect par la sage-femme de ses engagements,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Courrier CPAM LRAR informant la sage-femme de son intention de résilier le contrat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la sage-femme a 1 mois pour communiquer ses observations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À l’issue des 1 mois, possibilité de notification de la fin d’adhésion,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Récupération des sommes indument versées (au prorata)</a:t>
          </a:r>
          <a:endParaRPr lang="fr-FR" sz="1100" b="0" u="none" kern="1200" dirty="0"/>
        </a:p>
      </dsp:txBody>
      <dsp:txXfrm>
        <a:off x="4579010" y="392443"/>
        <a:ext cx="4519325" cy="1366711"/>
      </dsp:txXfrm>
    </dsp:sp>
    <dsp:sp modelId="{D44AB36D-1F60-40D3-A4FA-42F224B5147D}">
      <dsp:nvSpPr>
        <dsp:cNvPr id="0" name=""/>
        <dsp:cNvSpPr/>
      </dsp:nvSpPr>
      <dsp:spPr>
        <a:xfrm>
          <a:off x="0" y="1665545"/>
          <a:ext cx="9099624" cy="131054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2833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791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390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8898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5216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7399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5197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8928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1520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974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8411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61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34" Type="http://schemas.openxmlformats.org/officeDocument/2006/relationships/diagramQuickStyle" Target="../diagrams/quickStyle7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openxmlformats.org/officeDocument/2006/relationships/diagramLayout" Target="../diagrams/layout7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diagramData" Target="../diagrams/data7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36" Type="http://schemas.microsoft.com/office/2007/relationships/diagramDrawing" Target="../diagrams/drawing7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Relationship Id="rId35" Type="http://schemas.openxmlformats.org/officeDocument/2006/relationships/diagramColors" Target="../diagrams/colors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gner un rectangle à un seul coin 3"/>
          <p:cNvSpPr/>
          <p:nvPr/>
        </p:nvSpPr>
        <p:spPr>
          <a:xfrm>
            <a:off x="251520" y="44624"/>
            <a:ext cx="8640960" cy="504056"/>
          </a:xfrm>
          <a:prstGeom prst="snip1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/>
              <a:t>Contrat d’aide au maintien des sages-femmes dans les zones « très sous-dotées » et « sous-dotées » </a:t>
            </a:r>
          </a:p>
          <a:p>
            <a:pPr algn="ctr"/>
            <a:r>
              <a:rPr lang="fr-FR" sz="1400" b="1" dirty="0" smtClean="0"/>
              <a:t>CAMSF</a:t>
            </a:r>
            <a:endParaRPr lang="fr-FR" sz="1400" b="1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109746026"/>
              </p:ext>
            </p:extLst>
          </p:nvPr>
        </p:nvGraphicFramePr>
        <p:xfrm>
          <a:off x="35496" y="764704"/>
          <a:ext cx="9108504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1376328023"/>
              </p:ext>
            </p:extLst>
          </p:nvPr>
        </p:nvGraphicFramePr>
        <p:xfrm>
          <a:off x="35496" y="1484784"/>
          <a:ext cx="9099624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Diagramme 12"/>
          <p:cNvGraphicFramePr/>
          <p:nvPr>
            <p:extLst>
              <p:ext uri="{D42A27DB-BD31-4B8C-83A1-F6EECF244321}">
                <p14:modId xmlns:p14="http://schemas.microsoft.com/office/powerpoint/2010/main" val="930173300"/>
              </p:ext>
            </p:extLst>
          </p:nvPr>
        </p:nvGraphicFramePr>
        <p:xfrm>
          <a:off x="35496" y="2276872"/>
          <a:ext cx="9099624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352036420"/>
              </p:ext>
            </p:extLst>
          </p:nvPr>
        </p:nvGraphicFramePr>
        <p:xfrm>
          <a:off x="35496" y="4581128"/>
          <a:ext cx="9099624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5" name="Diagramme 14"/>
          <p:cNvGraphicFramePr/>
          <p:nvPr>
            <p:extLst>
              <p:ext uri="{D42A27DB-BD31-4B8C-83A1-F6EECF244321}">
                <p14:modId xmlns:p14="http://schemas.microsoft.com/office/powerpoint/2010/main" val="686902126"/>
              </p:ext>
            </p:extLst>
          </p:nvPr>
        </p:nvGraphicFramePr>
        <p:xfrm>
          <a:off x="35496" y="3284984"/>
          <a:ext cx="9099624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16" name="Diagramme 15"/>
          <p:cNvGraphicFramePr/>
          <p:nvPr>
            <p:extLst>
              <p:ext uri="{D42A27DB-BD31-4B8C-83A1-F6EECF244321}">
                <p14:modId xmlns:p14="http://schemas.microsoft.com/office/powerpoint/2010/main" val="832560130"/>
              </p:ext>
            </p:extLst>
          </p:nvPr>
        </p:nvGraphicFramePr>
        <p:xfrm>
          <a:off x="35496" y="3933056"/>
          <a:ext cx="9099624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1364846673"/>
              </p:ext>
            </p:extLst>
          </p:nvPr>
        </p:nvGraphicFramePr>
        <p:xfrm>
          <a:off x="35496" y="6021288"/>
          <a:ext cx="9099624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2" r:lo="rId33" r:qs="rId34" r:cs="rId35"/>
          </a:graphicData>
        </a:graphic>
      </p:graphicFrame>
    </p:spTree>
    <p:extLst>
      <p:ext uri="{BB962C8B-B14F-4D97-AF65-F5344CB8AC3E}">
        <p14:creationId xmlns:p14="http://schemas.microsoft.com/office/powerpoint/2010/main" val="992894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me 12"/>
          <p:cNvGraphicFramePr/>
          <p:nvPr>
            <p:extLst>
              <p:ext uri="{D42A27DB-BD31-4B8C-83A1-F6EECF244321}">
                <p14:modId xmlns:p14="http://schemas.microsoft.com/office/powerpoint/2010/main" val="2051541950"/>
              </p:ext>
            </p:extLst>
          </p:nvPr>
        </p:nvGraphicFramePr>
        <p:xfrm>
          <a:off x="35496" y="908720"/>
          <a:ext cx="9099624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1539150526"/>
              </p:ext>
            </p:extLst>
          </p:nvPr>
        </p:nvGraphicFramePr>
        <p:xfrm>
          <a:off x="35496" y="2708920"/>
          <a:ext cx="9099624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Rogner un rectangle à un seul coin 6"/>
          <p:cNvSpPr/>
          <p:nvPr/>
        </p:nvSpPr>
        <p:spPr>
          <a:xfrm>
            <a:off x="251520" y="44624"/>
            <a:ext cx="8640960" cy="504056"/>
          </a:xfrm>
          <a:prstGeom prst="snip1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/>
              <a:t>Contrat d’aide au maintien des sages-femmes dans les zones « très sous-dotées » et « sous-dotées » </a:t>
            </a:r>
          </a:p>
          <a:p>
            <a:pPr algn="ctr"/>
            <a:r>
              <a:rPr lang="fr-FR" sz="1400" b="1" dirty="0" smtClean="0"/>
              <a:t>CAMSF</a:t>
            </a:r>
            <a:endParaRPr lang="fr-FR" sz="1400" b="1" dirty="0"/>
          </a:p>
        </p:txBody>
      </p:sp>
    </p:spTree>
    <p:extLst>
      <p:ext uri="{BB962C8B-B14F-4D97-AF65-F5344CB8AC3E}">
        <p14:creationId xmlns:p14="http://schemas.microsoft.com/office/powerpoint/2010/main" val="10858418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477</Words>
  <Application>Microsoft Office PowerPoint</Application>
  <PresentationFormat>Affichage à l'écran (4:3)</PresentationFormat>
  <Paragraphs>44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Présentation PowerPoint</vt:lpstr>
      <vt:lpstr>Présentation PowerPoint</vt:lpstr>
    </vt:vector>
  </TitlesOfParts>
  <Company>CNAMTS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GRONDIN-08694</dc:creator>
  <cp:lastModifiedBy>GRONDIN-08694</cp:lastModifiedBy>
  <cp:revision>27</cp:revision>
  <dcterms:created xsi:type="dcterms:W3CDTF">2018-07-06T14:41:24Z</dcterms:created>
  <dcterms:modified xsi:type="dcterms:W3CDTF">2018-07-12T13:42:00Z</dcterms:modified>
</cp:coreProperties>
</file>