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9" r:id="rId1"/>
    <p:sldMasterId id="2147483650" r:id="rId2"/>
    <p:sldMasterId id="2147483666" r:id="rId3"/>
    <p:sldMasterId id="2147483966" r:id="rId4"/>
  </p:sldMasterIdLst>
  <p:notesMasterIdLst>
    <p:notesMasterId r:id="rId11"/>
  </p:notesMasterIdLst>
  <p:handoutMasterIdLst>
    <p:handoutMasterId r:id="rId12"/>
  </p:handoutMasterIdLst>
  <p:sldIdLst>
    <p:sldId id="952" r:id="rId5"/>
    <p:sldId id="948" r:id="rId6"/>
    <p:sldId id="965" r:id="rId7"/>
    <p:sldId id="957" r:id="rId8"/>
    <p:sldId id="914" r:id="rId9"/>
    <p:sldId id="964" r:id="rId10"/>
  </p:sldIdLst>
  <p:sldSz cx="9144000" cy="6858000" type="screen4x3"/>
  <p:notesSz cx="6797675" cy="9926638"/>
  <p:defaultTextStyle>
    <a:defPPr>
      <a:defRPr lang="fr-FR"/>
    </a:defPPr>
    <a:lvl1pPr algn="l" rtl="0" fontAlgn="base">
      <a:spcBef>
        <a:spcPct val="0"/>
      </a:spcBef>
      <a:spcAft>
        <a:spcPct val="0"/>
      </a:spcAft>
      <a:defRPr sz="800" kern="1200">
        <a:solidFill>
          <a:schemeClr val="tx1"/>
        </a:solidFill>
        <a:latin typeface="Arial" charset="0"/>
        <a:ea typeface="ＭＳ Ｐゴシック" pitchFamily="34" charset="-128"/>
        <a:cs typeface="+mn-cs"/>
      </a:defRPr>
    </a:lvl1pPr>
    <a:lvl2pPr marL="455613" indent="1588" algn="l" rtl="0" fontAlgn="base">
      <a:spcBef>
        <a:spcPct val="0"/>
      </a:spcBef>
      <a:spcAft>
        <a:spcPct val="0"/>
      </a:spcAft>
      <a:defRPr sz="800" kern="1200">
        <a:solidFill>
          <a:schemeClr val="tx1"/>
        </a:solidFill>
        <a:latin typeface="Arial" charset="0"/>
        <a:ea typeface="ＭＳ Ｐゴシック" pitchFamily="34" charset="-128"/>
        <a:cs typeface="+mn-cs"/>
      </a:defRPr>
    </a:lvl2pPr>
    <a:lvl3pPr marL="912813" indent="1588" algn="l" rtl="0" fontAlgn="base">
      <a:spcBef>
        <a:spcPct val="0"/>
      </a:spcBef>
      <a:spcAft>
        <a:spcPct val="0"/>
      </a:spcAft>
      <a:defRPr sz="800" kern="1200">
        <a:solidFill>
          <a:schemeClr val="tx1"/>
        </a:solidFill>
        <a:latin typeface="Arial" charset="0"/>
        <a:ea typeface="ＭＳ Ｐゴシック" pitchFamily="34" charset="-128"/>
        <a:cs typeface="+mn-cs"/>
      </a:defRPr>
    </a:lvl3pPr>
    <a:lvl4pPr marL="1370013" indent="1588" algn="l" rtl="0" fontAlgn="base">
      <a:spcBef>
        <a:spcPct val="0"/>
      </a:spcBef>
      <a:spcAft>
        <a:spcPct val="0"/>
      </a:spcAft>
      <a:defRPr sz="800" kern="1200">
        <a:solidFill>
          <a:schemeClr val="tx1"/>
        </a:solidFill>
        <a:latin typeface="Arial" charset="0"/>
        <a:ea typeface="ＭＳ Ｐゴシック" pitchFamily="34" charset="-128"/>
        <a:cs typeface="+mn-cs"/>
      </a:defRPr>
    </a:lvl4pPr>
    <a:lvl5pPr marL="1827213" indent="1588" algn="l" rtl="0" fontAlgn="base">
      <a:spcBef>
        <a:spcPct val="0"/>
      </a:spcBef>
      <a:spcAft>
        <a:spcPct val="0"/>
      </a:spcAft>
      <a:defRPr sz="800" kern="1200">
        <a:solidFill>
          <a:schemeClr val="tx1"/>
        </a:solidFill>
        <a:latin typeface="Arial" charset="0"/>
        <a:ea typeface="ＭＳ Ｐゴシック" pitchFamily="34" charset="-128"/>
        <a:cs typeface="+mn-cs"/>
      </a:defRPr>
    </a:lvl5pPr>
    <a:lvl6pPr marL="2286000" algn="l" defTabSz="914400" rtl="0" eaLnBrk="1" latinLnBrk="0" hangingPunct="1">
      <a:defRPr sz="800" kern="1200">
        <a:solidFill>
          <a:schemeClr val="tx1"/>
        </a:solidFill>
        <a:latin typeface="Arial" charset="0"/>
        <a:ea typeface="ＭＳ Ｐゴシック" pitchFamily="34" charset="-128"/>
        <a:cs typeface="+mn-cs"/>
      </a:defRPr>
    </a:lvl6pPr>
    <a:lvl7pPr marL="2743200" algn="l" defTabSz="914400" rtl="0" eaLnBrk="1" latinLnBrk="0" hangingPunct="1">
      <a:defRPr sz="800" kern="1200">
        <a:solidFill>
          <a:schemeClr val="tx1"/>
        </a:solidFill>
        <a:latin typeface="Arial" charset="0"/>
        <a:ea typeface="ＭＳ Ｐゴシック" pitchFamily="34" charset="-128"/>
        <a:cs typeface="+mn-cs"/>
      </a:defRPr>
    </a:lvl7pPr>
    <a:lvl8pPr marL="3200400" algn="l" defTabSz="914400" rtl="0" eaLnBrk="1" latinLnBrk="0" hangingPunct="1">
      <a:defRPr sz="800" kern="1200">
        <a:solidFill>
          <a:schemeClr val="tx1"/>
        </a:solidFill>
        <a:latin typeface="Arial" charset="0"/>
        <a:ea typeface="ＭＳ Ｐゴシック" pitchFamily="34" charset="-128"/>
        <a:cs typeface="+mn-cs"/>
      </a:defRPr>
    </a:lvl8pPr>
    <a:lvl9pPr marL="3657600" algn="l" defTabSz="914400" rtl="0" eaLnBrk="1" latinLnBrk="0" hangingPunct="1">
      <a:defRPr sz="800" kern="1200">
        <a:solidFill>
          <a:schemeClr val="tx1"/>
        </a:solidFill>
        <a:latin typeface="Arial" charset="0"/>
        <a:ea typeface="ＭＳ Ｐゴシック"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RREUR-08911" initials="L" lastIdx="1" clrIdx="0"/>
  <p:cmAuthor id="1" name="FRANGEUL-65209" initials="F"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99"/>
    <a:srgbClr val="99FF99"/>
    <a:srgbClr val="99CCFF"/>
    <a:srgbClr val="DE0000"/>
    <a:srgbClr val="FF5050"/>
    <a:srgbClr val="FF9933"/>
    <a:srgbClr val="EFE411"/>
    <a:srgbClr val="FFFF99"/>
    <a:srgbClr val="FFCCCC"/>
    <a:srgbClr val="FF8F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Style moyen 1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0A1B5D5-9B99-4C35-A422-299274C87663}" styleName="Style moyen 1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57" autoAdjust="0"/>
    <p:restoredTop sz="95030" autoAdjust="0"/>
  </p:normalViewPr>
  <p:slideViewPr>
    <p:cSldViewPr>
      <p:cViewPr>
        <p:scale>
          <a:sx n="100" d="100"/>
          <a:sy n="100" d="100"/>
        </p:scale>
        <p:origin x="-1746" y="-162"/>
      </p:cViewPr>
      <p:guideLst>
        <p:guide orient="horz" pos="2256"/>
        <p:guide pos="480"/>
      </p:guideLst>
    </p:cSldViewPr>
  </p:slideViewPr>
  <p:outlineViewPr>
    <p:cViewPr>
      <p:scale>
        <a:sx n="33" d="100"/>
        <a:sy n="33" d="100"/>
      </p:scale>
      <p:origin x="0" y="1657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366" y="-108"/>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2946400" cy="496888"/>
          </a:xfrm>
          <a:prstGeom prst="rect">
            <a:avLst/>
          </a:prstGeom>
        </p:spPr>
        <p:txBody>
          <a:bodyPr vert="horz" wrap="square" lIns="91434" tIns="45717" rIns="91434" bIns="45717" numCol="1" anchor="t" anchorCtr="0" compatLnSpc="1">
            <a:prstTxWarp prst="textNoShape">
              <a:avLst/>
            </a:prstTxWarp>
          </a:bodyPr>
          <a:lstStyle>
            <a:lvl1pPr>
              <a:defRPr sz="1200">
                <a:latin typeface="Arial" charset="0"/>
              </a:defRPr>
            </a:lvl1pPr>
          </a:lstStyle>
          <a:p>
            <a:pPr>
              <a:defRPr/>
            </a:pPr>
            <a:endParaRPr lang="fr-FR"/>
          </a:p>
        </p:txBody>
      </p:sp>
      <p:sp>
        <p:nvSpPr>
          <p:cNvPr id="3" name="Espace réservé de la date 2"/>
          <p:cNvSpPr>
            <a:spLocks noGrp="1"/>
          </p:cNvSpPr>
          <p:nvPr>
            <p:ph type="dt" sz="quarter" idx="1"/>
          </p:nvPr>
        </p:nvSpPr>
        <p:spPr>
          <a:xfrm>
            <a:off x="3849688" y="0"/>
            <a:ext cx="2946400" cy="496888"/>
          </a:xfrm>
          <a:prstGeom prst="rect">
            <a:avLst/>
          </a:prstGeom>
        </p:spPr>
        <p:txBody>
          <a:bodyPr vert="horz" wrap="square" lIns="91434" tIns="45717" rIns="91434" bIns="45717" numCol="1" anchor="t" anchorCtr="0" compatLnSpc="1">
            <a:prstTxWarp prst="textNoShape">
              <a:avLst/>
            </a:prstTxWarp>
          </a:bodyPr>
          <a:lstStyle>
            <a:lvl1pPr algn="r">
              <a:defRPr sz="1200">
                <a:latin typeface="Arial" charset="0"/>
              </a:defRPr>
            </a:lvl1pPr>
          </a:lstStyle>
          <a:p>
            <a:pPr>
              <a:defRPr/>
            </a:pPr>
            <a:fld id="{C44021E7-4DCC-4AEE-AF5D-97F8AEBC8DE0}" type="datetimeFigureOut">
              <a:rPr lang="fr-FR"/>
              <a:pPr>
                <a:defRPr/>
              </a:pPr>
              <a:t>26/02/2018</a:t>
            </a:fld>
            <a:endParaRPr lang="fr-FR"/>
          </a:p>
        </p:txBody>
      </p:sp>
      <p:sp>
        <p:nvSpPr>
          <p:cNvPr id="4" name="Espace réservé du pied de page 3"/>
          <p:cNvSpPr>
            <a:spLocks noGrp="1"/>
          </p:cNvSpPr>
          <p:nvPr>
            <p:ph type="ftr" sz="quarter" idx="2"/>
          </p:nvPr>
        </p:nvSpPr>
        <p:spPr>
          <a:xfrm>
            <a:off x="1" y="9428164"/>
            <a:ext cx="2946400" cy="496887"/>
          </a:xfrm>
          <a:prstGeom prst="rect">
            <a:avLst/>
          </a:prstGeom>
        </p:spPr>
        <p:txBody>
          <a:bodyPr vert="horz" wrap="square" lIns="91434" tIns="45717" rIns="91434" bIns="45717" numCol="1" anchor="b" anchorCtr="0" compatLnSpc="1">
            <a:prstTxWarp prst="textNoShape">
              <a:avLst/>
            </a:prstTxWarp>
          </a:bodyPr>
          <a:lstStyle>
            <a:lvl1pPr>
              <a:defRPr sz="1200">
                <a:latin typeface="Arial" charset="0"/>
              </a:defRPr>
            </a:lvl1pPr>
          </a:lstStyle>
          <a:p>
            <a:pPr>
              <a:defRPr/>
            </a:pPr>
            <a:endParaRPr lang="fr-FR"/>
          </a:p>
        </p:txBody>
      </p:sp>
      <p:sp>
        <p:nvSpPr>
          <p:cNvPr id="5" name="Espace réservé du numéro de diapositive 4"/>
          <p:cNvSpPr>
            <a:spLocks noGrp="1"/>
          </p:cNvSpPr>
          <p:nvPr>
            <p:ph type="sldNum" sz="quarter" idx="3"/>
          </p:nvPr>
        </p:nvSpPr>
        <p:spPr>
          <a:xfrm>
            <a:off x="3849688" y="9428164"/>
            <a:ext cx="2946400" cy="496887"/>
          </a:xfrm>
          <a:prstGeom prst="rect">
            <a:avLst/>
          </a:prstGeom>
        </p:spPr>
        <p:txBody>
          <a:bodyPr vert="horz" wrap="square" lIns="91434" tIns="45717" rIns="91434" bIns="45717" numCol="1" anchor="b" anchorCtr="0" compatLnSpc="1">
            <a:prstTxWarp prst="textNoShape">
              <a:avLst/>
            </a:prstTxWarp>
          </a:bodyPr>
          <a:lstStyle>
            <a:lvl1pPr algn="r">
              <a:defRPr sz="1200">
                <a:latin typeface="Arial" charset="0"/>
              </a:defRPr>
            </a:lvl1pPr>
          </a:lstStyle>
          <a:p>
            <a:pPr>
              <a:defRPr/>
            </a:pPr>
            <a:fld id="{7612E993-7AD3-4A61-A1E5-D4E9A40A85EC}" type="slidenum">
              <a:rPr lang="fr-FR"/>
              <a:pPr>
                <a:defRPr/>
              </a:pPr>
              <a:t>‹N°›</a:t>
            </a:fld>
            <a:endParaRPr lang="fr-FR"/>
          </a:p>
        </p:txBody>
      </p:sp>
    </p:spTree>
    <p:extLst>
      <p:ext uri="{BB962C8B-B14F-4D97-AF65-F5344CB8AC3E}">
        <p14:creationId xmlns:p14="http://schemas.microsoft.com/office/powerpoint/2010/main" val="4529833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1"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t" anchorCtr="0" compatLnSpc="1">
            <a:prstTxWarp prst="textNoShape">
              <a:avLst/>
            </a:prstTxWarp>
          </a:bodyPr>
          <a:lstStyle>
            <a:lvl1pPr eaLnBrk="0" hangingPunct="0">
              <a:defRPr sz="1200">
                <a:latin typeface="Times New Roman" pitchFamily="18" charset="0"/>
              </a:defRPr>
            </a:lvl1pPr>
          </a:lstStyle>
          <a:p>
            <a:pPr>
              <a:defRPr/>
            </a:pPr>
            <a:endParaRPr lang="fr-FR"/>
          </a:p>
        </p:txBody>
      </p:sp>
      <p:sp>
        <p:nvSpPr>
          <p:cNvPr id="12291" name="Rectangle 3"/>
          <p:cNvSpPr>
            <a:spLocks noGrp="1" noChangeArrowheads="1"/>
          </p:cNvSpPr>
          <p:nvPr>
            <p:ph type="dt" idx="1"/>
          </p:nvPr>
        </p:nvSpPr>
        <p:spPr bwMode="auto">
          <a:xfrm>
            <a:off x="3851275"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t" anchorCtr="0" compatLnSpc="1">
            <a:prstTxWarp prst="textNoShape">
              <a:avLst/>
            </a:prstTxWarp>
          </a:bodyPr>
          <a:lstStyle>
            <a:lvl1pPr algn="r" eaLnBrk="0" hangingPunct="0">
              <a:defRPr sz="1200">
                <a:latin typeface="Times New Roman" pitchFamily="18" charset="0"/>
              </a:defRPr>
            </a:lvl1pPr>
          </a:lstStyle>
          <a:p>
            <a:pPr>
              <a:defRPr/>
            </a:pPr>
            <a:fld id="{9DE939EC-0EE0-401F-A4A1-5146362F2D0C}" type="datetimeFigureOut">
              <a:rPr lang="fr-FR"/>
              <a:pPr>
                <a:defRPr/>
              </a:pPr>
              <a:t>26/02/2018</a:t>
            </a:fld>
            <a:endParaRPr lang="fr-FR"/>
          </a:p>
        </p:txBody>
      </p:sp>
      <p:sp>
        <p:nvSpPr>
          <p:cNvPr id="12292"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12293" name="Rectangle 5"/>
          <p:cNvSpPr>
            <a:spLocks noGrp="1" noChangeArrowheads="1"/>
          </p:cNvSpPr>
          <p:nvPr>
            <p:ph type="body" sz="quarter" idx="3"/>
          </p:nvPr>
        </p:nvSpPr>
        <p:spPr bwMode="auto">
          <a:xfrm>
            <a:off x="906463" y="4714876"/>
            <a:ext cx="4984750"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2294" name="Rectangle 6"/>
          <p:cNvSpPr>
            <a:spLocks noGrp="1" noChangeArrowheads="1"/>
          </p:cNvSpPr>
          <p:nvPr>
            <p:ph type="ftr" sz="quarter" idx="4"/>
          </p:nvPr>
        </p:nvSpPr>
        <p:spPr bwMode="auto">
          <a:xfrm>
            <a:off x="1" y="942975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b" anchorCtr="0" compatLnSpc="1">
            <a:prstTxWarp prst="textNoShape">
              <a:avLst/>
            </a:prstTxWarp>
          </a:bodyPr>
          <a:lstStyle>
            <a:lvl1pPr eaLnBrk="0" hangingPunct="0">
              <a:defRPr sz="1200">
                <a:latin typeface="Times New Roman" pitchFamily="18" charset="0"/>
              </a:defRPr>
            </a:lvl1pPr>
          </a:lstStyle>
          <a:p>
            <a:pPr>
              <a:defRPr/>
            </a:pPr>
            <a:endParaRPr lang="fr-FR"/>
          </a:p>
        </p:txBody>
      </p:sp>
      <p:sp>
        <p:nvSpPr>
          <p:cNvPr id="12295" name="Rectangle 7"/>
          <p:cNvSpPr>
            <a:spLocks noGrp="1" noChangeArrowheads="1"/>
          </p:cNvSpPr>
          <p:nvPr>
            <p:ph type="sldNum" sz="quarter" idx="5"/>
          </p:nvPr>
        </p:nvSpPr>
        <p:spPr bwMode="auto">
          <a:xfrm>
            <a:off x="3851275" y="942975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b" anchorCtr="0" compatLnSpc="1">
            <a:prstTxWarp prst="textNoShape">
              <a:avLst/>
            </a:prstTxWarp>
          </a:bodyPr>
          <a:lstStyle>
            <a:lvl1pPr algn="r" eaLnBrk="0" hangingPunct="0">
              <a:defRPr sz="1200">
                <a:latin typeface="Times New Roman" pitchFamily="18" charset="0"/>
              </a:defRPr>
            </a:lvl1pPr>
          </a:lstStyle>
          <a:p>
            <a:pPr>
              <a:defRPr/>
            </a:pPr>
            <a:fld id="{C6535E8B-0C4F-4736-BB2D-D9145B9F3EC5}" type="slidenum">
              <a:rPr lang="fr-FR"/>
              <a:pPr>
                <a:defRPr/>
              </a:pPr>
              <a:t>‹N°›</a:t>
            </a:fld>
            <a:endParaRPr lang="fr-FR"/>
          </a:p>
        </p:txBody>
      </p:sp>
    </p:spTree>
    <p:extLst>
      <p:ext uri="{BB962C8B-B14F-4D97-AF65-F5344CB8AC3E}">
        <p14:creationId xmlns:p14="http://schemas.microsoft.com/office/powerpoint/2010/main" val="12062080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1pPr>
    <a:lvl2pPr marL="4556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5pPr>
    <a:lvl6pPr marL="2285434" algn="l" defTabSz="457088" rtl="0" eaLnBrk="1" latinLnBrk="0" hangingPunct="1">
      <a:defRPr sz="1200" kern="1200">
        <a:solidFill>
          <a:schemeClr val="tx1"/>
        </a:solidFill>
        <a:latin typeface="+mn-lt"/>
        <a:ea typeface="+mn-ea"/>
        <a:cs typeface="+mn-cs"/>
      </a:defRPr>
    </a:lvl6pPr>
    <a:lvl7pPr marL="2742522" algn="l" defTabSz="457088" rtl="0" eaLnBrk="1" latinLnBrk="0" hangingPunct="1">
      <a:defRPr sz="1200" kern="1200">
        <a:solidFill>
          <a:schemeClr val="tx1"/>
        </a:solidFill>
        <a:latin typeface="+mn-lt"/>
        <a:ea typeface="+mn-ea"/>
        <a:cs typeface="+mn-cs"/>
      </a:defRPr>
    </a:lvl7pPr>
    <a:lvl8pPr marL="3199609" algn="l" defTabSz="457088" rtl="0" eaLnBrk="1" latinLnBrk="0" hangingPunct="1">
      <a:defRPr sz="1200" kern="1200">
        <a:solidFill>
          <a:schemeClr val="tx1"/>
        </a:solidFill>
        <a:latin typeface="+mn-lt"/>
        <a:ea typeface="+mn-ea"/>
        <a:cs typeface="+mn-cs"/>
      </a:defRPr>
    </a:lvl8pPr>
    <a:lvl9pPr marL="3656696" algn="l" defTabSz="45708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 typeface="Wingdings" panose="05000000000000000000" pitchFamily="2" charset="2"/>
              <a:buNone/>
            </a:pPr>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solidFill>
                  <a:prstClr val="black"/>
                </a:solidFill>
              </a:rPr>
              <a:pPr>
                <a:defRPr/>
              </a:pPr>
              <a:t>1</a:t>
            </a:fld>
            <a:endParaRPr lang="fr-FR">
              <a:solidFill>
                <a:prstClr val="black"/>
              </a:solidFill>
            </a:endParaRPr>
          </a:p>
        </p:txBody>
      </p:sp>
    </p:spTree>
    <p:extLst>
      <p:ext uri="{BB962C8B-B14F-4D97-AF65-F5344CB8AC3E}">
        <p14:creationId xmlns:p14="http://schemas.microsoft.com/office/powerpoint/2010/main" val="1613941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pPr>
                <a:defRPr/>
              </a:pPr>
              <a:t>2</a:t>
            </a:fld>
            <a:endParaRPr lang="fr-FR"/>
          </a:p>
        </p:txBody>
      </p:sp>
    </p:spTree>
    <p:extLst>
      <p:ext uri="{BB962C8B-B14F-4D97-AF65-F5344CB8AC3E}">
        <p14:creationId xmlns:p14="http://schemas.microsoft.com/office/powerpoint/2010/main" val="1613941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solidFill>
                  <a:prstClr val="black"/>
                </a:solidFill>
              </a:rPr>
              <a:pPr>
                <a:defRPr/>
              </a:pPr>
              <a:t>3</a:t>
            </a:fld>
            <a:endParaRPr lang="fr-FR">
              <a:solidFill>
                <a:prstClr val="black"/>
              </a:solidFill>
            </a:endParaRPr>
          </a:p>
        </p:txBody>
      </p:sp>
    </p:spTree>
    <p:extLst>
      <p:ext uri="{BB962C8B-B14F-4D97-AF65-F5344CB8AC3E}">
        <p14:creationId xmlns:p14="http://schemas.microsoft.com/office/powerpoint/2010/main" val="1613941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 typeface="Wingdings" panose="05000000000000000000" pitchFamily="2" charset="2"/>
              <a:buNone/>
            </a:pPr>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solidFill>
                  <a:prstClr val="black"/>
                </a:solidFill>
              </a:rPr>
              <a:pPr>
                <a:defRPr/>
              </a:pPr>
              <a:t>4</a:t>
            </a:fld>
            <a:endParaRPr lang="fr-FR">
              <a:solidFill>
                <a:prstClr val="black"/>
              </a:solidFill>
            </a:endParaRPr>
          </a:p>
        </p:txBody>
      </p:sp>
    </p:spTree>
    <p:extLst>
      <p:ext uri="{BB962C8B-B14F-4D97-AF65-F5344CB8AC3E}">
        <p14:creationId xmlns:p14="http://schemas.microsoft.com/office/powerpoint/2010/main" val="1613941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pPr>
                <a:defRPr/>
              </a:pPr>
              <a:t>6</a:t>
            </a:fld>
            <a:endParaRPr lang="fr-FR"/>
          </a:p>
        </p:txBody>
      </p:sp>
    </p:spTree>
    <p:extLst>
      <p:ext uri="{BB962C8B-B14F-4D97-AF65-F5344CB8AC3E}">
        <p14:creationId xmlns:p14="http://schemas.microsoft.com/office/powerpoint/2010/main" val="1009141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27584" y="2492898"/>
            <a:ext cx="7772400" cy="1362075"/>
          </a:xfrm>
        </p:spPr>
        <p:txBody>
          <a:bodyPr anchor="t"/>
          <a:lstStyle>
            <a:lvl1pPr algn="l">
              <a:defRPr sz="4000" b="1" cap="all"/>
            </a:lvl1pPr>
          </a:lstStyle>
          <a:p>
            <a:r>
              <a:rPr lang="fr-FR" dirty="0" smtClean="0"/>
              <a:t>Cliquez et modifiez le titre</a:t>
            </a:r>
            <a:endParaRPr lang="fr-FR" dirty="0"/>
          </a:p>
        </p:txBody>
      </p:sp>
    </p:spTree>
    <p:extLst>
      <p:ext uri="{BB962C8B-B14F-4D97-AF65-F5344CB8AC3E}">
        <p14:creationId xmlns:p14="http://schemas.microsoft.com/office/powerpoint/2010/main" val="156969258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
        <p:nvSpPr>
          <p:cNvPr id="3" name="Espace réservé du contenu 2"/>
          <p:cNvSpPr>
            <a:spLocks noGrp="1"/>
          </p:cNvSpPr>
          <p:nvPr>
            <p:ph sz="half" idx="1"/>
          </p:nvPr>
        </p:nvSpPr>
        <p:spPr>
          <a:xfrm>
            <a:off x="457200" y="1600202"/>
            <a:ext cx="4038600" cy="4525963"/>
          </a:xfrm>
          <a:prstGeom prst="rect">
            <a:avLst/>
          </a:prstGeom>
        </p:spPr>
        <p:txBody>
          <a:bodyPr lIns="91417" tIns="45709" rIns="91417" bIns="45709"/>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2"/>
            <a:ext cx="4038600" cy="4525963"/>
          </a:xfrm>
          <a:prstGeom prst="rect">
            <a:avLst/>
          </a:prstGeom>
        </p:spPr>
        <p:txBody>
          <a:bodyPr lIns="91417" tIns="45709" rIns="91417" bIns="45709"/>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851201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5"/>
            <a:ext cx="4040188" cy="639762"/>
          </a:xfrm>
          <a:prstGeom prst="rect">
            <a:avLst/>
          </a:prstGeom>
        </p:spPr>
        <p:txBody>
          <a:bodyPr lIns="91417" tIns="45709" rIns="91417" bIns="45709" anchor="b"/>
          <a:lstStyle>
            <a:lvl1pPr marL="0" indent="0">
              <a:buNone/>
              <a:defRPr sz="2400" b="1"/>
            </a:lvl1pPr>
            <a:lvl2pPr marL="457088" indent="0">
              <a:buNone/>
              <a:defRPr sz="2000" b="1"/>
            </a:lvl2pPr>
            <a:lvl3pPr marL="914174" indent="0">
              <a:buNone/>
              <a:defRPr sz="1800" b="1"/>
            </a:lvl3pPr>
            <a:lvl4pPr marL="1371261" indent="0">
              <a:buNone/>
              <a:defRPr sz="1600" b="1"/>
            </a:lvl4pPr>
            <a:lvl5pPr marL="1828348" indent="0">
              <a:buNone/>
              <a:defRPr sz="1600" b="1"/>
            </a:lvl5pPr>
            <a:lvl6pPr marL="2285434" indent="0">
              <a:buNone/>
              <a:defRPr sz="1600" b="1"/>
            </a:lvl6pPr>
            <a:lvl7pPr marL="2742522" indent="0">
              <a:buNone/>
              <a:defRPr sz="1600" b="1"/>
            </a:lvl7pPr>
            <a:lvl8pPr marL="3199609" indent="0">
              <a:buNone/>
              <a:defRPr sz="1600" b="1"/>
            </a:lvl8pPr>
            <a:lvl9pPr marL="3656696"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7"/>
            <a:ext cx="4040188" cy="3951288"/>
          </a:xfrm>
          <a:prstGeom prst="rect">
            <a:avLst/>
          </a:prstGeom>
        </p:spPr>
        <p:txBody>
          <a:bodyPr lIns="91417" tIns="45709" rIns="91417" bIns="45709"/>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5"/>
            <a:ext cx="4041775" cy="639762"/>
          </a:xfrm>
          <a:prstGeom prst="rect">
            <a:avLst/>
          </a:prstGeom>
        </p:spPr>
        <p:txBody>
          <a:bodyPr lIns="91417" tIns="45709" rIns="91417" bIns="45709" anchor="b"/>
          <a:lstStyle>
            <a:lvl1pPr marL="0" indent="0">
              <a:buNone/>
              <a:defRPr sz="2400" b="1"/>
            </a:lvl1pPr>
            <a:lvl2pPr marL="457088" indent="0">
              <a:buNone/>
              <a:defRPr sz="2000" b="1"/>
            </a:lvl2pPr>
            <a:lvl3pPr marL="914174" indent="0">
              <a:buNone/>
              <a:defRPr sz="1800" b="1"/>
            </a:lvl3pPr>
            <a:lvl4pPr marL="1371261" indent="0">
              <a:buNone/>
              <a:defRPr sz="1600" b="1"/>
            </a:lvl4pPr>
            <a:lvl5pPr marL="1828348" indent="0">
              <a:buNone/>
              <a:defRPr sz="1600" b="1"/>
            </a:lvl5pPr>
            <a:lvl6pPr marL="2285434" indent="0">
              <a:buNone/>
              <a:defRPr sz="1600" b="1"/>
            </a:lvl6pPr>
            <a:lvl7pPr marL="2742522" indent="0">
              <a:buNone/>
              <a:defRPr sz="1600" b="1"/>
            </a:lvl7pPr>
            <a:lvl8pPr marL="3199609" indent="0">
              <a:buNone/>
              <a:defRPr sz="1600" b="1"/>
            </a:lvl8pPr>
            <a:lvl9pPr marL="3656696"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7"/>
            <a:ext cx="4041775" cy="3951288"/>
          </a:xfrm>
          <a:prstGeom prst="rect">
            <a:avLst/>
          </a:prstGeom>
        </p:spPr>
        <p:txBody>
          <a:bodyPr lIns="91417" tIns="45709" rIns="91417" bIns="45709"/>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5960942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Tree>
    <p:extLst>
      <p:ext uri="{BB962C8B-B14F-4D97-AF65-F5344CB8AC3E}">
        <p14:creationId xmlns:p14="http://schemas.microsoft.com/office/powerpoint/2010/main" val="14765481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045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2" y="273050"/>
            <a:ext cx="3008313" cy="1162050"/>
          </a:xfrm>
          <a:prstGeom prst="rect">
            <a:avLst/>
          </a:prstGeom>
        </p:spPr>
        <p:txBody>
          <a:bodyPr lIns="91417" tIns="45709" rIns="91417" bIns="45709"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2"/>
            <a:ext cx="5111750" cy="5853113"/>
          </a:xfrm>
          <a:prstGeom prst="rect">
            <a:avLst/>
          </a:prstGeom>
        </p:spPr>
        <p:txBody>
          <a:bodyPr lIns="91417" tIns="45709" rIns="91417" bIns="45709"/>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2" y="1435101"/>
            <a:ext cx="3008313" cy="4691063"/>
          </a:xfrm>
          <a:prstGeom prst="rect">
            <a:avLst/>
          </a:prstGeom>
        </p:spPr>
        <p:txBody>
          <a:bodyPr lIns="91417" tIns="45709" rIns="91417" bIns="45709"/>
          <a:lstStyle>
            <a:lvl1pPr marL="0" indent="0">
              <a:buNone/>
              <a:defRPr sz="1400"/>
            </a:lvl1pPr>
            <a:lvl2pPr marL="457088" indent="0">
              <a:buNone/>
              <a:defRPr sz="1200"/>
            </a:lvl2pPr>
            <a:lvl3pPr marL="914174" indent="0">
              <a:buNone/>
              <a:defRPr sz="1000"/>
            </a:lvl3pPr>
            <a:lvl4pPr marL="1371261" indent="0">
              <a:buNone/>
              <a:defRPr sz="900"/>
            </a:lvl4pPr>
            <a:lvl5pPr marL="1828348" indent="0">
              <a:buNone/>
              <a:defRPr sz="900"/>
            </a:lvl5pPr>
            <a:lvl6pPr marL="2285434" indent="0">
              <a:buNone/>
              <a:defRPr sz="900"/>
            </a:lvl6pPr>
            <a:lvl7pPr marL="2742522" indent="0">
              <a:buNone/>
              <a:defRPr sz="900"/>
            </a:lvl7pPr>
            <a:lvl8pPr marL="3199609" indent="0">
              <a:buNone/>
              <a:defRPr sz="900"/>
            </a:lvl8pPr>
            <a:lvl9pPr marL="3656696"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16347848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9" y="4800600"/>
            <a:ext cx="5486400" cy="566738"/>
          </a:xfrm>
          <a:prstGeom prst="rect">
            <a:avLst/>
          </a:prstGeom>
        </p:spPr>
        <p:txBody>
          <a:bodyPr lIns="91417" tIns="45709" rIns="91417" bIns="45709"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9" y="612775"/>
            <a:ext cx="5486400" cy="4114800"/>
          </a:xfrm>
          <a:prstGeom prst="rect">
            <a:avLst/>
          </a:prstGeom>
        </p:spPr>
        <p:txBody>
          <a:bodyPr lIns="91417" tIns="45709" rIns="91417" bIns="45709"/>
          <a:lstStyle>
            <a:lvl1pPr marL="0" indent="0">
              <a:buNone/>
              <a:defRPr sz="3200"/>
            </a:lvl1pPr>
            <a:lvl2pPr marL="457088" indent="0">
              <a:buNone/>
              <a:defRPr sz="2800"/>
            </a:lvl2pPr>
            <a:lvl3pPr marL="914174" indent="0">
              <a:buNone/>
              <a:defRPr sz="2400"/>
            </a:lvl3pPr>
            <a:lvl4pPr marL="1371261" indent="0">
              <a:buNone/>
              <a:defRPr sz="2000"/>
            </a:lvl4pPr>
            <a:lvl5pPr marL="1828348" indent="0">
              <a:buNone/>
              <a:defRPr sz="2000"/>
            </a:lvl5pPr>
            <a:lvl6pPr marL="2285434" indent="0">
              <a:buNone/>
              <a:defRPr sz="2000"/>
            </a:lvl6pPr>
            <a:lvl7pPr marL="2742522" indent="0">
              <a:buNone/>
              <a:defRPr sz="2000"/>
            </a:lvl7pPr>
            <a:lvl8pPr marL="3199609" indent="0">
              <a:buNone/>
              <a:defRPr sz="2000"/>
            </a:lvl8pPr>
            <a:lvl9pPr marL="3656696" indent="0">
              <a:buNone/>
              <a:defRPr sz="2000"/>
            </a:lvl9pPr>
          </a:lstStyle>
          <a:p>
            <a:pPr lvl="0"/>
            <a:endParaRPr lang="fr-FR" noProof="0" smtClean="0"/>
          </a:p>
        </p:txBody>
      </p:sp>
      <p:sp>
        <p:nvSpPr>
          <p:cNvPr id="4" name="Espace réservé du texte 3"/>
          <p:cNvSpPr>
            <a:spLocks noGrp="1"/>
          </p:cNvSpPr>
          <p:nvPr>
            <p:ph type="body" sz="half" idx="2"/>
          </p:nvPr>
        </p:nvSpPr>
        <p:spPr>
          <a:xfrm>
            <a:off x="1792289" y="5367338"/>
            <a:ext cx="5486400" cy="804862"/>
          </a:xfrm>
          <a:prstGeom prst="rect">
            <a:avLst/>
          </a:prstGeom>
        </p:spPr>
        <p:txBody>
          <a:bodyPr lIns="91417" tIns="45709" rIns="91417" bIns="45709"/>
          <a:lstStyle>
            <a:lvl1pPr marL="0" indent="0">
              <a:buNone/>
              <a:defRPr sz="1400"/>
            </a:lvl1pPr>
            <a:lvl2pPr marL="457088" indent="0">
              <a:buNone/>
              <a:defRPr sz="1200"/>
            </a:lvl2pPr>
            <a:lvl3pPr marL="914174" indent="0">
              <a:buNone/>
              <a:defRPr sz="1000"/>
            </a:lvl3pPr>
            <a:lvl4pPr marL="1371261" indent="0">
              <a:buNone/>
              <a:defRPr sz="900"/>
            </a:lvl4pPr>
            <a:lvl5pPr marL="1828348" indent="0">
              <a:buNone/>
              <a:defRPr sz="900"/>
            </a:lvl5pPr>
            <a:lvl6pPr marL="2285434" indent="0">
              <a:buNone/>
              <a:defRPr sz="900"/>
            </a:lvl6pPr>
            <a:lvl7pPr marL="2742522" indent="0">
              <a:buNone/>
              <a:defRPr sz="900"/>
            </a:lvl7pPr>
            <a:lvl8pPr marL="3199609" indent="0">
              <a:buNone/>
              <a:defRPr sz="900"/>
            </a:lvl8pPr>
            <a:lvl9pPr marL="3656696"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41156068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1600202"/>
            <a:ext cx="8229600" cy="4525963"/>
          </a:xfrm>
          <a:prstGeom prst="rect">
            <a:avLst/>
          </a:prstGeom>
        </p:spPr>
        <p:txBody>
          <a:bodyPr vert="eaVert" lIns="91417" tIns="45709" rIns="91417" bIns="45709"/>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4350467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lIns="91417" tIns="45709" rIns="91417" bIns="45709"/>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2" y="274638"/>
            <a:ext cx="6019800" cy="5851525"/>
          </a:xfrm>
          <a:prstGeom prst="rect">
            <a:avLst/>
          </a:prstGeom>
        </p:spPr>
        <p:txBody>
          <a:bodyPr vert="eaVert" lIns="91417" tIns="45709" rIns="91417" bIns="45709"/>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7301565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p:nvSpPr>
        <p:spPr bwMode="auto">
          <a:xfrm>
            <a:off x="0" y="0"/>
            <a:ext cx="9144000" cy="2906713"/>
          </a:xfrm>
          <a:prstGeom prst="rect">
            <a:avLst/>
          </a:prstGeom>
          <a:solidFill>
            <a:srgbClr val="0C419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095" tIns="40048" rIns="80095" bIns="40048" anchor="ctr"/>
          <a:lstStyle/>
          <a:p>
            <a:pPr algn="ctr" eaLnBrk="0" hangingPunct="0"/>
            <a:endParaRPr lang="fr-FR" sz="1200">
              <a:solidFill>
                <a:srgbClr val="0C419A"/>
              </a:solidFill>
            </a:endParaRPr>
          </a:p>
        </p:txBody>
      </p:sp>
      <p:pic>
        <p:nvPicPr>
          <p:cNvPr id="5" name="Picture 9" descr="vague_filetsVerts"/>
          <p:cNvPicPr>
            <a:picLocks noChangeAspect="1" noChangeArrowheads="1"/>
          </p:cNvPicPr>
          <p:nvPr/>
        </p:nvPicPr>
        <p:blipFill>
          <a:blip r:embed="rId2">
            <a:extLst>
              <a:ext uri="{28A0092B-C50C-407E-A947-70E740481C1C}">
                <a14:useLocalDpi xmlns:a14="http://schemas.microsoft.com/office/drawing/2010/main" val="0"/>
              </a:ext>
            </a:extLst>
          </a:blip>
          <a:srcRect l="27335" r="5833"/>
          <a:stretch>
            <a:fillRect/>
          </a:stretch>
        </p:blipFill>
        <p:spPr bwMode="auto">
          <a:xfrm>
            <a:off x="0" y="2446338"/>
            <a:ext cx="9144000" cy="108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0" descr="logo_Diaporam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2938" y="2514600"/>
            <a:ext cx="169545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9"/>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DCBC8E1A-C954-4BF0-AFF1-BFE797F1ABD5}"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43011" name="Rectangle 3"/>
          <p:cNvSpPr>
            <a:spLocks noGrp="1" noChangeArrowheads="1"/>
          </p:cNvSpPr>
          <p:nvPr>
            <p:ph type="ctrTitle"/>
          </p:nvPr>
        </p:nvSpPr>
        <p:spPr>
          <a:xfrm>
            <a:off x="0" y="555667"/>
            <a:ext cx="9144000" cy="1469778"/>
          </a:xfrm>
        </p:spPr>
        <p:txBody>
          <a:bodyPr/>
          <a:lstStyle>
            <a:lvl1pPr>
              <a:defRPr>
                <a:solidFill>
                  <a:schemeClr val="bg1"/>
                </a:solidFill>
              </a:defRPr>
            </a:lvl1pPr>
          </a:lstStyle>
          <a:p>
            <a:pPr lvl="0"/>
            <a:r>
              <a:rPr lang="fr-FR" noProof="0" smtClean="0"/>
              <a:t>Cliquez pour modifier le style du titre</a:t>
            </a:r>
          </a:p>
        </p:txBody>
      </p:sp>
      <p:sp>
        <p:nvSpPr>
          <p:cNvPr id="43012" name="Rectangle 4"/>
          <p:cNvSpPr>
            <a:spLocks noGrp="1" noChangeArrowheads="1"/>
          </p:cNvSpPr>
          <p:nvPr>
            <p:ph type="subTitle" idx="1"/>
          </p:nvPr>
        </p:nvSpPr>
        <p:spPr>
          <a:xfrm>
            <a:off x="0" y="3820557"/>
            <a:ext cx="9144000" cy="1751929"/>
          </a:xfrm>
        </p:spPr>
        <p:txBody>
          <a:bodyPr/>
          <a:lstStyle>
            <a:lvl1pPr marL="0" indent="0">
              <a:buFont typeface="Wingdings" pitchFamily="2" charset="2"/>
              <a:buNone/>
              <a:defRPr/>
            </a:lvl1pPr>
          </a:lstStyle>
          <a:p>
            <a:pPr lvl="0"/>
            <a:r>
              <a:rPr lang="fr-FR" noProof="0" smtClean="0"/>
              <a:t>Cliquez pour modifier le style des sous-titres du masque</a:t>
            </a:r>
          </a:p>
        </p:txBody>
      </p:sp>
    </p:spTree>
    <p:extLst>
      <p:ext uri="{BB962C8B-B14F-4D97-AF65-F5344CB8AC3E}">
        <p14:creationId xmlns:p14="http://schemas.microsoft.com/office/powerpoint/2010/main" val="879963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7"/>
          <p:cNvSpPr txBox="1">
            <a:spLocks noChangeArrowheads="1"/>
          </p:cNvSpPr>
          <p:nvPr/>
        </p:nvSpPr>
        <p:spPr bwMode="auto">
          <a:xfrm>
            <a:off x="539750" y="6381750"/>
            <a:ext cx="67706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D7644397-B0BC-40D9-A770-EF9A003A6E80}"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285858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395288" y="1773240"/>
            <a:ext cx="8425184" cy="338395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29816065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3BD1832E-F810-4871-B9F4-EB702425B0FC}"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a:xfrm>
            <a:off x="722504" y="4406460"/>
            <a:ext cx="7772332" cy="1361811"/>
          </a:xfrm>
        </p:spPr>
        <p:txBody>
          <a:bodyPr anchor="t"/>
          <a:lstStyle>
            <a:lvl1pPr algn="l">
              <a:defRPr sz="35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504" y="2906445"/>
            <a:ext cx="7772332" cy="1500008"/>
          </a:xfrm>
        </p:spPr>
        <p:txBody>
          <a:bodyPr anchor="b"/>
          <a:lstStyle>
            <a:lvl1pPr marL="0" indent="0">
              <a:buNone/>
              <a:defRPr sz="1800"/>
            </a:lvl1pPr>
            <a:lvl2pPr marL="400477" indent="0">
              <a:buNone/>
              <a:defRPr sz="1600"/>
            </a:lvl2pPr>
            <a:lvl3pPr marL="800960" indent="0">
              <a:buNone/>
              <a:defRPr sz="1400"/>
            </a:lvl3pPr>
            <a:lvl4pPr marL="1201440" indent="0">
              <a:buNone/>
              <a:defRPr sz="1200"/>
            </a:lvl4pPr>
            <a:lvl5pPr marL="1601921" indent="0">
              <a:buNone/>
              <a:defRPr sz="1200"/>
            </a:lvl5pPr>
            <a:lvl6pPr marL="2002401" indent="0">
              <a:buNone/>
              <a:defRPr sz="1200"/>
            </a:lvl6pPr>
            <a:lvl7pPr marL="2402881" indent="0">
              <a:buNone/>
              <a:defRPr sz="1200"/>
            </a:lvl7pPr>
            <a:lvl8pPr marL="2803363" indent="0">
              <a:buNone/>
              <a:defRPr sz="1200"/>
            </a:lvl8pPr>
            <a:lvl9pPr marL="3203843" indent="0">
              <a:buNone/>
              <a:defRPr sz="1200"/>
            </a:lvl9pPr>
          </a:lstStyle>
          <a:p>
            <a:pPr lvl="0"/>
            <a:r>
              <a:rPr lang="fr-FR" smtClean="0"/>
              <a:t>Modifiez les styles du texte du masque</a:t>
            </a:r>
          </a:p>
        </p:txBody>
      </p:sp>
    </p:spTree>
    <p:extLst>
      <p:ext uri="{BB962C8B-B14F-4D97-AF65-F5344CB8AC3E}">
        <p14:creationId xmlns:p14="http://schemas.microsoft.com/office/powerpoint/2010/main" val="16733371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27D1D344-A623-4CAF-88AF-DA8D3E6CC9A9}"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0" y="751443"/>
            <a:ext cx="4506133" cy="5615672"/>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36516" y="751443"/>
            <a:ext cx="4507491" cy="5615672"/>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0774172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pic>
        <p:nvPicPr>
          <p:cNvPr id="7"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3118FA1F-4C59-4BE5-9B1D-F24993B091C9}"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a:xfrm>
            <a:off x="457683" y="274954"/>
            <a:ext cx="8228649"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676" y="1534557"/>
            <a:ext cx="4040308" cy="640599"/>
          </a:xfrm>
        </p:spPr>
        <p:txBody>
          <a:bodyPr anchor="b"/>
          <a:lstStyle>
            <a:lvl1pPr marL="0" indent="0">
              <a:buNone/>
              <a:defRPr sz="2100" b="1"/>
            </a:lvl1pPr>
            <a:lvl2pPr marL="400477" indent="0">
              <a:buNone/>
              <a:defRPr sz="1800" b="1"/>
            </a:lvl2pPr>
            <a:lvl3pPr marL="800960" indent="0">
              <a:buNone/>
              <a:defRPr sz="1600" b="1"/>
            </a:lvl3pPr>
            <a:lvl4pPr marL="1201440" indent="0">
              <a:buNone/>
              <a:defRPr sz="1400" b="1"/>
            </a:lvl4pPr>
            <a:lvl5pPr marL="1601921" indent="0">
              <a:buNone/>
              <a:defRPr sz="1400" b="1"/>
            </a:lvl5pPr>
            <a:lvl6pPr marL="2002401" indent="0">
              <a:buNone/>
              <a:defRPr sz="1400" b="1"/>
            </a:lvl6pPr>
            <a:lvl7pPr marL="2402881" indent="0">
              <a:buNone/>
              <a:defRPr sz="1400" b="1"/>
            </a:lvl7pPr>
            <a:lvl8pPr marL="2803363" indent="0">
              <a:buNone/>
              <a:defRPr sz="1400" b="1"/>
            </a:lvl8pPr>
            <a:lvl9pPr marL="3203843" indent="0">
              <a:buNone/>
              <a:defRPr sz="1400" b="1"/>
            </a:lvl9pPr>
          </a:lstStyle>
          <a:p>
            <a:pPr lvl="0"/>
            <a:r>
              <a:rPr lang="fr-FR" smtClean="0"/>
              <a:t>Modifiez les styles du texte du masque</a:t>
            </a:r>
          </a:p>
        </p:txBody>
      </p:sp>
      <p:sp>
        <p:nvSpPr>
          <p:cNvPr id="4" name="Espace réservé du contenu 3"/>
          <p:cNvSpPr>
            <a:spLocks noGrp="1"/>
          </p:cNvSpPr>
          <p:nvPr>
            <p:ph sz="half" idx="2"/>
          </p:nvPr>
        </p:nvSpPr>
        <p:spPr>
          <a:xfrm>
            <a:off x="457676" y="2175163"/>
            <a:ext cx="4040308" cy="395155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4657" y="1534557"/>
            <a:ext cx="4041667" cy="640599"/>
          </a:xfrm>
        </p:spPr>
        <p:txBody>
          <a:bodyPr anchor="b"/>
          <a:lstStyle>
            <a:lvl1pPr marL="0" indent="0">
              <a:buNone/>
              <a:defRPr sz="2100" b="1"/>
            </a:lvl1pPr>
            <a:lvl2pPr marL="400477" indent="0">
              <a:buNone/>
              <a:defRPr sz="1800" b="1"/>
            </a:lvl2pPr>
            <a:lvl3pPr marL="800960" indent="0">
              <a:buNone/>
              <a:defRPr sz="1600" b="1"/>
            </a:lvl3pPr>
            <a:lvl4pPr marL="1201440" indent="0">
              <a:buNone/>
              <a:defRPr sz="1400" b="1"/>
            </a:lvl4pPr>
            <a:lvl5pPr marL="1601921" indent="0">
              <a:buNone/>
              <a:defRPr sz="1400" b="1"/>
            </a:lvl5pPr>
            <a:lvl6pPr marL="2002401" indent="0">
              <a:buNone/>
              <a:defRPr sz="1400" b="1"/>
            </a:lvl6pPr>
            <a:lvl7pPr marL="2402881" indent="0">
              <a:buNone/>
              <a:defRPr sz="1400" b="1"/>
            </a:lvl7pPr>
            <a:lvl8pPr marL="2803363" indent="0">
              <a:buNone/>
              <a:defRPr sz="1400" b="1"/>
            </a:lvl8pPr>
            <a:lvl9pPr marL="3203843" indent="0">
              <a:buNone/>
              <a:defRPr sz="1400" b="1"/>
            </a:lvl9pPr>
          </a:lstStyle>
          <a:p>
            <a:pPr lvl="0"/>
            <a:r>
              <a:rPr lang="fr-FR" smtClean="0"/>
              <a:t>Modifiez les styles du texte du masque</a:t>
            </a:r>
          </a:p>
        </p:txBody>
      </p:sp>
      <p:sp>
        <p:nvSpPr>
          <p:cNvPr id="6" name="Espace réservé du contenu 5"/>
          <p:cNvSpPr>
            <a:spLocks noGrp="1"/>
          </p:cNvSpPr>
          <p:nvPr>
            <p:ph sz="quarter" idx="4"/>
          </p:nvPr>
        </p:nvSpPr>
        <p:spPr>
          <a:xfrm>
            <a:off x="4644657" y="2175163"/>
            <a:ext cx="4041667" cy="395155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8631430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pic>
        <p:nvPicPr>
          <p:cNvPr id="3"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788D7A6E-9EEE-4FEA-BC3D-54E54741625F}"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31724699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pic>
        <p:nvPicPr>
          <p:cNvPr id="2"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7452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ZoneTexte 5"/>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1"/>
          <p:cNvSpPr>
            <a:spLocks noGrp="1"/>
          </p:cNvSpPr>
          <p:nvPr>
            <p:ph type="title"/>
          </p:nvPr>
        </p:nvSpPr>
        <p:spPr>
          <a:xfrm>
            <a:off x="457676" y="273521"/>
            <a:ext cx="3008162" cy="1161715"/>
          </a:xfrm>
        </p:spPr>
        <p:txBody>
          <a:bodyPr anchor="b"/>
          <a:lstStyle>
            <a:lvl1pPr algn="l">
              <a:defRPr sz="1800" b="1"/>
            </a:lvl1pPr>
          </a:lstStyle>
          <a:p>
            <a:r>
              <a:rPr lang="fr-FR" smtClean="0"/>
              <a:t>Modifiez le style du titre</a:t>
            </a:r>
            <a:endParaRPr lang="fr-FR"/>
          </a:p>
        </p:txBody>
      </p:sp>
      <p:sp>
        <p:nvSpPr>
          <p:cNvPr id="3" name="Espace réservé du contenu 2"/>
          <p:cNvSpPr>
            <a:spLocks noGrp="1"/>
          </p:cNvSpPr>
          <p:nvPr>
            <p:ph idx="1"/>
          </p:nvPr>
        </p:nvSpPr>
        <p:spPr>
          <a:xfrm>
            <a:off x="3574485" y="273515"/>
            <a:ext cx="5111839" cy="585319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676" y="1435228"/>
            <a:ext cx="3008162" cy="4691482"/>
          </a:xfrm>
        </p:spPr>
        <p:txBody>
          <a:bodyPr/>
          <a:lstStyle>
            <a:lvl1pPr marL="0" indent="0">
              <a:buNone/>
              <a:defRPr sz="1200"/>
            </a:lvl1pPr>
            <a:lvl2pPr marL="400477" indent="0">
              <a:buNone/>
              <a:defRPr sz="1100"/>
            </a:lvl2pPr>
            <a:lvl3pPr marL="800960" indent="0">
              <a:buNone/>
              <a:defRPr sz="900"/>
            </a:lvl3pPr>
            <a:lvl4pPr marL="1201440" indent="0">
              <a:buNone/>
              <a:defRPr sz="800"/>
            </a:lvl4pPr>
            <a:lvl5pPr marL="1601921" indent="0">
              <a:buNone/>
              <a:defRPr sz="800"/>
            </a:lvl5pPr>
            <a:lvl6pPr marL="2002401" indent="0">
              <a:buNone/>
              <a:defRPr sz="800"/>
            </a:lvl6pPr>
            <a:lvl7pPr marL="2402881" indent="0">
              <a:buNone/>
              <a:defRPr sz="800"/>
            </a:lvl7pPr>
            <a:lvl8pPr marL="2803363" indent="0">
              <a:buNone/>
              <a:defRPr sz="800"/>
            </a:lvl8pPr>
            <a:lvl9pPr marL="3203843" indent="0">
              <a:buNone/>
              <a:defRPr sz="800"/>
            </a:lvl9pPr>
          </a:lstStyle>
          <a:p>
            <a:pPr lvl="0"/>
            <a:r>
              <a:rPr lang="fr-FR" smtClean="0"/>
              <a:t>Modifiez les styles du texte du masque</a:t>
            </a:r>
          </a:p>
        </p:txBody>
      </p:sp>
      <p:sp>
        <p:nvSpPr>
          <p:cNvPr id="7" name="Espace réservé du numéro de diapositive 6"/>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A0BB1039-3DA4-4CD6-84C0-8692BD88B115}" type="slidenum">
              <a:rPr lang="fr-FR"/>
              <a:pPr>
                <a:defRPr/>
              </a:pPr>
              <a:t>‹N°›</a:t>
            </a:fld>
            <a:endParaRPr lang="fr-FR"/>
          </a:p>
        </p:txBody>
      </p:sp>
    </p:spTree>
    <p:extLst>
      <p:ext uri="{BB962C8B-B14F-4D97-AF65-F5344CB8AC3E}">
        <p14:creationId xmlns:p14="http://schemas.microsoft.com/office/powerpoint/2010/main" val="32834165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ZoneTexte 5"/>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1"/>
          <p:cNvSpPr>
            <a:spLocks noGrp="1"/>
          </p:cNvSpPr>
          <p:nvPr>
            <p:ph type="title"/>
          </p:nvPr>
        </p:nvSpPr>
        <p:spPr>
          <a:xfrm>
            <a:off x="1792678" y="4800896"/>
            <a:ext cx="5486671" cy="565741"/>
          </a:xfrm>
        </p:spPr>
        <p:txBody>
          <a:bodyPr anchor="b"/>
          <a:lstStyle>
            <a:lvl1pPr algn="l">
              <a:defRPr sz="1800" b="1"/>
            </a:lvl1pPr>
          </a:lstStyle>
          <a:p>
            <a:r>
              <a:rPr lang="fr-FR" smtClean="0"/>
              <a:t>Modifiez le style du titre</a:t>
            </a:r>
            <a:endParaRPr lang="fr-FR"/>
          </a:p>
        </p:txBody>
      </p:sp>
      <p:sp>
        <p:nvSpPr>
          <p:cNvPr id="3" name="Espace réservé pour une image  2"/>
          <p:cNvSpPr>
            <a:spLocks noGrp="1"/>
          </p:cNvSpPr>
          <p:nvPr>
            <p:ph type="pic" idx="1"/>
          </p:nvPr>
        </p:nvSpPr>
        <p:spPr>
          <a:xfrm>
            <a:off x="1792678" y="613247"/>
            <a:ext cx="5486671" cy="4114224"/>
          </a:xfrm>
        </p:spPr>
        <p:txBody>
          <a:bodyPr/>
          <a:lstStyle>
            <a:lvl1pPr marL="0" indent="0">
              <a:buNone/>
              <a:defRPr sz="2800"/>
            </a:lvl1pPr>
            <a:lvl2pPr marL="400477" indent="0">
              <a:buNone/>
              <a:defRPr sz="2500"/>
            </a:lvl2pPr>
            <a:lvl3pPr marL="800960" indent="0">
              <a:buNone/>
              <a:defRPr sz="2100"/>
            </a:lvl3pPr>
            <a:lvl4pPr marL="1201440" indent="0">
              <a:buNone/>
              <a:defRPr sz="1800"/>
            </a:lvl4pPr>
            <a:lvl5pPr marL="1601921" indent="0">
              <a:buNone/>
              <a:defRPr sz="1800"/>
            </a:lvl5pPr>
            <a:lvl6pPr marL="2002401" indent="0">
              <a:buNone/>
              <a:defRPr sz="1800"/>
            </a:lvl6pPr>
            <a:lvl7pPr marL="2402881" indent="0">
              <a:buNone/>
              <a:defRPr sz="1800"/>
            </a:lvl7pPr>
            <a:lvl8pPr marL="2803363" indent="0">
              <a:buNone/>
              <a:defRPr sz="1800"/>
            </a:lvl8pPr>
            <a:lvl9pPr marL="3203843" indent="0">
              <a:buNone/>
              <a:defRPr sz="1800"/>
            </a:lvl9pPr>
          </a:lstStyle>
          <a:p>
            <a:pPr lvl="0"/>
            <a:endParaRPr lang="fr-FR" noProof="0" smtClean="0"/>
          </a:p>
        </p:txBody>
      </p:sp>
      <p:sp>
        <p:nvSpPr>
          <p:cNvPr id="4" name="Espace réservé du texte 3"/>
          <p:cNvSpPr>
            <a:spLocks noGrp="1"/>
          </p:cNvSpPr>
          <p:nvPr>
            <p:ph type="body" sz="half" idx="2"/>
          </p:nvPr>
        </p:nvSpPr>
        <p:spPr>
          <a:xfrm>
            <a:off x="1792678" y="5366630"/>
            <a:ext cx="5486671" cy="806146"/>
          </a:xfrm>
        </p:spPr>
        <p:txBody>
          <a:bodyPr/>
          <a:lstStyle>
            <a:lvl1pPr marL="0" indent="0">
              <a:buNone/>
              <a:defRPr sz="1200"/>
            </a:lvl1pPr>
            <a:lvl2pPr marL="400477" indent="0">
              <a:buNone/>
              <a:defRPr sz="1100"/>
            </a:lvl2pPr>
            <a:lvl3pPr marL="800960" indent="0">
              <a:buNone/>
              <a:defRPr sz="900"/>
            </a:lvl3pPr>
            <a:lvl4pPr marL="1201440" indent="0">
              <a:buNone/>
              <a:defRPr sz="800"/>
            </a:lvl4pPr>
            <a:lvl5pPr marL="1601921" indent="0">
              <a:buNone/>
              <a:defRPr sz="800"/>
            </a:lvl5pPr>
            <a:lvl6pPr marL="2002401" indent="0">
              <a:buNone/>
              <a:defRPr sz="800"/>
            </a:lvl6pPr>
            <a:lvl7pPr marL="2402881" indent="0">
              <a:buNone/>
              <a:defRPr sz="800"/>
            </a:lvl7pPr>
            <a:lvl8pPr marL="2803363" indent="0">
              <a:buNone/>
              <a:defRPr sz="800"/>
            </a:lvl8pPr>
            <a:lvl9pPr marL="3203843" indent="0">
              <a:buNone/>
              <a:defRPr sz="800"/>
            </a:lvl9pPr>
          </a:lstStyle>
          <a:p>
            <a:pPr lvl="0"/>
            <a:r>
              <a:rPr lang="fr-FR" smtClean="0"/>
              <a:t>Modifiez les styles du texte du masque</a:t>
            </a:r>
          </a:p>
        </p:txBody>
      </p:sp>
      <p:sp>
        <p:nvSpPr>
          <p:cNvPr id="7" name="Espace réservé du numéro de diapositive 6"/>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7D9A7A18-D99F-408F-AF57-95550F9D1189}" type="slidenum">
              <a:rPr lang="fr-FR"/>
              <a:pPr>
                <a:defRPr/>
              </a:pPr>
              <a:t>‹N°›</a:t>
            </a:fld>
            <a:endParaRPr lang="fr-FR"/>
          </a:p>
        </p:txBody>
      </p:sp>
    </p:spTree>
    <p:extLst>
      <p:ext uri="{BB962C8B-B14F-4D97-AF65-F5344CB8AC3E}">
        <p14:creationId xmlns:p14="http://schemas.microsoft.com/office/powerpoint/2010/main" val="17471235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numéro de diapositive 5"/>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A0629333-318E-4904-BAF8-3CE096EBE811}" type="slidenum">
              <a:rPr lang="fr-FR"/>
              <a:pPr>
                <a:defRPr/>
              </a:pPr>
              <a:t>‹N°›</a:t>
            </a:fld>
            <a:endParaRPr lang="fr-FR"/>
          </a:p>
        </p:txBody>
      </p:sp>
    </p:spTree>
    <p:extLst>
      <p:ext uri="{BB962C8B-B14F-4D97-AF65-F5344CB8AC3E}">
        <p14:creationId xmlns:p14="http://schemas.microsoft.com/office/powerpoint/2010/main" val="23538762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vertical 1"/>
          <p:cNvSpPr>
            <a:spLocks noGrp="1"/>
          </p:cNvSpPr>
          <p:nvPr>
            <p:ph type="title" orient="vert"/>
          </p:nvPr>
        </p:nvSpPr>
        <p:spPr>
          <a:xfrm>
            <a:off x="6858347" y="7"/>
            <a:ext cx="2285661" cy="636711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7" y="7"/>
            <a:ext cx="6727963" cy="636711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numéro de diapositive 5"/>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A9BEFE16-491B-4791-91F3-C5BDBC743670}" type="slidenum">
              <a:rPr lang="fr-FR"/>
              <a:pPr>
                <a:defRPr/>
              </a:pPr>
              <a:t>‹N°›</a:t>
            </a:fld>
            <a:endParaRPr lang="fr-FR"/>
          </a:p>
        </p:txBody>
      </p:sp>
    </p:spTree>
    <p:extLst>
      <p:ext uri="{BB962C8B-B14F-4D97-AF65-F5344CB8AC3E}">
        <p14:creationId xmlns:p14="http://schemas.microsoft.com/office/powerpoint/2010/main" val="8264056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Contenu">
    <p:spTree>
      <p:nvGrpSpPr>
        <p:cNvPr id="1" name=""/>
        <p:cNvGrpSpPr/>
        <p:nvPr/>
      </p:nvGrpSpPr>
      <p:grpSpPr>
        <a:xfrm>
          <a:off x="0" y="0"/>
          <a:ext cx="0" cy="0"/>
          <a:chOff x="0" y="0"/>
          <a:chExt cx="0" cy="0"/>
        </a:xfrm>
      </p:grpSpPr>
      <p:pic>
        <p:nvPicPr>
          <p:cNvPr id="3"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7"/>
          <p:cNvSpPr txBox="1">
            <a:spLocks noChangeArrowheads="1"/>
          </p:cNvSpPr>
          <p:nvPr/>
        </p:nvSpPr>
        <p:spPr bwMode="auto">
          <a:xfrm>
            <a:off x="684213" y="6442075"/>
            <a:ext cx="68405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dirty="0" smtClean="0">
                <a:solidFill>
                  <a:srgbClr val="000099"/>
                </a:solidFill>
                <a:latin typeface="Arial" charset="0"/>
                <a:ea typeface="+mn-ea"/>
              </a:rPr>
              <a:t>CNAMTS / DCCRF / GDB-PE					</a:t>
            </a:r>
            <a:fld id="{7AABD42F-BFA2-4604-9BBD-49FA89703B67}" type="slidenum">
              <a:rPr lang="fr-FR" sz="1200" smtClean="0">
                <a:solidFill>
                  <a:srgbClr val="000099"/>
                </a:solidFill>
                <a:latin typeface="Arial" charset="0"/>
                <a:ea typeface="+mn-ea"/>
              </a:rPr>
              <a:pPr eaLnBrk="0" hangingPunct="0">
                <a:defRPr/>
              </a:pPr>
              <a:t>‹N°›</a:t>
            </a:fld>
            <a:endParaRPr lang="fr-FR" sz="1200" dirty="0" smtClean="0">
              <a:solidFill>
                <a:srgbClr val="000099"/>
              </a:solidFill>
              <a:latin typeface="Arial" charset="0"/>
              <a:ea typeface="+mn-ea"/>
            </a:endParaRPr>
          </a:p>
        </p:txBody>
      </p:sp>
      <p:sp>
        <p:nvSpPr>
          <p:cNvPr id="2" name="Espace réservé du contenu 1"/>
          <p:cNvSpPr>
            <a:spLocks noGrp="1"/>
          </p:cNvSpPr>
          <p:nvPr>
            <p:ph/>
          </p:nvPr>
        </p:nvSpPr>
        <p:spPr>
          <a:xfrm>
            <a:off x="0" y="7"/>
            <a:ext cx="9144000" cy="636711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173887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61387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4535E605-FA2D-4C22-A75F-B7357D536029}" type="datetimeFigureOut">
              <a:rPr lang="fr-FR">
                <a:solidFill>
                  <a:prstClr val="black">
                    <a:tint val="75000"/>
                  </a:prstClr>
                </a:solidFill>
              </a:rPr>
              <a:pPr>
                <a:defRPr/>
              </a:pPr>
              <a:t>26/02/2018</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11657263-4103-424F-9F8B-2FA5AABB3844}"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3411848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46A8CB9F-2179-4604-A5B8-82C1D4A85EAF}" type="datetimeFigureOut">
              <a:rPr lang="fr-FR">
                <a:solidFill>
                  <a:prstClr val="black">
                    <a:tint val="75000"/>
                  </a:prstClr>
                </a:solidFill>
              </a:rPr>
              <a:pPr>
                <a:defRPr/>
              </a:pPr>
              <a:t>26/02/2018</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DF496C8D-BBE7-44A6-97DE-1DF581C5737D}"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20718479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2BC29E99-D240-4E9F-BB89-3640C7B39F61}" type="datetimeFigureOut">
              <a:rPr lang="fr-FR">
                <a:solidFill>
                  <a:prstClr val="black">
                    <a:tint val="75000"/>
                  </a:prstClr>
                </a:solidFill>
              </a:rPr>
              <a:pPr>
                <a:defRPr/>
              </a:pPr>
              <a:t>26/02/2018</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6AF13C9C-9EFA-475F-BA02-8834370F1830}"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5458762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9E308C42-B69D-4688-9E87-B52D89554D30}" type="datetimeFigureOut">
              <a:rPr lang="fr-FR">
                <a:solidFill>
                  <a:prstClr val="black">
                    <a:tint val="75000"/>
                  </a:prstClr>
                </a:solidFill>
              </a:rPr>
              <a:pPr>
                <a:defRPr/>
              </a:pPr>
              <a:t>26/02/2018</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46863619-8255-483D-B381-39255445DED5}"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3895596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213165F2-2FC5-4D55-AD33-5FDCA6E05ED1}" type="datetimeFigureOut">
              <a:rPr lang="fr-FR">
                <a:solidFill>
                  <a:prstClr val="black">
                    <a:tint val="75000"/>
                  </a:prstClr>
                </a:solidFill>
              </a:rPr>
              <a:pPr>
                <a:defRPr/>
              </a:pPr>
              <a:t>26/02/2018</a:t>
            </a:fld>
            <a:endParaRPr lang="fr-FR">
              <a:solidFill>
                <a:prstClr val="black">
                  <a:tint val="75000"/>
                </a:prstClr>
              </a:solidFill>
            </a:endParaRPr>
          </a:p>
        </p:txBody>
      </p:sp>
      <p:sp>
        <p:nvSpPr>
          <p:cNvPr id="8"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9" name="Espace réservé du numéro de diapositive 5"/>
          <p:cNvSpPr>
            <a:spLocks noGrp="1"/>
          </p:cNvSpPr>
          <p:nvPr>
            <p:ph type="sldNum" sz="quarter" idx="12"/>
          </p:nvPr>
        </p:nvSpPr>
        <p:spPr/>
        <p:txBody>
          <a:bodyPr/>
          <a:lstStyle>
            <a:lvl1pPr>
              <a:defRPr/>
            </a:lvl1pPr>
          </a:lstStyle>
          <a:p>
            <a:pPr>
              <a:defRPr/>
            </a:pPr>
            <a:fld id="{063768F2-3EE9-41E3-94BF-6EE439D1C291}"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28333902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C8370ECA-2420-4AB3-B1D8-3826AABB4362}" type="datetimeFigureOut">
              <a:rPr lang="fr-FR">
                <a:solidFill>
                  <a:prstClr val="black">
                    <a:tint val="75000"/>
                  </a:prstClr>
                </a:solidFill>
              </a:rPr>
              <a:pPr>
                <a:defRPr/>
              </a:pPr>
              <a:t>26/02/2018</a:t>
            </a:fld>
            <a:endParaRPr lang="fr-FR">
              <a:solidFill>
                <a:prstClr val="black">
                  <a:tint val="75000"/>
                </a:prstClr>
              </a:solidFill>
            </a:endParaRPr>
          </a:p>
        </p:txBody>
      </p:sp>
      <p:sp>
        <p:nvSpPr>
          <p:cNvPr id="4"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5" name="Espace réservé du numéro de diapositive 5"/>
          <p:cNvSpPr>
            <a:spLocks noGrp="1"/>
          </p:cNvSpPr>
          <p:nvPr>
            <p:ph type="sldNum" sz="quarter" idx="12"/>
          </p:nvPr>
        </p:nvSpPr>
        <p:spPr/>
        <p:txBody>
          <a:bodyPr/>
          <a:lstStyle>
            <a:lvl1pPr>
              <a:defRPr/>
            </a:lvl1pPr>
          </a:lstStyle>
          <a:p>
            <a:pPr>
              <a:defRPr/>
            </a:pPr>
            <a:fld id="{4297B313-6E49-406B-AA0B-0D486493E215}"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6190890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01CA6C71-BA4F-4FA8-BF70-A707D451F9B7}" type="datetimeFigureOut">
              <a:rPr lang="fr-FR">
                <a:solidFill>
                  <a:prstClr val="black">
                    <a:tint val="75000"/>
                  </a:prstClr>
                </a:solidFill>
              </a:rPr>
              <a:pPr>
                <a:defRPr/>
              </a:pPr>
              <a:t>26/02/2018</a:t>
            </a:fld>
            <a:endParaRPr lang="fr-FR">
              <a:solidFill>
                <a:prstClr val="black">
                  <a:tint val="75000"/>
                </a:prstClr>
              </a:solidFill>
            </a:endParaRPr>
          </a:p>
        </p:txBody>
      </p:sp>
      <p:sp>
        <p:nvSpPr>
          <p:cNvPr id="3"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4" name="Espace réservé du numéro de diapositive 5"/>
          <p:cNvSpPr>
            <a:spLocks noGrp="1"/>
          </p:cNvSpPr>
          <p:nvPr>
            <p:ph type="sldNum" sz="quarter" idx="12"/>
          </p:nvPr>
        </p:nvSpPr>
        <p:spPr/>
        <p:txBody>
          <a:bodyPr/>
          <a:lstStyle>
            <a:lvl1pPr>
              <a:defRPr/>
            </a:lvl1pPr>
          </a:lstStyle>
          <a:p>
            <a:pPr>
              <a:defRPr/>
            </a:pPr>
            <a:fld id="{0B26B0BA-4441-4226-B751-7412408D79E2}"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774873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8902D321-10A8-44EF-A9F2-38E5190BA20B}" type="datetimeFigureOut">
              <a:rPr lang="fr-FR">
                <a:solidFill>
                  <a:prstClr val="black">
                    <a:tint val="75000"/>
                  </a:prstClr>
                </a:solidFill>
              </a:rPr>
              <a:pPr>
                <a:defRPr/>
              </a:pPr>
              <a:t>26/02/2018</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EA484F9E-E5A7-46F4-81F7-C0DC62444C22}"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9890830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DEA06FAF-1A9C-4840-B6C4-03588159927A}" type="datetimeFigureOut">
              <a:rPr lang="fr-FR">
                <a:solidFill>
                  <a:prstClr val="black">
                    <a:tint val="75000"/>
                  </a:prstClr>
                </a:solidFill>
              </a:rPr>
              <a:pPr>
                <a:defRPr/>
              </a:pPr>
              <a:t>26/02/2018</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2FED67C3-6EFF-41A9-86E1-BC49341B48B2}"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3905288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FC87DEA1-3ED5-4DD1-8932-23F0376A0458}" type="datetimeFigureOut">
              <a:rPr lang="fr-FR">
                <a:solidFill>
                  <a:prstClr val="black">
                    <a:tint val="75000"/>
                  </a:prstClr>
                </a:solidFill>
              </a:rPr>
              <a:pPr>
                <a:defRPr/>
              </a:pPr>
              <a:t>26/02/2018</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16338C6C-5C28-4245-9C6C-1CBB6C00BAD7}"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679195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07950" y="115890"/>
            <a:ext cx="7308850" cy="503237"/>
          </a:xfrm>
        </p:spPr>
        <p:txBody>
          <a:bodyPr/>
          <a:lstStyle/>
          <a:p>
            <a:r>
              <a:rPr lang="fr-FR" smtClean="0"/>
              <a:t>Modifiez le style du titre</a:t>
            </a:r>
            <a:endParaRPr lang="fr-FR"/>
          </a:p>
        </p:txBody>
      </p:sp>
      <p:sp>
        <p:nvSpPr>
          <p:cNvPr id="3" name="Espace réservé du contenu 2"/>
          <p:cNvSpPr>
            <a:spLocks noGrp="1"/>
          </p:cNvSpPr>
          <p:nvPr>
            <p:ph idx="1"/>
          </p:nvPr>
        </p:nvSpPr>
        <p:spPr>
          <a:xfrm>
            <a:off x="395290" y="1773238"/>
            <a:ext cx="8435975" cy="3024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858091625"/>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49D08574-7BD1-4657-A79C-0F3C20C644C3}" type="datetimeFigureOut">
              <a:rPr lang="fr-FR">
                <a:solidFill>
                  <a:prstClr val="black">
                    <a:tint val="75000"/>
                  </a:prstClr>
                </a:solidFill>
              </a:rPr>
              <a:pPr>
                <a:defRPr/>
              </a:pPr>
              <a:t>26/02/2018</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A214903B-5A9D-4C1E-863A-9E4259415135}"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899205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154597524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07950" y="115888"/>
            <a:ext cx="7308850" cy="503237"/>
          </a:xfrm>
        </p:spPr>
        <p:txBody>
          <a:bodyPr/>
          <a:lstStyle/>
          <a:p>
            <a:r>
              <a:rPr lang="fr-FR" smtClean="0"/>
              <a:t>Modifiez le style du titre</a:t>
            </a:r>
            <a:endParaRPr lang="fr-FR"/>
          </a:p>
        </p:txBody>
      </p:sp>
      <p:sp>
        <p:nvSpPr>
          <p:cNvPr id="3" name="Espace réservé du texte 2"/>
          <p:cNvSpPr>
            <a:spLocks noGrp="1"/>
          </p:cNvSpPr>
          <p:nvPr>
            <p:ph type="body" sz="half" idx="1"/>
          </p:nvPr>
        </p:nvSpPr>
        <p:spPr>
          <a:xfrm>
            <a:off x="395288" y="1773238"/>
            <a:ext cx="4141787" cy="3024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89475" y="1773238"/>
            <a:ext cx="4141788" cy="3024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7366742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7"/>
            <a:ext cx="7772400" cy="1470025"/>
          </a:xfrm>
          <a:prstGeom prst="rect">
            <a:avLst/>
          </a:prstGeom>
        </p:spPr>
        <p:txBody>
          <a:bodyPr lIns="91417" tIns="45709" rIns="91417" bIns="45709"/>
          <a:lstStyle/>
          <a:p>
            <a:r>
              <a:rPr lang="fr-FR" smtClean="0"/>
              <a:t>Modifiez le style du titre</a:t>
            </a:r>
            <a:endParaRPr lang="fr-FR"/>
          </a:p>
        </p:txBody>
      </p:sp>
      <p:sp>
        <p:nvSpPr>
          <p:cNvPr id="3" name="Sous-titre 2"/>
          <p:cNvSpPr>
            <a:spLocks noGrp="1"/>
          </p:cNvSpPr>
          <p:nvPr>
            <p:ph type="subTitle" idx="1"/>
          </p:nvPr>
        </p:nvSpPr>
        <p:spPr>
          <a:xfrm>
            <a:off x="1371602" y="3886200"/>
            <a:ext cx="6400800" cy="1752600"/>
          </a:xfrm>
          <a:prstGeom prst="rect">
            <a:avLst/>
          </a:prstGeom>
        </p:spPr>
        <p:txBody>
          <a:bodyPr lIns="91417" tIns="45709" rIns="91417" bIns="45709"/>
          <a:lstStyle>
            <a:lvl1pPr marL="0" indent="0" algn="ctr">
              <a:buNone/>
              <a:defRPr/>
            </a:lvl1pPr>
            <a:lvl2pPr marL="457088" indent="0" algn="ctr">
              <a:buNone/>
              <a:defRPr/>
            </a:lvl2pPr>
            <a:lvl3pPr marL="914174" indent="0" algn="ctr">
              <a:buNone/>
              <a:defRPr/>
            </a:lvl3pPr>
            <a:lvl4pPr marL="1371261" indent="0" algn="ctr">
              <a:buNone/>
              <a:defRPr/>
            </a:lvl4pPr>
            <a:lvl5pPr marL="1828348" indent="0" algn="ctr">
              <a:buNone/>
              <a:defRPr/>
            </a:lvl5pPr>
            <a:lvl6pPr marL="2285434" indent="0" algn="ctr">
              <a:buNone/>
              <a:defRPr/>
            </a:lvl6pPr>
            <a:lvl7pPr marL="2742522" indent="0" algn="ctr">
              <a:buNone/>
              <a:defRPr/>
            </a:lvl7pPr>
            <a:lvl8pPr marL="3199609" indent="0" algn="ctr">
              <a:buNone/>
              <a:defRPr/>
            </a:lvl8pPr>
            <a:lvl9pPr marL="3656696"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3600141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
        <p:nvSpPr>
          <p:cNvPr id="3" name="Espace réservé du contenu 2"/>
          <p:cNvSpPr>
            <a:spLocks noGrp="1"/>
          </p:cNvSpPr>
          <p:nvPr>
            <p:ph idx="1"/>
          </p:nvPr>
        </p:nvSpPr>
        <p:spPr>
          <a:xfrm>
            <a:off x="457200" y="1600202"/>
            <a:ext cx="8229600" cy="4525963"/>
          </a:xfrm>
          <a:prstGeom prst="rect">
            <a:avLst/>
          </a:prstGeom>
        </p:spPr>
        <p:txBody>
          <a:bodyPr lIns="91417" tIns="45709" rIns="91417" bIns="45709"/>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422723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1"/>
            <a:ext cx="7772400" cy="1362075"/>
          </a:xfrm>
          <a:prstGeom prst="rect">
            <a:avLst/>
          </a:prstGeom>
        </p:spPr>
        <p:txBody>
          <a:bodyPr lIns="91417" tIns="45709" rIns="91417" bIns="45709"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5"/>
            <a:ext cx="7772400" cy="1500187"/>
          </a:xfrm>
          <a:prstGeom prst="rect">
            <a:avLst/>
          </a:prstGeom>
        </p:spPr>
        <p:txBody>
          <a:bodyPr lIns="91417" tIns="45709" rIns="91417" bIns="45709" anchor="b"/>
          <a:lstStyle>
            <a:lvl1pPr marL="0" indent="0">
              <a:buNone/>
              <a:defRPr sz="2000"/>
            </a:lvl1pPr>
            <a:lvl2pPr marL="457088" indent="0">
              <a:buNone/>
              <a:defRPr sz="1800"/>
            </a:lvl2pPr>
            <a:lvl3pPr marL="914174" indent="0">
              <a:buNone/>
              <a:defRPr sz="1600"/>
            </a:lvl3pPr>
            <a:lvl4pPr marL="1371261" indent="0">
              <a:buNone/>
              <a:defRPr sz="1400"/>
            </a:lvl4pPr>
            <a:lvl5pPr marL="1828348" indent="0">
              <a:buNone/>
              <a:defRPr sz="1400"/>
            </a:lvl5pPr>
            <a:lvl6pPr marL="2285434" indent="0">
              <a:buNone/>
              <a:defRPr sz="1400"/>
            </a:lvl6pPr>
            <a:lvl7pPr marL="2742522" indent="0">
              <a:buNone/>
              <a:defRPr sz="1400"/>
            </a:lvl7pPr>
            <a:lvl8pPr marL="3199609" indent="0">
              <a:buNone/>
              <a:defRPr sz="1400"/>
            </a:lvl8pPr>
            <a:lvl9pPr marL="3656696" indent="0">
              <a:buNone/>
              <a:defRPr sz="1400"/>
            </a:lvl9pPr>
          </a:lstStyle>
          <a:p>
            <a:pPr lvl="0"/>
            <a:r>
              <a:rPr lang="fr-FR" smtClean="0"/>
              <a:t>Modifiez les styles du texte du masque</a:t>
            </a:r>
          </a:p>
        </p:txBody>
      </p:sp>
    </p:spTree>
    <p:extLst>
      <p:ext uri="{BB962C8B-B14F-4D97-AF65-F5344CB8AC3E}">
        <p14:creationId xmlns:p14="http://schemas.microsoft.com/office/powerpoint/2010/main" val="2945202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image" Target="../media/image1.png"/><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image" Target="../media/image3.png"/><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3.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Image 2" descr="bandeau_haut.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9180513"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Image 1" descr="vague_AM.jpg"/>
          <p:cNvPicPr>
            <a:picLocks noChangeAspect="1"/>
          </p:cNvPicPr>
          <p:nvPr/>
        </p:nvPicPr>
        <p:blipFill>
          <a:blip r:embed="rId9">
            <a:extLst>
              <a:ext uri="{28A0092B-C50C-407E-A947-70E740481C1C}">
                <a14:useLocalDpi xmlns:a14="http://schemas.microsoft.com/office/drawing/2010/main" val="0"/>
              </a:ext>
            </a:extLst>
          </a:blip>
          <a:srcRect t="7608" b="12228"/>
          <a:stretch>
            <a:fillRect/>
          </a:stretch>
        </p:blipFill>
        <p:spPr bwMode="auto">
          <a:xfrm>
            <a:off x="0" y="5445125"/>
            <a:ext cx="91440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59" name="Rectangle 3"/>
          <p:cNvSpPr>
            <a:spLocks noGrp="1" noChangeArrowheads="1"/>
          </p:cNvSpPr>
          <p:nvPr>
            <p:ph type="body" idx="1"/>
          </p:nvPr>
        </p:nvSpPr>
        <p:spPr bwMode="auto">
          <a:xfrm>
            <a:off x="395288" y="1773238"/>
            <a:ext cx="8435975" cy="3024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17" tIns="45709" rIns="91417" bIns="45709"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4"/>
            <a:r>
              <a:rPr lang="fr-FR" smtClean="0"/>
              <a:t>Cinquième niveau</a:t>
            </a:r>
          </a:p>
        </p:txBody>
      </p:sp>
      <p:sp>
        <p:nvSpPr>
          <p:cNvPr id="121866" name="Rectangle 10"/>
          <p:cNvSpPr>
            <a:spLocks noGrp="1" noChangeArrowheads="1"/>
          </p:cNvSpPr>
          <p:nvPr>
            <p:ph type="title"/>
          </p:nvPr>
        </p:nvSpPr>
        <p:spPr bwMode="auto">
          <a:xfrm>
            <a:off x="107950" y="115888"/>
            <a:ext cx="7308850"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17" tIns="45709" rIns="91417" bIns="45709" numCol="1" anchor="ctr" anchorCtr="0" compatLnSpc="1">
            <a:prstTxWarp prst="textNoShape">
              <a:avLst/>
            </a:prstTxWarp>
          </a:bodyPr>
          <a:lstStyle/>
          <a:p>
            <a:pPr lvl="0"/>
            <a:r>
              <a:rPr lang="fr-FR"/>
              <a:t>Cliquez pour modifier le style du titre</a:t>
            </a:r>
          </a:p>
        </p:txBody>
      </p:sp>
      <p:sp>
        <p:nvSpPr>
          <p:cNvPr id="121868" name="Text Box 12"/>
          <p:cNvSpPr txBox="1">
            <a:spLocks noChangeArrowheads="1"/>
          </p:cNvSpPr>
          <p:nvPr/>
        </p:nvSpPr>
        <p:spPr bwMode="auto">
          <a:xfrm>
            <a:off x="22225" y="6386513"/>
            <a:ext cx="7573963" cy="29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17" tIns="45709" rIns="91417" bIns="45709">
            <a:spAutoFit/>
          </a:bodyPr>
          <a:lstStyle>
            <a:lvl1pPr eaLnBrk="0" hangingPunct="0">
              <a:defRPr sz="800">
                <a:solidFill>
                  <a:schemeClr val="tx1"/>
                </a:solidFill>
                <a:latin typeface="Arial" charset="0"/>
                <a:ea typeface="ＭＳ Ｐゴシック" pitchFamily="34" charset="-128"/>
              </a:defRPr>
            </a:lvl1pPr>
            <a:lvl2pPr marL="742950" indent="-285750" eaLnBrk="0" hangingPunct="0">
              <a:defRPr sz="800">
                <a:solidFill>
                  <a:schemeClr val="tx1"/>
                </a:solidFill>
                <a:latin typeface="Arial" charset="0"/>
                <a:ea typeface="ＭＳ Ｐゴシック" pitchFamily="34" charset="-128"/>
              </a:defRPr>
            </a:lvl2pPr>
            <a:lvl3pPr marL="1143000" indent="-228600" eaLnBrk="0" hangingPunct="0">
              <a:defRPr sz="800">
                <a:solidFill>
                  <a:schemeClr val="tx1"/>
                </a:solidFill>
                <a:latin typeface="Arial" charset="0"/>
                <a:ea typeface="ＭＳ Ｐゴシック" pitchFamily="34" charset="-128"/>
              </a:defRPr>
            </a:lvl3pPr>
            <a:lvl4pPr marL="1600200" indent="-228600" eaLnBrk="0" hangingPunct="0">
              <a:defRPr sz="800">
                <a:solidFill>
                  <a:schemeClr val="tx1"/>
                </a:solidFill>
                <a:latin typeface="Arial" charset="0"/>
                <a:ea typeface="ＭＳ Ｐゴシック" pitchFamily="34" charset="-128"/>
              </a:defRPr>
            </a:lvl4pPr>
            <a:lvl5pPr marL="2057400" indent="-228600" eaLnBrk="0" hangingPunct="0">
              <a:defRPr sz="8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charset="0"/>
                <a:ea typeface="ＭＳ Ｐゴシック" pitchFamily="34" charset="-128"/>
              </a:defRPr>
            </a:lvl9pPr>
          </a:lstStyle>
          <a:p>
            <a:pPr eaLnBrk="1" hangingPunct="1">
              <a:lnSpc>
                <a:spcPct val="60000"/>
              </a:lnSpc>
              <a:spcBef>
                <a:spcPct val="40000"/>
              </a:spcBef>
              <a:defRPr/>
            </a:pPr>
            <a:r>
              <a:rPr lang="fr-FR" dirty="0" smtClean="0">
                <a:solidFill>
                  <a:srgbClr val="333399"/>
                </a:solidFill>
              </a:rPr>
              <a:t>Formation des juristes du contrôle contentieux et de la répression des fraudes	</a:t>
            </a:r>
            <a:r>
              <a:rPr lang="fr-FR" dirty="0" smtClean="0">
                <a:solidFill>
                  <a:schemeClr val="accent2"/>
                </a:solidFill>
              </a:rPr>
              <a:t>			                    </a:t>
            </a:r>
            <a:fld id="{2DF55DF2-EC26-46BC-92D8-8F7553F2E69B}" type="slidenum">
              <a:rPr lang="fr-FR" smtClean="0">
                <a:solidFill>
                  <a:schemeClr val="accent2"/>
                </a:solidFill>
              </a:rPr>
              <a:pPr eaLnBrk="1" hangingPunct="1">
                <a:lnSpc>
                  <a:spcPct val="60000"/>
                </a:lnSpc>
                <a:spcBef>
                  <a:spcPct val="40000"/>
                </a:spcBef>
                <a:defRPr/>
              </a:pPr>
              <a:t>‹N°›</a:t>
            </a:fld>
            <a:endParaRPr lang="fr-FR" dirty="0" smtClean="0">
              <a:solidFill>
                <a:schemeClr val="accent2"/>
              </a:solidFill>
            </a:endParaRPr>
          </a:p>
          <a:p>
            <a:pPr eaLnBrk="1" hangingPunct="1">
              <a:lnSpc>
                <a:spcPct val="60000"/>
              </a:lnSpc>
              <a:spcBef>
                <a:spcPct val="40000"/>
              </a:spcBef>
              <a:defRPr/>
            </a:pPr>
            <a:r>
              <a:rPr lang="fr-FR" dirty="0" smtClean="0">
                <a:solidFill>
                  <a:srgbClr val="333399"/>
                </a:solidFill>
              </a:rPr>
              <a:t>Le contentieux conventionnel 2013-2014 </a:t>
            </a:r>
          </a:p>
        </p:txBody>
      </p:sp>
      <p:pic>
        <p:nvPicPr>
          <p:cNvPr id="1034" name="Picture 16" descr="logo_Diaporama"/>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04141" y="5805491"/>
            <a:ext cx="1296988" cy="67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Lst>
  <p:timing>
    <p:tnLst>
      <p:par>
        <p:cTn id="1" dur="indefinite" restart="never" nodeType="tmRoot"/>
      </p:par>
    </p:tnLst>
  </p:timing>
  <p:hf sldNum="0" hdr="0" dt="0"/>
  <p:txStyles>
    <p:titleStyle>
      <a:lvl1pPr algn="ctr" rtl="0" eaLnBrk="0" fontAlgn="base" hangingPunct="0">
        <a:spcBef>
          <a:spcPct val="20000"/>
        </a:spcBef>
        <a:spcAft>
          <a:spcPct val="0"/>
        </a:spcAft>
        <a:buClr>
          <a:srgbClr val="FF6600"/>
        </a:buClr>
        <a:buFont typeface="Arial" charset="0"/>
        <a:defRPr sz="2500" b="1">
          <a:solidFill>
            <a:schemeClr val="accent2"/>
          </a:solidFill>
          <a:latin typeface="+mj-lt"/>
          <a:ea typeface="+mj-ea"/>
          <a:cs typeface="+mj-cs"/>
        </a:defRPr>
      </a:lvl1pPr>
      <a:lvl2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2pPr>
      <a:lvl3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3pPr>
      <a:lvl4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4pPr>
      <a:lvl5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5pPr>
      <a:lvl6pPr marL="45708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6pPr>
      <a:lvl7pPr marL="914174"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7pPr>
      <a:lvl8pPr marL="1371261"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8pPr>
      <a:lvl9pPr marL="182834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9pPr>
    </p:titleStyle>
    <p:bodyStyle>
      <a:lvl1pPr marL="341313" indent="-341313" algn="l" rtl="0" eaLnBrk="0" fontAlgn="base" hangingPunct="0">
        <a:spcBef>
          <a:spcPct val="20000"/>
        </a:spcBef>
        <a:spcAft>
          <a:spcPct val="0"/>
        </a:spcAft>
        <a:buClr>
          <a:srgbClr val="8ABA00"/>
        </a:buClr>
        <a:buSzPct val="70000"/>
        <a:buFont typeface="Wingdings" pitchFamily="2" charset="2"/>
        <a:buChar char="q"/>
        <a:defRPr sz="2800" b="1">
          <a:solidFill>
            <a:schemeClr val="accent2"/>
          </a:solidFill>
          <a:latin typeface="+mn-lt"/>
          <a:ea typeface="+mn-ea"/>
          <a:cs typeface="+mn-cs"/>
        </a:defRPr>
      </a:lvl1pPr>
      <a:lvl2pPr marL="741363" indent="-284163" algn="l" rtl="0" eaLnBrk="0" fontAlgn="base" hangingPunct="0">
        <a:spcBef>
          <a:spcPct val="20000"/>
        </a:spcBef>
        <a:spcAft>
          <a:spcPct val="0"/>
        </a:spcAft>
        <a:buClr>
          <a:srgbClr val="8ABA00"/>
        </a:buClr>
        <a:buSzPct val="90000"/>
        <a:buFont typeface="Wingdings" pitchFamily="2" charset="2"/>
        <a:buChar char="§"/>
        <a:defRPr sz="2800">
          <a:solidFill>
            <a:schemeClr val="accent2"/>
          </a:solidFill>
          <a:latin typeface="+mn-lt"/>
          <a:ea typeface="+mn-ea"/>
        </a:defRPr>
      </a:lvl2pPr>
      <a:lvl3pPr marL="1141413" indent="-227013" algn="l" rtl="0" eaLnBrk="0" fontAlgn="base" hangingPunct="0">
        <a:spcBef>
          <a:spcPct val="20000"/>
        </a:spcBef>
        <a:spcAft>
          <a:spcPct val="0"/>
        </a:spcAft>
        <a:buClr>
          <a:srgbClr val="8ABA00"/>
        </a:buClr>
        <a:buSzPct val="90000"/>
        <a:buChar char="•"/>
        <a:defRPr sz="2400">
          <a:solidFill>
            <a:schemeClr val="accent2"/>
          </a:solidFill>
          <a:latin typeface="+mn-lt"/>
          <a:ea typeface="+mn-ea"/>
        </a:defRPr>
      </a:lvl3pPr>
      <a:lvl4pPr marL="1598613" indent="-227013" algn="l" rtl="0" eaLnBrk="0" fontAlgn="base" hangingPunct="0">
        <a:spcBef>
          <a:spcPct val="20000"/>
        </a:spcBef>
        <a:spcAft>
          <a:spcPct val="0"/>
        </a:spcAft>
        <a:buChar char="–"/>
        <a:defRPr sz="2000">
          <a:solidFill>
            <a:schemeClr val="accent2"/>
          </a:solidFill>
          <a:latin typeface="+mn-lt"/>
          <a:ea typeface="+mn-ea"/>
        </a:defRPr>
      </a:lvl4pPr>
      <a:lvl5pPr marL="2055813" indent="-227013" algn="l" rtl="0" eaLnBrk="0" fontAlgn="base" hangingPunct="0">
        <a:spcBef>
          <a:spcPct val="20000"/>
        </a:spcBef>
        <a:spcAft>
          <a:spcPct val="0"/>
        </a:spcAft>
        <a:buClr>
          <a:srgbClr val="8ABA00"/>
        </a:buClr>
        <a:buSzPct val="90000"/>
        <a:buFont typeface="Arial" charset="0"/>
        <a:buChar char="+"/>
        <a:defRPr sz="2000">
          <a:solidFill>
            <a:schemeClr val="accent2"/>
          </a:solidFill>
          <a:latin typeface="+mn-lt"/>
          <a:ea typeface="+mn-ea"/>
        </a:defRPr>
      </a:lvl5pPr>
      <a:lvl6pPr marL="2513978"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6pPr>
      <a:lvl7pPr marL="2971065"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7pPr>
      <a:lvl8pPr marL="3428152"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8pPr>
      <a:lvl9pPr marL="3885239"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9pPr>
    </p:bodyStyle>
    <p:otherStyle>
      <a:defPPr>
        <a:defRPr lang="fr-FR"/>
      </a:defPPr>
      <a:lvl1pPr marL="0" algn="l" defTabSz="457088" rtl="0" eaLnBrk="1" latinLnBrk="0" hangingPunct="1">
        <a:defRPr sz="1800" kern="1200">
          <a:solidFill>
            <a:schemeClr val="tx1"/>
          </a:solidFill>
          <a:latin typeface="+mn-lt"/>
          <a:ea typeface="+mn-ea"/>
          <a:cs typeface="+mn-cs"/>
        </a:defRPr>
      </a:lvl1pPr>
      <a:lvl2pPr marL="457088" algn="l" defTabSz="457088" rtl="0" eaLnBrk="1" latinLnBrk="0" hangingPunct="1">
        <a:defRPr sz="1800" kern="1200">
          <a:solidFill>
            <a:schemeClr val="tx1"/>
          </a:solidFill>
          <a:latin typeface="+mn-lt"/>
          <a:ea typeface="+mn-ea"/>
          <a:cs typeface="+mn-cs"/>
        </a:defRPr>
      </a:lvl2pPr>
      <a:lvl3pPr marL="914174" algn="l" defTabSz="457088" rtl="0" eaLnBrk="1" latinLnBrk="0" hangingPunct="1">
        <a:defRPr sz="1800" kern="1200">
          <a:solidFill>
            <a:schemeClr val="tx1"/>
          </a:solidFill>
          <a:latin typeface="+mn-lt"/>
          <a:ea typeface="+mn-ea"/>
          <a:cs typeface="+mn-cs"/>
        </a:defRPr>
      </a:lvl3pPr>
      <a:lvl4pPr marL="1371261" algn="l" defTabSz="457088" rtl="0" eaLnBrk="1" latinLnBrk="0" hangingPunct="1">
        <a:defRPr sz="1800" kern="1200">
          <a:solidFill>
            <a:schemeClr val="tx1"/>
          </a:solidFill>
          <a:latin typeface="+mn-lt"/>
          <a:ea typeface="+mn-ea"/>
          <a:cs typeface="+mn-cs"/>
        </a:defRPr>
      </a:lvl4pPr>
      <a:lvl5pPr marL="1828348" algn="l" defTabSz="457088" rtl="0" eaLnBrk="1" latinLnBrk="0" hangingPunct="1">
        <a:defRPr sz="1800" kern="1200">
          <a:solidFill>
            <a:schemeClr val="tx1"/>
          </a:solidFill>
          <a:latin typeface="+mn-lt"/>
          <a:ea typeface="+mn-ea"/>
          <a:cs typeface="+mn-cs"/>
        </a:defRPr>
      </a:lvl5pPr>
      <a:lvl6pPr marL="2285434" algn="l" defTabSz="457088" rtl="0" eaLnBrk="1" latinLnBrk="0" hangingPunct="1">
        <a:defRPr sz="1800" kern="1200">
          <a:solidFill>
            <a:schemeClr val="tx1"/>
          </a:solidFill>
          <a:latin typeface="+mn-lt"/>
          <a:ea typeface="+mn-ea"/>
          <a:cs typeface="+mn-cs"/>
        </a:defRPr>
      </a:lvl6pPr>
      <a:lvl7pPr marL="2742522" algn="l" defTabSz="457088" rtl="0" eaLnBrk="1" latinLnBrk="0" hangingPunct="1">
        <a:defRPr sz="1800" kern="1200">
          <a:solidFill>
            <a:schemeClr val="tx1"/>
          </a:solidFill>
          <a:latin typeface="+mn-lt"/>
          <a:ea typeface="+mn-ea"/>
          <a:cs typeface="+mn-cs"/>
        </a:defRPr>
      </a:lvl7pPr>
      <a:lvl8pPr marL="3199609" algn="l" defTabSz="457088" rtl="0" eaLnBrk="1" latinLnBrk="0" hangingPunct="1">
        <a:defRPr sz="1800" kern="1200">
          <a:solidFill>
            <a:schemeClr val="tx1"/>
          </a:solidFill>
          <a:latin typeface="+mn-lt"/>
          <a:ea typeface="+mn-ea"/>
          <a:cs typeface="+mn-cs"/>
        </a:defRPr>
      </a:lvl8pPr>
      <a:lvl9pPr marL="3656696" algn="l" defTabSz="45708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Image 2" descr="bandeau_haut.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8051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Image 1" descr="vague_AM.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0" y="5356225"/>
            <a:ext cx="91440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8" name="Text Box 12"/>
          <p:cNvSpPr txBox="1">
            <a:spLocks noChangeArrowheads="1"/>
          </p:cNvSpPr>
          <p:nvPr/>
        </p:nvSpPr>
        <p:spPr bwMode="auto">
          <a:xfrm>
            <a:off x="0" y="6453188"/>
            <a:ext cx="6767513"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17" tIns="45709" rIns="91417" bIns="45709">
            <a:spAutoFit/>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eaLnBrk="1" hangingPunct="1">
              <a:lnSpc>
                <a:spcPct val="60000"/>
              </a:lnSpc>
              <a:spcBef>
                <a:spcPct val="40000"/>
              </a:spcBef>
              <a:defRPr/>
            </a:pPr>
            <a:r>
              <a:rPr lang="fr-FR" sz="800" b="1" smtClean="0">
                <a:solidFill>
                  <a:srgbClr val="333399"/>
                </a:solidFill>
              </a:rPr>
              <a:t>Page </a:t>
            </a:r>
            <a:r>
              <a:rPr lang="fr-FR" sz="800" smtClean="0">
                <a:solidFill>
                  <a:srgbClr val="333399"/>
                </a:solidFill>
              </a:rPr>
              <a:t>– </a:t>
            </a:r>
            <a:r>
              <a:rPr lang="fr-FR" sz="800" b="1" smtClean="0">
                <a:solidFill>
                  <a:srgbClr val="333399"/>
                </a:solidFill>
              </a:rPr>
              <a:t>DIRECTION DU CONTRÔLE-CONTENTIEUX ET DE LA REPRESSION DES FRAUDES</a:t>
            </a:r>
            <a:r>
              <a:rPr lang="fr-FR" sz="800" b="1" smtClean="0">
                <a:solidFill>
                  <a:schemeClr val="accent2"/>
                </a:solidFill>
              </a:rPr>
              <a:t> </a:t>
            </a:r>
            <a:r>
              <a:rPr lang="fr-FR" sz="800" b="1" smtClean="0">
                <a:solidFill>
                  <a:srgbClr val="333399"/>
                </a:solidFill>
              </a:rPr>
              <a:t>- DCCRF</a:t>
            </a:r>
            <a:r>
              <a:rPr lang="fr-FR" sz="1000" b="1" smtClean="0">
                <a:solidFill>
                  <a:schemeClr val="accent2"/>
                </a:solidFill>
              </a:rPr>
              <a:t>	</a:t>
            </a:r>
            <a:endParaRPr lang="fr-FR" sz="1200" b="1" smtClean="0">
              <a:solidFill>
                <a:schemeClr val="accent2"/>
              </a:solidFill>
            </a:endParaRPr>
          </a:p>
        </p:txBody>
      </p:sp>
      <p:grpSp>
        <p:nvGrpSpPr>
          <p:cNvPr id="2053" name="Group 7"/>
          <p:cNvGrpSpPr>
            <a:grpSpLocks/>
          </p:cNvGrpSpPr>
          <p:nvPr/>
        </p:nvGrpSpPr>
        <p:grpSpPr bwMode="auto">
          <a:xfrm>
            <a:off x="7488238" y="5805488"/>
            <a:ext cx="1908175" cy="1008062"/>
            <a:chOff x="4694" y="3566"/>
            <a:chExt cx="1202" cy="635"/>
          </a:xfrm>
        </p:grpSpPr>
        <p:sp>
          <p:nvSpPr>
            <p:cNvPr id="121870" name="Text Box 14"/>
            <p:cNvSpPr txBox="1">
              <a:spLocks noChangeArrowheads="1"/>
            </p:cNvSpPr>
            <p:nvPr userDrawn="1"/>
          </p:nvSpPr>
          <p:spPr bwMode="auto">
            <a:xfrm>
              <a:off x="4694" y="4015"/>
              <a:ext cx="1202" cy="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ctr" eaLnBrk="1" hangingPunct="1">
                <a:spcBef>
                  <a:spcPct val="50000"/>
                </a:spcBef>
                <a:defRPr/>
              </a:pPr>
              <a:r>
                <a:rPr lang="fr-FR" sz="700" b="1" smtClean="0">
                  <a:solidFill>
                    <a:srgbClr val="8ABA00"/>
                  </a:solidFill>
                </a:rPr>
                <a:t>CONTRÔLE-CONTENTIEUX</a:t>
              </a:r>
              <a:r>
                <a:rPr lang="fr-FR" sz="700" b="1" smtClean="0">
                  <a:solidFill>
                    <a:srgbClr val="77B200"/>
                  </a:solidFill>
                </a:rPr>
                <a:t> </a:t>
              </a:r>
            </a:p>
            <a:p>
              <a:pPr algn="ctr" eaLnBrk="1" hangingPunct="1">
                <a:lnSpc>
                  <a:spcPct val="40000"/>
                </a:lnSpc>
                <a:spcBef>
                  <a:spcPct val="50000"/>
                </a:spcBef>
                <a:defRPr/>
              </a:pPr>
              <a:r>
                <a:rPr lang="fr-FR" sz="700" b="1" smtClean="0">
                  <a:solidFill>
                    <a:srgbClr val="77B200"/>
                  </a:solidFill>
                </a:rPr>
                <a:t>ET REPRESSION DES FRAUDES</a:t>
              </a:r>
            </a:p>
          </p:txBody>
        </p:sp>
        <p:grpSp>
          <p:nvGrpSpPr>
            <p:cNvPr id="2057" name="Group 15"/>
            <p:cNvGrpSpPr>
              <a:grpSpLocks/>
            </p:cNvGrpSpPr>
            <p:nvPr userDrawn="1"/>
          </p:nvGrpSpPr>
          <p:grpSpPr bwMode="auto">
            <a:xfrm>
              <a:off x="4830" y="3566"/>
              <a:ext cx="817" cy="432"/>
              <a:chOff x="2133" y="704"/>
              <a:chExt cx="946" cy="566"/>
            </a:xfrm>
          </p:grpSpPr>
          <p:pic>
            <p:nvPicPr>
              <p:cNvPr id="2058" name="Picture 16" descr="logo_Diaporama"/>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133" y="704"/>
                <a:ext cx="946" cy="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73" name="Line 17"/>
              <p:cNvSpPr>
                <a:spLocks noChangeShapeType="1"/>
              </p:cNvSpPr>
              <p:nvPr/>
            </p:nvSpPr>
            <p:spPr bwMode="auto">
              <a:xfrm>
                <a:off x="2184" y="1270"/>
                <a:ext cx="888" cy="0"/>
              </a:xfrm>
              <a:prstGeom prst="line">
                <a:avLst/>
              </a:prstGeom>
              <a:noFill/>
              <a:ln w="15875">
                <a:solidFill>
                  <a:srgbClr val="8ABA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fr-FR" sz="1800">
                  <a:ea typeface="ＭＳ Ｐゴシック" charset="0"/>
                </a:endParaRPr>
              </a:p>
            </p:txBody>
          </p:sp>
        </p:grpSp>
      </p:grpSp>
      <p:sp>
        <p:nvSpPr>
          <p:cNvPr id="2054" name="Rectangle 12"/>
          <p:cNvSpPr>
            <a:spLocks noChangeArrowheads="1"/>
          </p:cNvSpPr>
          <p:nvPr/>
        </p:nvSpPr>
        <p:spPr bwMode="auto">
          <a:xfrm>
            <a:off x="684213" y="1773238"/>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7" tIns="45709" rIns="91417" bIns="45709" anchor="ctr"/>
          <a:lstStyle/>
          <a:p>
            <a:pPr algn="ctr">
              <a:spcBef>
                <a:spcPct val="20000"/>
              </a:spcBef>
              <a:buClr>
                <a:srgbClr val="FF6600"/>
              </a:buClr>
              <a:buFont typeface="Arial" charset="0"/>
              <a:buNone/>
            </a:pPr>
            <a:r>
              <a:rPr lang="fr-FR" sz="2500" b="1">
                <a:solidFill>
                  <a:schemeClr val="accent2"/>
                </a:solidFill>
              </a:rPr>
              <a:t>Cliquez pour modifier le style du titre</a:t>
            </a:r>
          </a:p>
        </p:txBody>
      </p:sp>
      <p:sp>
        <p:nvSpPr>
          <p:cNvPr id="2055" name="Rectangle 13"/>
          <p:cNvSpPr>
            <a:spLocks noChangeArrowheads="1"/>
          </p:cNvSpPr>
          <p:nvPr/>
        </p:nvSpPr>
        <p:spPr bwMode="auto">
          <a:xfrm>
            <a:off x="1403350" y="3500438"/>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7" tIns="45709" rIns="91417" bIns="45709"/>
          <a:lstStyle/>
          <a:p>
            <a:pPr algn="ctr">
              <a:spcBef>
                <a:spcPct val="20000"/>
              </a:spcBef>
              <a:buClr>
                <a:srgbClr val="8ABA00"/>
              </a:buClr>
              <a:buSzPct val="70000"/>
              <a:buFont typeface="Wingdings" pitchFamily="2" charset="2"/>
              <a:buNone/>
            </a:pPr>
            <a:r>
              <a:rPr lang="fr-FR" sz="2800" b="1">
                <a:solidFill>
                  <a:schemeClr val="accent2"/>
                </a:solidFill>
              </a:rPr>
              <a:t>Cliquez pour modifier le style des sous-titres du masque</a:t>
            </a:r>
          </a:p>
        </p:txBody>
      </p:sp>
    </p:spTree>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Lst>
  <p:timing>
    <p:tnLst>
      <p:par>
        <p:cTn id="1" dur="indefinite" restart="never" nodeType="tmRoot"/>
      </p:par>
    </p:tnLst>
  </p:timing>
  <p:hf sldNum="0" hdr="0" dt="0"/>
  <p:txStyles>
    <p:titleStyle>
      <a:lvl1pPr algn="ctr" rtl="0" eaLnBrk="0" fontAlgn="base" hangingPunct="0">
        <a:spcBef>
          <a:spcPct val="20000"/>
        </a:spcBef>
        <a:spcAft>
          <a:spcPct val="0"/>
        </a:spcAft>
        <a:buClr>
          <a:srgbClr val="FF6600"/>
        </a:buClr>
        <a:buFont typeface="Arial" charset="0"/>
        <a:defRPr sz="2500" b="1">
          <a:solidFill>
            <a:schemeClr val="accent2"/>
          </a:solidFill>
          <a:latin typeface="+mj-lt"/>
          <a:ea typeface="+mj-ea"/>
          <a:cs typeface="+mj-cs"/>
        </a:defRPr>
      </a:lvl1pPr>
      <a:lvl2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2pPr>
      <a:lvl3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3pPr>
      <a:lvl4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4pPr>
      <a:lvl5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5pPr>
      <a:lvl6pPr marL="45708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6pPr>
      <a:lvl7pPr marL="914174"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7pPr>
      <a:lvl8pPr marL="1371261"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8pPr>
      <a:lvl9pPr marL="182834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9pPr>
    </p:titleStyle>
    <p:bodyStyle>
      <a:lvl1pPr marL="341313" indent="-341313" algn="l" rtl="0" eaLnBrk="0" fontAlgn="base" hangingPunct="0">
        <a:spcBef>
          <a:spcPct val="20000"/>
        </a:spcBef>
        <a:spcAft>
          <a:spcPct val="0"/>
        </a:spcAft>
        <a:buClr>
          <a:srgbClr val="8ABA00"/>
        </a:buClr>
        <a:buSzPct val="70000"/>
        <a:buFont typeface="Wingdings" pitchFamily="2" charset="2"/>
        <a:buChar char="q"/>
        <a:defRPr sz="2800" b="1">
          <a:solidFill>
            <a:schemeClr val="accent2"/>
          </a:solidFill>
          <a:latin typeface="+mn-lt"/>
          <a:ea typeface="+mn-ea"/>
          <a:cs typeface="+mn-cs"/>
        </a:defRPr>
      </a:lvl1pPr>
      <a:lvl2pPr marL="741363" indent="-284163" algn="l" rtl="0" eaLnBrk="0" fontAlgn="base" hangingPunct="0">
        <a:spcBef>
          <a:spcPct val="20000"/>
        </a:spcBef>
        <a:spcAft>
          <a:spcPct val="0"/>
        </a:spcAft>
        <a:buClr>
          <a:srgbClr val="8ABA00"/>
        </a:buClr>
        <a:buSzPct val="90000"/>
        <a:buFont typeface="Wingdings" pitchFamily="2" charset="2"/>
        <a:buChar char="§"/>
        <a:defRPr sz="2800">
          <a:solidFill>
            <a:schemeClr val="accent2"/>
          </a:solidFill>
          <a:latin typeface="+mn-lt"/>
          <a:ea typeface="+mn-ea"/>
        </a:defRPr>
      </a:lvl2pPr>
      <a:lvl3pPr marL="1141413" indent="-227013" algn="l" rtl="0" eaLnBrk="0" fontAlgn="base" hangingPunct="0">
        <a:spcBef>
          <a:spcPct val="20000"/>
        </a:spcBef>
        <a:spcAft>
          <a:spcPct val="0"/>
        </a:spcAft>
        <a:buClr>
          <a:srgbClr val="8ABA00"/>
        </a:buClr>
        <a:buSzPct val="90000"/>
        <a:buChar char="•"/>
        <a:defRPr sz="2400">
          <a:solidFill>
            <a:schemeClr val="accent2"/>
          </a:solidFill>
          <a:latin typeface="+mn-lt"/>
          <a:ea typeface="+mn-ea"/>
        </a:defRPr>
      </a:lvl3pPr>
      <a:lvl4pPr marL="1598613" indent="-227013" algn="l" rtl="0" eaLnBrk="0" fontAlgn="base" hangingPunct="0">
        <a:spcBef>
          <a:spcPct val="20000"/>
        </a:spcBef>
        <a:spcAft>
          <a:spcPct val="0"/>
        </a:spcAft>
        <a:buChar char="–"/>
        <a:defRPr sz="2000">
          <a:solidFill>
            <a:schemeClr val="accent2"/>
          </a:solidFill>
          <a:latin typeface="+mn-lt"/>
          <a:ea typeface="+mn-ea"/>
        </a:defRPr>
      </a:lvl4pPr>
      <a:lvl5pPr marL="2055813" indent="-227013" algn="l" rtl="0" eaLnBrk="0" fontAlgn="base" hangingPunct="0">
        <a:spcBef>
          <a:spcPct val="20000"/>
        </a:spcBef>
        <a:spcAft>
          <a:spcPct val="0"/>
        </a:spcAft>
        <a:buClr>
          <a:srgbClr val="8ABA00"/>
        </a:buClr>
        <a:buSzPct val="90000"/>
        <a:buFont typeface="Arial" charset="0"/>
        <a:buChar char="+"/>
        <a:defRPr sz="2000">
          <a:solidFill>
            <a:schemeClr val="accent2"/>
          </a:solidFill>
          <a:latin typeface="+mn-lt"/>
          <a:ea typeface="+mn-ea"/>
        </a:defRPr>
      </a:lvl5pPr>
      <a:lvl6pPr marL="2513978"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6pPr>
      <a:lvl7pPr marL="2971065"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7pPr>
      <a:lvl8pPr marL="3428152"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8pPr>
      <a:lvl9pPr marL="3885239"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9pPr>
    </p:bodyStyle>
    <p:otherStyle>
      <a:defPPr>
        <a:defRPr lang="fr-FR"/>
      </a:defPPr>
      <a:lvl1pPr marL="0" algn="l" defTabSz="914174" rtl="0" eaLnBrk="1" latinLnBrk="0" hangingPunct="1">
        <a:defRPr sz="1800" kern="1200">
          <a:solidFill>
            <a:schemeClr val="tx1"/>
          </a:solidFill>
          <a:latin typeface="+mn-lt"/>
          <a:ea typeface="+mn-ea"/>
          <a:cs typeface="+mn-cs"/>
        </a:defRPr>
      </a:lvl1pPr>
      <a:lvl2pPr marL="457088"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1"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4"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09"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
          <p:cNvSpPr>
            <a:spLocks noGrp="1" noChangeArrowheads="1"/>
          </p:cNvSpPr>
          <p:nvPr>
            <p:ph type="title"/>
          </p:nvPr>
        </p:nvSpPr>
        <p:spPr bwMode="auto">
          <a:xfrm>
            <a:off x="0" y="0"/>
            <a:ext cx="9144000" cy="55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ctr" anchorCtr="0" compatLnSpc="1">
            <a:prstTxWarp prst="textNoShape">
              <a:avLst/>
            </a:prstTxWarp>
          </a:bodyPr>
          <a:lstStyle/>
          <a:p>
            <a:pPr lvl="0"/>
            <a:r>
              <a:rPr lang="fr-FR" smtClean="0"/>
              <a:t>Cliquez et modifiez le titre</a:t>
            </a:r>
          </a:p>
        </p:txBody>
      </p:sp>
      <p:sp>
        <p:nvSpPr>
          <p:cNvPr id="3076" name="Rectangle 3"/>
          <p:cNvSpPr>
            <a:spLocks noGrp="1" noChangeArrowheads="1"/>
          </p:cNvSpPr>
          <p:nvPr>
            <p:ph type="body" idx="1"/>
          </p:nvPr>
        </p:nvSpPr>
        <p:spPr bwMode="auto">
          <a:xfrm>
            <a:off x="0" y="750888"/>
            <a:ext cx="9144000" cy="561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p:txBody>
      </p:sp>
      <p:sp>
        <p:nvSpPr>
          <p:cNvPr id="3077"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2EDFB91E-64A0-440F-81B9-F35062125179}"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Tree>
  </p:cSld>
  <p:clrMap bg1="lt1" tx1="dk1" bg2="lt2" tx2="dk2" accent1="accent1" accent2="accent2" accent3="accent3" accent4="accent4" accent5="accent5" accent6="accent6" hlink="hlink" folHlink="folHlink"/>
  <p:sldLayoutIdLst>
    <p:sldLayoutId id="2147483954" r:id="rId1"/>
    <p:sldLayoutId id="2147483955" r:id="rId2"/>
    <p:sldLayoutId id="2147483956" r:id="rId3"/>
    <p:sldLayoutId id="2147483957" r:id="rId4"/>
    <p:sldLayoutId id="2147483958" r:id="rId5"/>
    <p:sldLayoutId id="2147483959" r:id="rId6"/>
    <p:sldLayoutId id="2147483960" r:id="rId7"/>
    <p:sldLayoutId id="2147483961" r:id="rId8"/>
    <p:sldLayoutId id="2147483962" r:id="rId9"/>
    <p:sldLayoutId id="2147483963" r:id="rId10"/>
    <p:sldLayoutId id="2147483964" r:id="rId11"/>
    <p:sldLayoutId id="2147483965" r:id="rId12"/>
  </p:sldLayoutIdLst>
  <p:timing>
    <p:tnLst>
      <p:par>
        <p:cTn id="1" dur="indefinite" restart="never" nodeType="tmRoot"/>
      </p:par>
    </p:tnLst>
  </p:timing>
  <p:hf sldNum="0" hdr="0" dt="0"/>
  <p:txStyles>
    <p:titleStyle>
      <a:lvl1pPr algn="ctr" defTabSz="911225" rtl="0" eaLnBrk="0" fontAlgn="base" hangingPunct="0">
        <a:spcBef>
          <a:spcPct val="0"/>
        </a:spcBef>
        <a:spcAft>
          <a:spcPct val="0"/>
        </a:spcAft>
        <a:defRPr sz="2800" b="1">
          <a:solidFill>
            <a:srgbClr val="0C419A"/>
          </a:solidFill>
          <a:latin typeface="+mj-lt"/>
          <a:ea typeface="+mj-ea"/>
          <a:cs typeface="+mj-cs"/>
        </a:defRPr>
      </a:lvl1pPr>
      <a:lvl2pPr algn="ctr" defTabSz="911225" rtl="0" eaLnBrk="0" fontAlgn="base" hangingPunct="0">
        <a:spcBef>
          <a:spcPct val="0"/>
        </a:spcBef>
        <a:spcAft>
          <a:spcPct val="0"/>
        </a:spcAft>
        <a:defRPr sz="2800" b="1">
          <a:solidFill>
            <a:srgbClr val="0C419A"/>
          </a:solidFill>
          <a:latin typeface="Arial" charset="0"/>
        </a:defRPr>
      </a:lvl2pPr>
      <a:lvl3pPr algn="ctr" defTabSz="911225" rtl="0" eaLnBrk="0" fontAlgn="base" hangingPunct="0">
        <a:spcBef>
          <a:spcPct val="0"/>
        </a:spcBef>
        <a:spcAft>
          <a:spcPct val="0"/>
        </a:spcAft>
        <a:defRPr sz="2800" b="1">
          <a:solidFill>
            <a:srgbClr val="0C419A"/>
          </a:solidFill>
          <a:latin typeface="Arial" charset="0"/>
        </a:defRPr>
      </a:lvl3pPr>
      <a:lvl4pPr algn="ctr" defTabSz="911225" rtl="0" eaLnBrk="0" fontAlgn="base" hangingPunct="0">
        <a:spcBef>
          <a:spcPct val="0"/>
        </a:spcBef>
        <a:spcAft>
          <a:spcPct val="0"/>
        </a:spcAft>
        <a:defRPr sz="2800" b="1">
          <a:solidFill>
            <a:srgbClr val="0C419A"/>
          </a:solidFill>
          <a:latin typeface="Arial" charset="0"/>
        </a:defRPr>
      </a:lvl4pPr>
      <a:lvl5pPr algn="ctr" defTabSz="911225" rtl="0" eaLnBrk="0" fontAlgn="base" hangingPunct="0">
        <a:spcBef>
          <a:spcPct val="0"/>
        </a:spcBef>
        <a:spcAft>
          <a:spcPct val="0"/>
        </a:spcAft>
        <a:defRPr sz="2800" b="1">
          <a:solidFill>
            <a:srgbClr val="0C419A"/>
          </a:solidFill>
          <a:latin typeface="Arial" charset="0"/>
        </a:defRPr>
      </a:lvl5pPr>
      <a:lvl6pPr marL="400477" algn="ctr" defTabSz="913597" rtl="0" fontAlgn="base">
        <a:spcBef>
          <a:spcPct val="0"/>
        </a:spcBef>
        <a:spcAft>
          <a:spcPct val="0"/>
        </a:spcAft>
        <a:defRPr sz="2800" b="1">
          <a:solidFill>
            <a:srgbClr val="0C419A"/>
          </a:solidFill>
          <a:latin typeface="Arial" charset="0"/>
        </a:defRPr>
      </a:lvl6pPr>
      <a:lvl7pPr marL="800960" algn="ctr" defTabSz="913597" rtl="0" fontAlgn="base">
        <a:spcBef>
          <a:spcPct val="0"/>
        </a:spcBef>
        <a:spcAft>
          <a:spcPct val="0"/>
        </a:spcAft>
        <a:defRPr sz="2800" b="1">
          <a:solidFill>
            <a:srgbClr val="0C419A"/>
          </a:solidFill>
          <a:latin typeface="Arial" charset="0"/>
        </a:defRPr>
      </a:lvl7pPr>
      <a:lvl8pPr marL="1201440" algn="ctr" defTabSz="913597" rtl="0" fontAlgn="base">
        <a:spcBef>
          <a:spcPct val="0"/>
        </a:spcBef>
        <a:spcAft>
          <a:spcPct val="0"/>
        </a:spcAft>
        <a:defRPr sz="2800" b="1">
          <a:solidFill>
            <a:srgbClr val="0C419A"/>
          </a:solidFill>
          <a:latin typeface="Arial" charset="0"/>
        </a:defRPr>
      </a:lvl8pPr>
      <a:lvl9pPr marL="1601921" algn="ctr" defTabSz="913597" rtl="0" fontAlgn="base">
        <a:spcBef>
          <a:spcPct val="0"/>
        </a:spcBef>
        <a:spcAft>
          <a:spcPct val="0"/>
        </a:spcAft>
        <a:defRPr sz="2800" b="1">
          <a:solidFill>
            <a:srgbClr val="0C419A"/>
          </a:solidFill>
          <a:latin typeface="Arial" charset="0"/>
        </a:defRPr>
      </a:lvl9pPr>
    </p:titleStyle>
    <p:bodyStyle>
      <a:lvl1pPr marL="339725" indent="-339725" algn="l" defTabSz="911225" rtl="0" eaLnBrk="0" fontAlgn="base" hangingPunct="0">
        <a:spcBef>
          <a:spcPct val="20000"/>
        </a:spcBef>
        <a:spcAft>
          <a:spcPct val="0"/>
        </a:spcAft>
        <a:buClr>
          <a:schemeClr val="folHlink"/>
        </a:buClr>
        <a:buFont typeface="Wingdings" pitchFamily="2" charset="2"/>
        <a:buChar char="è"/>
        <a:defRPr sz="2100" b="1">
          <a:solidFill>
            <a:srgbClr val="0C419A"/>
          </a:solidFill>
          <a:latin typeface="+mn-lt"/>
          <a:ea typeface="+mn-ea"/>
          <a:cs typeface="+mn-cs"/>
        </a:defRPr>
      </a:lvl1pPr>
      <a:lvl2pPr marL="757238" indent="-258763" algn="l" defTabSz="911225" rtl="0" eaLnBrk="0" fontAlgn="base" hangingPunct="0">
        <a:spcBef>
          <a:spcPct val="20000"/>
        </a:spcBef>
        <a:spcAft>
          <a:spcPct val="0"/>
        </a:spcAft>
        <a:buSzPct val="80000"/>
        <a:buFont typeface="Wingdings" pitchFamily="2" charset="2"/>
        <a:buChar char="l"/>
        <a:defRPr>
          <a:solidFill>
            <a:srgbClr val="0C419A"/>
          </a:solidFill>
          <a:latin typeface="+mn-lt"/>
        </a:defRPr>
      </a:lvl2pPr>
      <a:lvl3pPr marL="1141413" indent="-223838" algn="l" defTabSz="911225" rtl="0" eaLnBrk="0" fontAlgn="base" hangingPunct="0">
        <a:spcBef>
          <a:spcPct val="20000"/>
        </a:spcBef>
        <a:spcAft>
          <a:spcPct val="0"/>
        </a:spcAft>
        <a:buClr>
          <a:schemeClr val="folHlink"/>
        </a:buClr>
        <a:buFont typeface="Wingdings" pitchFamily="2" charset="2"/>
        <a:buChar char="ü"/>
        <a:defRPr>
          <a:solidFill>
            <a:srgbClr val="0C419A"/>
          </a:solidFill>
          <a:latin typeface="+mn-lt"/>
        </a:defRPr>
      </a:lvl3pPr>
      <a:lvl4pPr marL="1597025" indent="-227013" algn="l" defTabSz="911225" rtl="0" eaLnBrk="0" fontAlgn="base" hangingPunct="0">
        <a:spcBef>
          <a:spcPct val="20000"/>
        </a:spcBef>
        <a:spcAft>
          <a:spcPct val="0"/>
        </a:spcAft>
        <a:buChar char="_"/>
        <a:defRPr sz="2000">
          <a:solidFill>
            <a:srgbClr val="0C419A"/>
          </a:solidFill>
          <a:latin typeface="+mn-lt"/>
        </a:defRPr>
      </a:lvl4pPr>
      <a:lvl5pPr marL="2052638" indent="-225425" algn="l" defTabSz="911225" rtl="0" eaLnBrk="0" fontAlgn="base" hangingPunct="0">
        <a:spcBef>
          <a:spcPct val="20000"/>
        </a:spcBef>
        <a:spcAft>
          <a:spcPct val="0"/>
        </a:spcAft>
        <a:buChar char="_"/>
        <a:defRPr sz="2000">
          <a:solidFill>
            <a:srgbClr val="0C419A"/>
          </a:solidFill>
          <a:latin typeface="+mn-lt"/>
        </a:defRPr>
      </a:lvl5pPr>
      <a:lvl6pPr marL="2455724" indent="-228052" algn="l" defTabSz="913597" rtl="0" fontAlgn="base">
        <a:spcBef>
          <a:spcPct val="20000"/>
        </a:spcBef>
        <a:spcAft>
          <a:spcPct val="0"/>
        </a:spcAft>
        <a:buChar char="_"/>
        <a:defRPr sz="2000">
          <a:solidFill>
            <a:srgbClr val="0C419A"/>
          </a:solidFill>
          <a:latin typeface="+mn-lt"/>
        </a:defRPr>
      </a:lvl6pPr>
      <a:lvl7pPr marL="2856204" indent="-228052" algn="l" defTabSz="913597" rtl="0" fontAlgn="base">
        <a:spcBef>
          <a:spcPct val="20000"/>
        </a:spcBef>
        <a:spcAft>
          <a:spcPct val="0"/>
        </a:spcAft>
        <a:buChar char="_"/>
        <a:defRPr sz="2000">
          <a:solidFill>
            <a:srgbClr val="0C419A"/>
          </a:solidFill>
          <a:latin typeface="+mn-lt"/>
        </a:defRPr>
      </a:lvl7pPr>
      <a:lvl8pPr marL="3256685" indent="-228052" algn="l" defTabSz="913597" rtl="0" fontAlgn="base">
        <a:spcBef>
          <a:spcPct val="20000"/>
        </a:spcBef>
        <a:spcAft>
          <a:spcPct val="0"/>
        </a:spcAft>
        <a:buChar char="_"/>
        <a:defRPr sz="2000">
          <a:solidFill>
            <a:srgbClr val="0C419A"/>
          </a:solidFill>
          <a:latin typeface="+mn-lt"/>
        </a:defRPr>
      </a:lvl8pPr>
      <a:lvl9pPr marL="3657165" indent="-228052" algn="l" defTabSz="913597" rtl="0" fontAlgn="base">
        <a:spcBef>
          <a:spcPct val="20000"/>
        </a:spcBef>
        <a:spcAft>
          <a:spcPct val="0"/>
        </a:spcAft>
        <a:buChar char="_"/>
        <a:defRPr sz="2000">
          <a:solidFill>
            <a:srgbClr val="0C419A"/>
          </a:solidFill>
          <a:latin typeface="+mn-lt"/>
        </a:defRPr>
      </a:lvl9pPr>
    </p:bodyStyle>
    <p:otherStyle>
      <a:defPPr>
        <a:defRPr lang="fr-FR"/>
      </a:defPPr>
      <a:lvl1pPr marL="0" algn="l" defTabSz="800960" rtl="0" eaLnBrk="1" latinLnBrk="0" hangingPunct="1">
        <a:defRPr sz="1600" kern="1200">
          <a:solidFill>
            <a:schemeClr val="tx1"/>
          </a:solidFill>
          <a:latin typeface="+mn-lt"/>
          <a:ea typeface="+mn-ea"/>
          <a:cs typeface="+mn-cs"/>
        </a:defRPr>
      </a:lvl1pPr>
      <a:lvl2pPr marL="400477" algn="l" defTabSz="800960" rtl="0" eaLnBrk="1" latinLnBrk="0" hangingPunct="1">
        <a:defRPr sz="1600" kern="1200">
          <a:solidFill>
            <a:schemeClr val="tx1"/>
          </a:solidFill>
          <a:latin typeface="+mn-lt"/>
          <a:ea typeface="+mn-ea"/>
          <a:cs typeface="+mn-cs"/>
        </a:defRPr>
      </a:lvl2pPr>
      <a:lvl3pPr marL="800960" algn="l" defTabSz="800960" rtl="0" eaLnBrk="1" latinLnBrk="0" hangingPunct="1">
        <a:defRPr sz="1600" kern="1200">
          <a:solidFill>
            <a:schemeClr val="tx1"/>
          </a:solidFill>
          <a:latin typeface="+mn-lt"/>
          <a:ea typeface="+mn-ea"/>
          <a:cs typeface="+mn-cs"/>
        </a:defRPr>
      </a:lvl3pPr>
      <a:lvl4pPr marL="1201440" algn="l" defTabSz="800960" rtl="0" eaLnBrk="1" latinLnBrk="0" hangingPunct="1">
        <a:defRPr sz="1600" kern="1200">
          <a:solidFill>
            <a:schemeClr val="tx1"/>
          </a:solidFill>
          <a:latin typeface="+mn-lt"/>
          <a:ea typeface="+mn-ea"/>
          <a:cs typeface="+mn-cs"/>
        </a:defRPr>
      </a:lvl4pPr>
      <a:lvl5pPr marL="1601921" algn="l" defTabSz="800960" rtl="0" eaLnBrk="1" latinLnBrk="0" hangingPunct="1">
        <a:defRPr sz="1600" kern="1200">
          <a:solidFill>
            <a:schemeClr val="tx1"/>
          </a:solidFill>
          <a:latin typeface="+mn-lt"/>
          <a:ea typeface="+mn-ea"/>
          <a:cs typeface="+mn-cs"/>
        </a:defRPr>
      </a:lvl5pPr>
      <a:lvl6pPr marL="2002401" algn="l" defTabSz="800960" rtl="0" eaLnBrk="1" latinLnBrk="0" hangingPunct="1">
        <a:defRPr sz="1600" kern="1200">
          <a:solidFill>
            <a:schemeClr val="tx1"/>
          </a:solidFill>
          <a:latin typeface="+mn-lt"/>
          <a:ea typeface="+mn-ea"/>
          <a:cs typeface="+mn-cs"/>
        </a:defRPr>
      </a:lvl6pPr>
      <a:lvl7pPr marL="2402881" algn="l" defTabSz="800960" rtl="0" eaLnBrk="1" latinLnBrk="0" hangingPunct="1">
        <a:defRPr sz="1600" kern="1200">
          <a:solidFill>
            <a:schemeClr val="tx1"/>
          </a:solidFill>
          <a:latin typeface="+mn-lt"/>
          <a:ea typeface="+mn-ea"/>
          <a:cs typeface="+mn-cs"/>
        </a:defRPr>
      </a:lvl7pPr>
      <a:lvl8pPr marL="2803363" algn="l" defTabSz="800960" rtl="0" eaLnBrk="1" latinLnBrk="0" hangingPunct="1">
        <a:defRPr sz="1600" kern="1200">
          <a:solidFill>
            <a:schemeClr val="tx1"/>
          </a:solidFill>
          <a:latin typeface="+mn-lt"/>
          <a:ea typeface="+mn-ea"/>
          <a:cs typeface="+mn-cs"/>
        </a:defRPr>
      </a:lvl8pPr>
      <a:lvl9pPr marL="3203843" algn="l" defTabSz="800960" rtl="0" eaLnBrk="1" latinLnBrk="0" hangingPunct="1">
        <a:defRPr sz="1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smtClean="0"/>
              <a:t>Modifiez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smtClean="0"/>
              <a:t>Modifiez les styles du texte du masque</a:t>
            </a:r>
          </a:p>
          <a:p>
            <a:pPr lvl="1"/>
            <a:r>
              <a:rPr lang="fr-FR" altLang="fr-FR" smtClean="0"/>
              <a:t>Deuxième niveau</a:t>
            </a:r>
          </a:p>
          <a:p>
            <a:pPr lvl="2"/>
            <a:r>
              <a:rPr lang="fr-FR" altLang="fr-FR" smtClean="0"/>
              <a:t>Troisième niveau</a:t>
            </a:r>
          </a:p>
          <a:p>
            <a:pPr lvl="3"/>
            <a:r>
              <a:rPr lang="fr-FR" altLang="fr-FR" smtClean="0"/>
              <a:t>Quatrième niveau</a:t>
            </a:r>
          </a:p>
          <a:p>
            <a:pPr lvl="4"/>
            <a:r>
              <a:rPr lang="fr-FR" alt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B4D67D69-C866-4CEA-A460-AD07FB652E41}" type="datetimeFigureOut">
              <a:rPr lang="fr-FR">
                <a:solidFill>
                  <a:prstClr val="black">
                    <a:tint val="75000"/>
                  </a:prstClr>
                </a:solidFill>
                <a:ea typeface="+mn-ea"/>
              </a:rPr>
              <a:pPr>
                <a:defRPr/>
              </a:pPr>
              <a:t>26/02/2018</a:t>
            </a:fld>
            <a:endParaRPr lang="fr-FR">
              <a:solidFill>
                <a:prstClr val="black">
                  <a:tint val="75000"/>
                </a:prstClr>
              </a:solidFill>
              <a:ea typeface="+mn-ea"/>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fr-FR">
              <a:solidFill>
                <a:prstClr val="black">
                  <a:tint val="75000"/>
                </a:prstClr>
              </a:solidFill>
              <a:ea typeface="+mn-ea"/>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232BE00-41BC-4618-B0C0-69C03D48501A}" type="slidenum">
              <a:rPr lang="fr-FR">
                <a:solidFill>
                  <a:prstClr val="black">
                    <a:tint val="75000"/>
                  </a:prstClr>
                </a:solidFill>
                <a:ea typeface="+mn-ea"/>
              </a:rPr>
              <a:pPr>
                <a:defRPr/>
              </a:pPr>
              <a:t>‹N°›</a:t>
            </a:fld>
            <a:endParaRPr lang="fr-FR">
              <a:solidFill>
                <a:prstClr val="black">
                  <a:tint val="75000"/>
                </a:prstClr>
              </a:solidFill>
              <a:ea typeface="+mn-ea"/>
            </a:endParaRPr>
          </a:p>
        </p:txBody>
      </p:sp>
    </p:spTree>
    <p:extLst>
      <p:ext uri="{BB962C8B-B14F-4D97-AF65-F5344CB8AC3E}">
        <p14:creationId xmlns:p14="http://schemas.microsoft.com/office/powerpoint/2010/main" val="2094811876"/>
      </p:ext>
    </p:extLst>
  </p:cSld>
  <p:clrMap bg1="lt1" tx1="dk1" bg2="lt2" tx2="dk2" accent1="accent1" accent2="accent2" accent3="accent3" accent4="accent4" accent5="accent5" accent6="accent6" hlink="hlink" folHlink="folHlink"/>
  <p:sldLayoutIdLst>
    <p:sldLayoutId id="2147483967" r:id="rId1"/>
    <p:sldLayoutId id="2147483968" r:id="rId2"/>
    <p:sldLayoutId id="2147483969" r:id="rId3"/>
    <p:sldLayoutId id="2147483970" r:id="rId4"/>
    <p:sldLayoutId id="2147483971" r:id="rId5"/>
    <p:sldLayoutId id="2147483972" r:id="rId6"/>
    <p:sldLayoutId id="2147483973" r:id="rId7"/>
    <p:sldLayoutId id="2147483974" r:id="rId8"/>
    <p:sldLayoutId id="2147483975" r:id="rId9"/>
    <p:sldLayoutId id="2147483976" r:id="rId10"/>
    <p:sldLayoutId id="21474839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ZoneTexte 24"/>
          <p:cNvSpPr txBox="1"/>
          <p:nvPr/>
        </p:nvSpPr>
        <p:spPr>
          <a:xfrm>
            <a:off x="0" y="5484523"/>
            <a:ext cx="9144000" cy="1373477"/>
          </a:xfrm>
          <a:prstGeom prst="rect">
            <a:avLst/>
          </a:prstGeom>
          <a:solidFill>
            <a:schemeClr val="bg1"/>
          </a:solidFill>
        </p:spPr>
        <p:txBody>
          <a:bodyPr wrap="square" rtlCol="0">
            <a:spAutoFit/>
          </a:bodyPr>
          <a:lstStyle/>
          <a:p>
            <a:endParaRPr lang="fr-FR" dirty="0"/>
          </a:p>
        </p:txBody>
      </p:sp>
      <p:sp>
        <p:nvSpPr>
          <p:cNvPr id="32" name="Rectangle 2"/>
          <p:cNvSpPr>
            <a:spLocks noChangeArrowheads="1"/>
          </p:cNvSpPr>
          <p:nvPr/>
        </p:nvSpPr>
        <p:spPr bwMode="auto">
          <a:xfrm>
            <a:off x="52112" y="141997"/>
            <a:ext cx="9036050"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nchor="ctr"/>
          <a:lstStyle/>
          <a:p>
            <a:pPr eaLnBrk="0" hangingPunct="0">
              <a:spcBef>
                <a:spcPct val="20000"/>
              </a:spcBef>
              <a:buClr>
                <a:schemeClr val="accent6"/>
              </a:buClr>
              <a:defRPr/>
            </a:pPr>
            <a:r>
              <a:rPr lang="fr-FR" sz="2200" b="1" u="sng" dirty="0">
                <a:latin typeface="Calibri" panose="020F0502020204030204" pitchFamily="34" charset="0"/>
              </a:rPr>
              <a:t>1</a:t>
            </a:r>
            <a:r>
              <a:rPr lang="fr-FR" sz="2200" b="1" u="sng" dirty="0" smtClean="0">
                <a:latin typeface="Calibri" panose="020F0502020204030204" pitchFamily="34" charset="0"/>
              </a:rPr>
              <a:t>. Procédure conventionnelle masseurs-kinésithérapeutes </a:t>
            </a:r>
            <a:endParaRPr lang="fr-FR" sz="2200" u="sng" dirty="0">
              <a:latin typeface="Calibri" panose="020F0502020204030204" pitchFamily="34" charset="0"/>
            </a:endParaRPr>
          </a:p>
        </p:txBody>
      </p:sp>
      <p:sp>
        <p:nvSpPr>
          <p:cNvPr id="4" name="Rectangle à coins arrondis 3"/>
          <p:cNvSpPr/>
          <p:nvPr/>
        </p:nvSpPr>
        <p:spPr>
          <a:xfrm>
            <a:off x="2919272" y="1478650"/>
            <a:ext cx="2173640" cy="913512"/>
          </a:xfrm>
          <a:prstGeom prst="roundRect">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100" b="1" dirty="0" smtClean="0">
              <a:solidFill>
                <a:srgbClr val="FFFFFF"/>
              </a:solidFill>
            </a:endParaRPr>
          </a:p>
          <a:p>
            <a:pPr algn="ctr"/>
            <a:r>
              <a:rPr lang="fr-FR" sz="1200" b="1" dirty="0" smtClean="0">
                <a:solidFill>
                  <a:schemeClr val="tx1"/>
                </a:solidFill>
                <a:latin typeface="Calibri" panose="020F0502020204030204" pitchFamily="34" charset="0"/>
              </a:rPr>
              <a:t>CPAM</a:t>
            </a:r>
            <a:endParaRPr lang="fr-FR" sz="1200" b="1" i="1" dirty="0">
              <a:solidFill>
                <a:schemeClr val="tx1"/>
              </a:solidFill>
              <a:latin typeface="Calibri" panose="020F0502020204030204" pitchFamily="34" charset="0"/>
            </a:endParaRPr>
          </a:p>
          <a:p>
            <a:pPr algn="ctr"/>
            <a:r>
              <a:rPr lang="fr-FR" sz="1200" dirty="0">
                <a:solidFill>
                  <a:schemeClr val="tx1"/>
                </a:solidFill>
                <a:latin typeface="Calibri" panose="020F0502020204030204" pitchFamily="34" charset="0"/>
              </a:rPr>
              <a:t>Constat du non respect </a:t>
            </a:r>
            <a:r>
              <a:rPr lang="fr-FR" sz="1200" dirty="0" smtClean="0">
                <a:solidFill>
                  <a:schemeClr val="tx1"/>
                </a:solidFill>
                <a:latin typeface="Calibri" panose="020F0502020204030204" pitchFamily="34" charset="0"/>
              </a:rPr>
              <a:t>par un masseur-kinésithérapeute</a:t>
            </a:r>
            <a:endParaRPr lang="fr-FR" sz="1200" dirty="0">
              <a:solidFill>
                <a:schemeClr val="tx1"/>
              </a:solidFill>
              <a:latin typeface="Calibri" panose="020F0502020204030204" pitchFamily="34" charset="0"/>
            </a:endParaRPr>
          </a:p>
          <a:p>
            <a:pPr algn="ctr"/>
            <a:r>
              <a:rPr lang="fr-FR" sz="1200" dirty="0">
                <a:solidFill>
                  <a:schemeClr val="tx1"/>
                </a:solidFill>
                <a:latin typeface="Calibri" panose="020F0502020204030204" pitchFamily="34" charset="0"/>
              </a:rPr>
              <a:t>des dispositions de la convention</a:t>
            </a:r>
          </a:p>
          <a:p>
            <a:pPr algn="ctr"/>
            <a:endParaRPr lang="fr-FR" sz="1100" dirty="0">
              <a:solidFill>
                <a:srgbClr val="FFFFFF"/>
              </a:solidFill>
            </a:endParaRPr>
          </a:p>
        </p:txBody>
      </p:sp>
      <p:sp>
        <p:nvSpPr>
          <p:cNvPr id="5" name="Rectangle à coins arrondis 4"/>
          <p:cNvSpPr/>
          <p:nvPr/>
        </p:nvSpPr>
        <p:spPr>
          <a:xfrm>
            <a:off x="2235801" y="2644570"/>
            <a:ext cx="3540582" cy="1094442"/>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sz="1400" b="1" u="sng" dirty="0" smtClean="0">
                <a:solidFill>
                  <a:schemeClr val="tx1"/>
                </a:solidFill>
                <a:latin typeface="Calibri" panose="020F0502020204030204" pitchFamily="34" charset="0"/>
              </a:rPr>
              <a:t>Avertissement du masseur-kinésithérapeute</a:t>
            </a:r>
          </a:p>
          <a:p>
            <a:pPr algn="ctr"/>
            <a:r>
              <a:rPr lang="fr-FR" sz="1200" dirty="0" smtClean="0">
                <a:solidFill>
                  <a:schemeClr val="tx1"/>
                </a:solidFill>
                <a:latin typeface="Calibri" panose="020F0502020204030204" pitchFamily="34" charset="0"/>
              </a:rPr>
              <a:t>LR-AR</a:t>
            </a:r>
            <a:r>
              <a:rPr lang="fr-FR" sz="1400" dirty="0" smtClean="0">
                <a:solidFill>
                  <a:schemeClr val="tx1"/>
                </a:solidFill>
                <a:latin typeface="Calibri" panose="020F0502020204030204" pitchFamily="34" charset="0"/>
              </a:rPr>
              <a:t> </a:t>
            </a:r>
            <a:r>
              <a:rPr lang="fr-FR" sz="1100" b="1" dirty="0" smtClean="0">
                <a:solidFill>
                  <a:schemeClr val="tx1"/>
                </a:solidFill>
                <a:latin typeface="Calibri" panose="020F0502020204030204" pitchFamily="34" charset="0"/>
              </a:rPr>
              <a:t>co-signée par les  Directeurs des trois régimes  </a:t>
            </a:r>
            <a:endParaRPr lang="fr-FR" sz="1050" b="1" dirty="0" smtClean="0">
              <a:solidFill>
                <a:schemeClr val="tx1"/>
              </a:solidFill>
              <a:latin typeface="Calibri" panose="020F0502020204030204" pitchFamily="34" charset="0"/>
            </a:endParaRPr>
          </a:p>
          <a:p>
            <a:pPr algn="ctr"/>
            <a:r>
              <a:rPr lang="fr-FR" sz="1050" b="1" i="1" dirty="0" smtClean="0">
                <a:solidFill>
                  <a:schemeClr val="tx1"/>
                </a:solidFill>
                <a:latin typeface="Calibri" panose="020F0502020204030204" pitchFamily="34" charset="0"/>
              </a:rPr>
              <a:t>(sauf si renouvellement des faits reprochés dans un délai de 3 ans suivant la notification de l’avertissement)  </a:t>
            </a:r>
            <a:endParaRPr lang="fr-FR" sz="1050" b="1" i="1" dirty="0">
              <a:solidFill>
                <a:schemeClr val="tx1"/>
              </a:solidFill>
              <a:latin typeface="Calibri" panose="020F0502020204030204" pitchFamily="34" charset="0"/>
            </a:endParaRPr>
          </a:p>
        </p:txBody>
      </p:sp>
      <p:sp>
        <p:nvSpPr>
          <p:cNvPr id="6" name="Ellipse 5"/>
          <p:cNvSpPr/>
          <p:nvPr/>
        </p:nvSpPr>
        <p:spPr>
          <a:xfrm>
            <a:off x="2786821" y="4082543"/>
            <a:ext cx="2276126" cy="930633"/>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fr-FR" sz="1200" b="1" dirty="0" smtClean="0">
                <a:solidFill>
                  <a:schemeClr val="tx1"/>
                </a:solidFill>
                <a:latin typeface="Calibri" panose="020F0502020204030204" pitchFamily="34" charset="0"/>
              </a:rPr>
              <a:t>Délai de 30 jours  </a:t>
            </a:r>
          </a:p>
          <a:p>
            <a:pPr algn="ctr"/>
            <a:r>
              <a:rPr lang="fr-FR" sz="1100" dirty="0" smtClean="0">
                <a:solidFill>
                  <a:schemeClr val="tx1"/>
                </a:solidFill>
                <a:latin typeface="Calibri" panose="020F0502020204030204" pitchFamily="34" charset="0"/>
              </a:rPr>
              <a:t> </a:t>
            </a:r>
            <a:r>
              <a:rPr lang="fr-FR" sz="1100" b="1" dirty="0" smtClean="0">
                <a:solidFill>
                  <a:schemeClr val="tx1"/>
                </a:solidFill>
                <a:latin typeface="Calibri" panose="020F0502020204030204" pitchFamily="34" charset="0"/>
              </a:rPr>
              <a:t>90 jours </a:t>
            </a:r>
            <a:r>
              <a:rPr lang="fr-FR" sz="1100" dirty="0" smtClean="0">
                <a:solidFill>
                  <a:schemeClr val="tx1"/>
                </a:solidFill>
                <a:latin typeface="Calibri" panose="020F0502020204030204" pitchFamily="34" charset="0"/>
              </a:rPr>
              <a:t>en cas de non respect systématique  de l’obligation transmission FSE</a:t>
            </a:r>
            <a:r>
              <a:rPr lang="fr-FR" dirty="0" smtClean="0">
                <a:solidFill>
                  <a:schemeClr val="tx1"/>
                </a:solidFill>
              </a:rPr>
              <a:t> </a:t>
            </a:r>
            <a:endParaRPr lang="fr-FR" dirty="0">
              <a:solidFill>
                <a:schemeClr val="tx1"/>
              </a:solidFill>
            </a:endParaRPr>
          </a:p>
        </p:txBody>
      </p:sp>
      <p:sp>
        <p:nvSpPr>
          <p:cNvPr id="36" name="Line 23"/>
          <p:cNvSpPr>
            <a:spLocks noChangeShapeType="1"/>
          </p:cNvSpPr>
          <p:nvPr/>
        </p:nvSpPr>
        <p:spPr bwMode="auto">
          <a:xfrm flipV="1">
            <a:off x="5038592" y="4484198"/>
            <a:ext cx="127292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11" name="Rectangle 10"/>
          <p:cNvSpPr/>
          <p:nvPr/>
        </p:nvSpPr>
        <p:spPr>
          <a:xfrm>
            <a:off x="5032836" y="5115356"/>
            <a:ext cx="2730074" cy="576807"/>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fr-FR" sz="1200" b="1" i="1" dirty="0" smtClean="0">
                <a:solidFill>
                  <a:srgbClr val="002060"/>
                </a:solidFill>
                <a:latin typeface="Calibri" panose="020F0502020204030204" pitchFamily="34" charset="0"/>
              </a:rPr>
              <a:t>A l’issue du délai </a:t>
            </a:r>
          </a:p>
          <a:p>
            <a:pPr algn="ctr"/>
            <a:r>
              <a:rPr lang="fr-FR" sz="1200" u="sng" dirty="0" smtClean="0">
                <a:solidFill>
                  <a:srgbClr val="002060"/>
                </a:solidFill>
                <a:latin typeface="Calibri" panose="020F0502020204030204" pitchFamily="34" charset="0"/>
              </a:rPr>
              <a:t>Modification</a:t>
            </a:r>
            <a:r>
              <a:rPr lang="fr-FR" sz="1200" dirty="0" smtClean="0">
                <a:solidFill>
                  <a:srgbClr val="002060"/>
                </a:solidFill>
                <a:latin typeface="Calibri" panose="020F0502020204030204" pitchFamily="34" charset="0"/>
              </a:rPr>
              <a:t> de la pratique du masseur-kinésithérapeute</a:t>
            </a:r>
          </a:p>
        </p:txBody>
      </p:sp>
      <p:sp>
        <p:nvSpPr>
          <p:cNvPr id="39" name="Line 40"/>
          <p:cNvSpPr>
            <a:spLocks noChangeShapeType="1"/>
          </p:cNvSpPr>
          <p:nvPr/>
        </p:nvSpPr>
        <p:spPr bwMode="auto">
          <a:xfrm>
            <a:off x="6311518" y="4496127"/>
            <a:ext cx="0" cy="619229"/>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2" name="Line 40"/>
          <p:cNvSpPr>
            <a:spLocks noChangeShapeType="1"/>
          </p:cNvSpPr>
          <p:nvPr/>
        </p:nvSpPr>
        <p:spPr bwMode="auto">
          <a:xfrm flipH="1">
            <a:off x="3968491" y="3758362"/>
            <a:ext cx="0" cy="32418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3" name="Line 23"/>
          <p:cNvSpPr>
            <a:spLocks noChangeShapeType="1"/>
          </p:cNvSpPr>
          <p:nvPr/>
        </p:nvSpPr>
        <p:spPr bwMode="auto">
          <a:xfrm flipV="1">
            <a:off x="1602715" y="4472271"/>
            <a:ext cx="1184107" cy="12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4" name="Rectangle 43"/>
          <p:cNvSpPr/>
          <p:nvPr/>
        </p:nvSpPr>
        <p:spPr>
          <a:xfrm>
            <a:off x="281529" y="5141086"/>
            <a:ext cx="2642378" cy="55107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fr-FR" sz="1200" b="1" i="1" dirty="0" smtClean="0">
                <a:solidFill>
                  <a:srgbClr val="002060"/>
                </a:solidFill>
                <a:latin typeface="Calibri" panose="020F0502020204030204" pitchFamily="34" charset="0"/>
              </a:rPr>
              <a:t>A l’issue du délai </a:t>
            </a:r>
          </a:p>
          <a:p>
            <a:pPr algn="ctr"/>
            <a:r>
              <a:rPr lang="fr-FR" sz="1200" u="sng" dirty="0" smtClean="0">
                <a:solidFill>
                  <a:srgbClr val="002060"/>
                </a:solidFill>
                <a:latin typeface="Calibri" panose="020F0502020204030204" pitchFamily="34" charset="0"/>
              </a:rPr>
              <a:t>Pas de modification </a:t>
            </a:r>
            <a:r>
              <a:rPr lang="fr-FR" sz="1200" dirty="0" smtClean="0">
                <a:solidFill>
                  <a:srgbClr val="002060"/>
                </a:solidFill>
                <a:latin typeface="Calibri" panose="020F0502020204030204" pitchFamily="34" charset="0"/>
              </a:rPr>
              <a:t>de la pratique du masseur-kinésithérapeute</a:t>
            </a:r>
          </a:p>
        </p:txBody>
      </p:sp>
      <p:sp>
        <p:nvSpPr>
          <p:cNvPr id="45" name="Line 40"/>
          <p:cNvSpPr>
            <a:spLocks noChangeShapeType="1"/>
          </p:cNvSpPr>
          <p:nvPr/>
        </p:nvSpPr>
        <p:spPr bwMode="auto">
          <a:xfrm>
            <a:off x="1602718" y="4473484"/>
            <a:ext cx="0" cy="66451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8" name="Line 40"/>
          <p:cNvSpPr>
            <a:spLocks noChangeShapeType="1"/>
          </p:cNvSpPr>
          <p:nvPr/>
        </p:nvSpPr>
        <p:spPr bwMode="auto">
          <a:xfrm flipH="1">
            <a:off x="4006092" y="2403749"/>
            <a:ext cx="0" cy="2408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1" name="Rectangle 4"/>
          <p:cNvSpPr>
            <a:spLocks noChangeArrowheads="1"/>
          </p:cNvSpPr>
          <p:nvPr/>
        </p:nvSpPr>
        <p:spPr bwMode="auto">
          <a:xfrm>
            <a:off x="5475463" y="1523642"/>
            <a:ext cx="3480821" cy="846934"/>
          </a:xfrm>
          <a:prstGeom prst="rect">
            <a:avLst/>
          </a:prstGeom>
          <a:ln>
            <a:headEnd/>
            <a:tailEnd/>
          </a:ln>
          <a:extLst/>
        </p:spPr>
        <p:style>
          <a:lnRef idx="2">
            <a:schemeClr val="dk1"/>
          </a:lnRef>
          <a:fillRef idx="1">
            <a:schemeClr val="lt1"/>
          </a:fillRef>
          <a:effectRef idx="0">
            <a:schemeClr val="dk1"/>
          </a:effectRef>
          <a:fontRef idx="minor">
            <a:schemeClr val="dk1"/>
          </a:fontRef>
        </p:style>
        <p:txBody>
          <a:bodyPr wrap="none" anchor="ctr"/>
          <a:lstStyle/>
          <a:p>
            <a:pPr algn="just"/>
            <a:r>
              <a:rPr lang="fr-FR" sz="1200" b="1" u="sng" dirty="0" smtClean="0">
                <a:solidFill>
                  <a:srgbClr val="000000"/>
                </a:solidFill>
                <a:latin typeface="Calibri" panose="020F0502020204030204" pitchFamily="34" charset="0"/>
              </a:rPr>
              <a:t>A </a:t>
            </a:r>
            <a:r>
              <a:rPr lang="fr-FR" sz="1200" b="1" u="sng" dirty="0">
                <a:solidFill>
                  <a:srgbClr val="000000"/>
                </a:solidFill>
                <a:latin typeface="Calibri" panose="020F0502020204030204" pitchFamily="34" charset="0"/>
              </a:rPr>
              <a:t>noter </a:t>
            </a:r>
            <a:r>
              <a:rPr lang="fr-FR" sz="1200" b="1" dirty="0">
                <a:solidFill>
                  <a:srgbClr val="000000"/>
                </a:solidFill>
                <a:latin typeface="Calibri" panose="020F0502020204030204" pitchFamily="34" charset="0"/>
              </a:rPr>
              <a:t>: </a:t>
            </a:r>
          </a:p>
          <a:p>
            <a:pPr algn="just"/>
            <a:r>
              <a:rPr lang="fr-FR" sz="1200" b="1" dirty="0" smtClean="0">
                <a:latin typeface="Calibri" panose="020F0502020204030204" pitchFamily="34" charset="0"/>
                <a:ea typeface="Calibri"/>
                <a:cs typeface="Arial" panose="020B0604020202020204" pitchFamily="34" charset="0"/>
              </a:rPr>
              <a:t>La </a:t>
            </a:r>
            <a:r>
              <a:rPr lang="fr-FR" sz="1200" b="1" dirty="0">
                <a:latin typeface="Calibri" panose="020F0502020204030204" pitchFamily="34" charset="0"/>
                <a:ea typeface="Calibri"/>
                <a:cs typeface="Arial" panose="020B0604020202020204" pitchFamily="34" charset="0"/>
              </a:rPr>
              <a:t>procédure conventionnelle </a:t>
            </a:r>
            <a:r>
              <a:rPr lang="fr-FR" sz="1200" b="1" dirty="0" smtClean="0">
                <a:latin typeface="Calibri" panose="020F0502020204030204" pitchFamily="34" charset="0"/>
                <a:ea typeface="Calibri"/>
                <a:cs typeface="Arial" panose="020B0604020202020204" pitchFamily="34" charset="0"/>
              </a:rPr>
              <a:t>est celle détaillée aux </a:t>
            </a:r>
          </a:p>
          <a:p>
            <a:pPr algn="just"/>
            <a:r>
              <a:rPr lang="fr-FR" sz="1200" b="1" dirty="0">
                <a:latin typeface="Calibri" panose="020F0502020204030204" pitchFamily="34" charset="0"/>
                <a:ea typeface="Calibri"/>
                <a:cs typeface="Arial" panose="020B0604020202020204" pitchFamily="34" charset="0"/>
              </a:rPr>
              <a:t>a</a:t>
            </a:r>
            <a:r>
              <a:rPr lang="fr-FR" sz="1200" b="1" dirty="0" smtClean="0">
                <a:latin typeface="Calibri" panose="020F0502020204030204" pitchFamily="34" charset="0"/>
                <a:ea typeface="Calibri"/>
                <a:cs typeface="Arial" panose="020B0604020202020204" pitchFamily="34" charset="0"/>
              </a:rPr>
              <a:t>rticles 6.4 et </a:t>
            </a:r>
            <a:r>
              <a:rPr lang="fr-FR" sz="1200" b="1" dirty="0">
                <a:latin typeface="Calibri" panose="020F0502020204030204" pitchFamily="34" charset="0"/>
                <a:ea typeface="Calibri"/>
                <a:cs typeface="Arial" panose="020B0604020202020204" pitchFamily="34" charset="0"/>
              </a:rPr>
              <a:t>suivants </a:t>
            </a:r>
            <a:r>
              <a:rPr lang="fr-FR" sz="1200" b="1" dirty="0" smtClean="0">
                <a:latin typeface="Calibri" panose="020F0502020204030204" pitchFamily="34" charset="0"/>
                <a:ea typeface="Calibri"/>
                <a:cs typeface="Arial" panose="020B0604020202020204" pitchFamily="34" charset="0"/>
              </a:rPr>
              <a:t>de l’avenant 5</a:t>
            </a:r>
            <a:r>
              <a:rPr lang="fr-FR" sz="1200" b="1" dirty="0">
                <a:latin typeface="Calibri" panose="020F0502020204030204" pitchFamily="34" charset="0"/>
                <a:ea typeface="Calibri"/>
                <a:cs typeface="Arial" panose="020B0604020202020204" pitchFamily="34" charset="0"/>
              </a:rPr>
              <a:t> </a:t>
            </a:r>
            <a:r>
              <a:rPr lang="fr-FR" sz="1200" b="1" dirty="0" smtClean="0">
                <a:latin typeface="Calibri" panose="020F0502020204030204" pitchFamily="34" charset="0"/>
                <a:ea typeface="Calibri"/>
                <a:cs typeface="Arial" panose="020B0604020202020204" pitchFamily="34" charset="0"/>
              </a:rPr>
              <a:t>à la convention </a:t>
            </a:r>
          </a:p>
          <a:p>
            <a:pPr algn="just"/>
            <a:r>
              <a:rPr lang="fr-FR" sz="1200" b="1" dirty="0" smtClean="0">
                <a:latin typeface="Calibri" panose="020F0502020204030204" pitchFamily="34" charset="0"/>
                <a:ea typeface="Calibri"/>
                <a:cs typeface="Arial" panose="020B0604020202020204" pitchFamily="34" charset="0"/>
              </a:rPr>
              <a:t>nationale des masseurs-kinésithérapeutes</a:t>
            </a:r>
            <a:endParaRPr lang="fr-FR" sz="1050" dirty="0">
              <a:solidFill>
                <a:srgbClr val="000000"/>
              </a:solidFill>
            </a:endParaRPr>
          </a:p>
        </p:txBody>
      </p:sp>
      <p:sp>
        <p:nvSpPr>
          <p:cNvPr id="7" name="Flèche droite 6"/>
          <p:cNvSpPr/>
          <p:nvPr/>
        </p:nvSpPr>
        <p:spPr>
          <a:xfrm rot="16200000" flipH="1">
            <a:off x="6252146" y="5717972"/>
            <a:ext cx="233531" cy="2438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b="1">
              <a:solidFill>
                <a:schemeClr val="accent6">
                  <a:lumMod val="75000"/>
                </a:schemeClr>
              </a:solidFill>
            </a:endParaRPr>
          </a:p>
        </p:txBody>
      </p:sp>
      <p:sp>
        <p:nvSpPr>
          <p:cNvPr id="22" name="Flèche droite 21"/>
          <p:cNvSpPr/>
          <p:nvPr/>
        </p:nvSpPr>
        <p:spPr>
          <a:xfrm rot="16200000" flipH="1">
            <a:off x="1448251" y="5713212"/>
            <a:ext cx="253882" cy="232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b="1">
              <a:solidFill>
                <a:schemeClr val="accent6">
                  <a:lumMod val="75000"/>
                </a:schemeClr>
              </a:solidFill>
            </a:endParaRPr>
          </a:p>
        </p:txBody>
      </p:sp>
      <p:sp>
        <p:nvSpPr>
          <p:cNvPr id="9" name="ZoneTexte 8"/>
          <p:cNvSpPr txBox="1"/>
          <p:nvPr/>
        </p:nvSpPr>
        <p:spPr>
          <a:xfrm>
            <a:off x="0" y="6309320"/>
            <a:ext cx="4493678" cy="548680"/>
          </a:xfrm>
          <a:prstGeom prst="rect">
            <a:avLst/>
          </a:prstGeom>
          <a:solidFill>
            <a:schemeClr val="bg1"/>
          </a:solidFill>
        </p:spPr>
        <p:txBody>
          <a:bodyPr wrap="square" rtlCol="0">
            <a:spAutoFit/>
          </a:bodyPr>
          <a:lstStyle/>
          <a:p>
            <a:endParaRPr lang="fr-FR" dirty="0"/>
          </a:p>
        </p:txBody>
      </p:sp>
      <p:sp>
        <p:nvSpPr>
          <p:cNvPr id="8" name="ZoneTexte 7"/>
          <p:cNvSpPr txBox="1"/>
          <p:nvPr/>
        </p:nvSpPr>
        <p:spPr>
          <a:xfrm>
            <a:off x="106600" y="3497"/>
            <a:ext cx="5669783" cy="276999"/>
          </a:xfrm>
          <a:prstGeom prst="rect">
            <a:avLst/>
          </a:prstGeom>
          <a:noFill/>
        </p:spPr>
        <p:txBody>
          <a:bodyPr wrap="square" rtlCol="0">
            <a:spAutoFit/>
          </a:bodyPr>
          <a:lstStyle/>
          <a:p>
            <a:r>
              <a:rPr lang="fr-FR" sz="1200" b="1" dirty="0" smtClean="0">
                <a:latin typeface="Calibri" panose="020F0502020204030204" pitchFamily="34" charset="0"/>
              </a:rPr>
              <a:t>ANNEXE </a:t>
            </a:r>
            <a:r>
              <a:rPr lang="fr-FR" sz="1200" b="1" dirty="0" smtClean="0">
                <a:latin typeface="Calibri" panose="020F0502020204030204" pitchFamily="34" charset="0"/>
              </a:rPr>
              <a:t>6 </a:t>
            </a:r>
            <a:r>
              <a:rPr lang="fr-FR" sz="1200" b="1" dirty="0" smtClean="0">
                <a:latin typeface="Calibri" panose="020F0502020204030204" pitchFamily="34" charset="0"/>
              </a:rPr>
              <a:t>– SCHEMAS RECAPITULATIFS DES PROCEDURES CONVENTIONNELLES</a:t>
            </a:r>
            <a:endParaRPr lang="fr-FR" sz="1200" b="1" dirty="0">
              <a:latin typeface="Calibri" panose="020F0502020204030204" pitchFamily="34" charset="0"/>
            </a:endParaRPr>
          </a:p>
        </p:txBody>
      </p:sp>
      <p:graphicFrame>
        <p:nvGraphicFramePr>
          <p:cNvPr id="13" name="Tableau 12"/>
          <p:cNvGraphicFramePr>
            <a:graphicFrameLocks noGrp="1"/>
          </p:cNvGraphicFramePr>
          <p:nvPr>
            <p:extLst>
              <p:ext uri="{D42A27DB-BD31-4B8C-83A1-F6EECF244321}">
                <p14:modId xmlns:p14="http://schemas.microsoft.com/office/powerpoint/2010/main" val="2788973066"/>
              </p:ext>
            </p:extLst>
          </p:nvPr>
        </p:nvGraphicFramePr>
        <p:xfrm>
          <a:off x="6228184" y="2787684"/>
          <a:ext cx="2520280" cy="822960"/>
        </p:xfrm>
        <a:graphic>
          <a:graphicData uri="http://schemas.openxmlformats.org/drawingml/2006/table">
            <a:tbl>
              <a:tblPr firstRow="1" bandRow="1">
                <a:tableStyleId>{5C22544A-7EE6-4342-B048-85BDC9FD1C3A}</a:tableStyleId>
              </a:tblPr>
              <a:tblGrid>
                <a:gridCol w="2520280"/>
              </a:tblGrid>
              <a:tr h="725800">
                <a:tc>
                  <a:txBody>
                    <a:bodyPr/>
                    <a:lstStyle/>
                    <a:p>
                      <a:pPr algn="just"/>
                      <a:r>
                        <a:rPr lang="fr-FR" dirty="0" smtClean="0"/>
                        <a:t>       </a:t>
                      </a:r>
                      <a:r>
                        <a:rPr lang="fr-FR" sz="1000" b="1" kern="1200" dirty="0" smtClean="0">
                          <a:solidFill>
                            <a:schemeClr val="tx1"/>
                          </a:solidFill>
                          <a:latin typeface="Arial" panose="020B0604020202020204" pitchFamily="34" charset="0"/>
                          <a:ea typeface="Calibri"/>
                          <a:cs typeface="Arial" panose="020B0604020202020204" pitchFamily="34" charset="0"/>
                        </a:rPr>
                        <a:t>L’avertissement doit comporter l’ensemble des faits reprochés au masseur-kinésithérapeute.</a:t>
                      </a:r>
                    </a:p>
                    <a:p>
                      <a:endParaRPr lang="fr-FR" sz="1000" b="1" kern="1200" dirty="0">
                        <a:solidFill>
                          <a:schemeClr val="tx1"/>
                        </a:solidFill>
                        <a:latin typeface="Arial" panose="020B0604020202020204" pitchFamily="34" charset="0"/>
                        <a:ea typeface="Calibri"/>
                        <a:cs typeface="Arial" panose="020B0604020202020204" pitchFamily="34" charset="0"/>
                      </a:endParaRPr>
                    </a:p>
                  </a:txBody>
                  <a:tcPr>
                    <a:solidFill>
                      <a:schemeClr val="bg1">
                        <a:lumMod val="85000"/>
                      </a:schemeClr>
                    </a:solidFill>
                  </a:tcPr>
                </a:tc>
              </a:tr>
            </a:tbl>
          </a:graphicData>
        </a:graphic>
      </p:graphicFrame>
      <p:pic>
        <p:nvPicPr>
          <p:cNvPr id="10" name="Imag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8756" y="2852936"/>
            <a:ext cx="244122" cy="244122"/>
          </a:xfrm>
          <a:prstGeom prst="rect">
            <a:avLst/>
          </a:prstGeom>
        </p:spPr>
      </p:pic>
      <p:sp>
        <p:nvSpPr>
          <p:cNvPr id="26" name="Rectangle 25"/>
          <p:cNvSpPr/>
          <p:nvPr/>
        </p:nvSpPr>
        <p:spPr>
          <a:xfrm>
            <a:off x="1511796" y="836712"/>
            <a:ext cx="6372572" cy="332656"/>
          </a:xfrm>
          <a:prstGeom prst="rect">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2000" b="1" kern="0" dirty="0" smtClean="0">
                <a:solidFill>
                  <a:schemeClr val="tx1"/>
                </a:solidFill>
                <a:latin typeface="Calibri" panose="020F0502020204030204" pitchFamily="34" charset="0"/>
                <a:ea typeface="ＭＳ Ｐゴシック"/>
              </a:rPr>
              <a:t>1.1. Procédure préalable d’avertissement</a:t>
            </a:r>
            <a:endParaRPr lang="fr-FR" sz="2000" b="1" kern="0" dirty="0">
              <a:solidFill>
                <a:schemeClr val="tx1"/>
              </a:solidFill>
              <a:latin typeface="Calibri" panose="020F0502020204030204" pitchFamily="34" charset="0"/>
              <a:ea typeface="ＭＳ Ｐゴシック"/>
            </a:endParaRPr>
          </a:p>
        </p:txBody>
      </p:sp>
      <p:sp>
        <p:nvSpPr>
          <p:cNvPr id="28" name="Rectangle à coins arrondis 27"/>
          <p:cNvSpPr/>
          <p:nvPr/>
        </p:nvSpPr>
        <p:spPr>
          <a:xfrm>
            <a:off x="5586452" y="5996044"/>
            <a:ext cx="1615166" cy="457292"/>
          </a:xfrm>
          <a:prstGeom prst="roundRect">
            <a:avLst/>
          </a:prstGeom>
          <a:solidFill>
            <a:schemeClr val="accent5">
              <a:lumMod val="20000"/>
              <a:lumOff val="80000"/>
            </a:schemeClr>
          </a:solidFill>
          <a:ln>
            <a:solidFill>
              <a:schemeClr val="accent5">
                <a:lumMod val="40000"/>
                <a:lumOff val="60000"/>
              </a:schemeClr>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r>
              <a:rPr lang="fr-FR" sz="1200" b="1" dirty="0">
                <a:solidFill>
                  <a:schemeClr val="tx1"/>
                </a:solidFill>
              </a:rPr>
              <a:t>Abandon de la procédure</a:t>
            </a:r>
            <a:endParaRPr lang="fr-FR" sz="1200" b="1" i="1" dirty="0">
              <a:solidFill>
                <a:schemeClr val="tx1"/>
              </a:solidFill>
            </a:endParaRPr>
          </a:p>
        </p:txBody>
      </p:sp>
      <p:sp>
        <p:nvSpPr>
          <p:cNvPr id="29" name="Rectangle à coins arrondis 28"/>
          <p:cNvSpPr/>
          <p:nvPr/>
        </p:nvSpPr>
        <p:spPr>
          <a:xfrm>
            <a:off x="937554" y="5996044"/>
            <a:ext cx="1330325" cy="457292"/>
          </a:xfrm>
          <a:prstGeom prst="roundRect">
            <a:avLst/>
          </a:prstGeom>
          <a:solidFill>
            <a:schemeClr val="accent5">
              <a:lumMod val="20000"/>
              <a:lumOff val="80000"/>
            </a:schemeClr>
          </a:solidFill>
          <a:ln>
            <a:solidFill>
              <a:schemeClr val="accent5">
                <a:lumMod val="40000"/>
                <a:lumOff val="60000"/>
              </a:schemeClr>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r>
              <a:rPr lang="fr-FR" sz="1200" b="1" dirty="0" smtClean="0">
                <a:solidFill>
                  <a:schemeClr val="tx1"/>
                </a:solidFill>
              </a:rPr>
              <a:t>Poursuite </a:t>
            </a:r>
            <a:r>
              <a:rPr lang="fr-FR" sz="1200" b="1" dirty="0">
                <a:solidFill>
                  <a:schemeClr val="tx1"/>
                </a:solidFill>
              </a:rPr>
              <a:t>de la procédure</a:t>
            </a:r>
            <a:endParaRPr lang="fr-FR" sz="1200" b="1" i="1" dirty="0">
              <a:solidFill>
                <a:schemeClr val="tx1"/>
              </a:solidFill>
            </a:endParaRPr>
          </a:p>
        </p:txBody>
      </p:sp>
      <p:pic>
        <p:nvPicPr>
          <p:cNvPr id="30" name="Imag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5151" y="4326042"/>
            <a:ext cx="146230" cy="146230"/>
          </a:xfrm>
          <a:prstGeom prst="rect">
            <a:avLst/>
          </a:prstGeom>
        </p:spPr>
      </p:pic>
    </p:spTree>
    <p:extLst>
      <p:ext uri="{BB962C8B-B14F-4D97-AF65-F5344CB8AC3E}">
        <p14:creationId xmlns:p14="http://schemas.microsoft.com/office/powerpoint/2010/main" val="37039917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ZoneTexte 72"/>
          <p:cNvSpPr txBox="1"/>
          <p:nvPr/>
        </p:nvSpPr>
        <p:spPr>
          <a:xfrm>
            <a:off x="-26609" y="5462787"/>
            <a:ext cx="9144000" cy="1373477"/>
          </a:xfrm>
          <a:prstGeom prst="rect">
            <a:avLst/>
          </a:prstGeom>
          <a:solidFill>
            <a:schemeClr val="bg1"/>
          </a:solidFill>
        </p:spPr>
        <p:txBody>
          <a:bodyPr wrap="square" rtlCol="0">
            <a:spAutoFit/>
          </a:bodyPr>
          <a:lstStyle/>
          <a:p>
            <a:endParaRPr lang="fr-FR" dirty="0"/>
          </a:p>
        </p:txBody>
      </p:sp>
      <p:sp>
        <p:nvSpPr>
          <p:cNvPr id="72" name="ZoneTexte 71"/>
          <p:cNvSpPr txBox="1"/>
          <p:nvPr/>
        </p:nvSpPr>
        <p:spPr>
          <a:xfrm>
            <a:off x="0" y="6309320"/>
            <a:ext cx="4493678" cy="548680"/>
          </a:xfrm>
          <a:prstGeom prst="rect">
            <a:avLst/>
          </a:prstGeom>
          <a:solidFill>
            <a:schemeClr val="bg1"/>
          </a:solidFill>
        </p:spPr>
        <p:txBody>
          <a:bodyPr wrap="square" rtlCol="0">
            <a:spAutoFit/>
          </a:bodyPr>
          <a:lstStyle/>
          <a:p>
            <a:endParaRPr lang="fr-FR" dirty="0"/>
          </a:p>
        </p:txBody>
      </p:sp>
      <p:sp>
        <p:nvSpPr>
          <p:cNvPr id="5" name="Rectangle à coins arrondis 4"/>
          <p:cNvSpPr/>
          <p:nvPr/>
        </p:nvSpPr>
        <p:spPr>
          <a:xfrm>
            <a:off x="2278118" y="1957281"/>
            <a:ext cx="4166090" cy="992158"/>
          </a:xfrm>
          <a:prstGeom prst="roundRect">
            <a:avLst/>
          </a:prstGeom>
          <a:solidFill>
            <a:schemeClr val="accent5">
              <a:lumMod val="40000"/>
              <a:lumOff val="6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lvl="0" algn="ctr"/>
            <a:r>
              <a:rPr lang="fr-FR" sz="1200" b="1" dirty="0" smtClean="0">
                <a:solidFill>
                  <a:schemeClr val="tx1"/>
                </a:solidFill>
                <a:latin typeface="Calibri" panose="020F0502020204030204" pitchFamily="34" charset="0"/>
              </a:rPr>
              <a:t>CPAM</a:t>
            </a:r>
          </a:p>
          <a:p>
            <a:pPr lvl="0" algn="ctr"/>
            <a:r>
              <a:rPr lang="fr-FR" sz="1100" b="1" dirty="0" smtClean="0">
                <a:solidFill>
                  <a:schemeClr val="tx1"/>
                </a:solidFill>
                <a:latin typeface="Calibri" panose="020F0502020204030204" pitchFamily="34" charset="0"/>
              </a:rPr>
              <a:t>LR-AR : Communication au masseur-kinésithérapeute du relevé des constatations</a:t>
            </a:r>
          </a:p>
          <a:p>
            <a:pPr lvl="0" algn="ctr"/>
            <a:r>
              <a:rPr lang="fr-FR" sz="1100" b="1" i="1" dirty="0" smtClean="0">
                <a:solidFill>
                  <a:schemeClr val="tx1"/>
                </a:solidFill>
                <a:latin typeface="Calibri" panose="020F0502020204030204" pitchFamily="34" charset="0"/>
              </a:rPr>
              <a:t>cosigné par les Directeurs des 3 régimes</a:t>
            </a:r>
          </a:p>
          <a:p>
            <a:pPr lvl="0" algn="ctr"/>
            <a:r>
              <a:rPr lang="fr-FR" sz="1100" b="1" dirty="0" smtClean="0">
                <a:solidFill>
                  <a:schemeClr val="tx1"/>
                </a:solidFill>
                <a:latin typeface="Calibri" panose="020F0502020204030204" pitchFamily="34" charset="0"/>
              </a:rPr>
              <a:t>+ copie du relevé aux membres titulaires des 2 sections de la CPD</a:t>
            </a:r>
            <a:endParaRPr lang="fr-FR" sz="1100" b="1" dirty="0">
              <a:solidFill>
                <a:schemeClr val="tx1"/>
              </a:solidFill>
              <a:latin typeface="Calibri" panose="020F0502020204030204" pitchFamily="34" charset="0"/>
            </a:endParaRPr>
          </a:p>
        </p:txBody>
      </p:sp>
      <p:sp>
        <p:nvSpPr>
          <p:cNvPr id="36" name="Line 23"/>
          <p:cNvSpPr>
            <a:spLocks noChangeShapeType="1"/>
          </p:cNvSpPr>
          <p:nvPr/>
        </p:nvSpPr>
        <p:spPr bwMode="auto">
          <a:xfrm>
            <a:off x="4278697" y="3326500"/>
            <a:ext cx="2021246" cy="0"/>
          </a:xfrm>
          <a:prstGeom prst="line">
            <a:avLst/>
          </a:prstGeom>
          <a:noFill/>
          <a:ln w="9525">
            <a:solidFill>
              <a:schemeClr val="tx1"/>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9" name="Line 40"/>
          <p:cNvSpPr>
            <a:spLocks noChangeShapeType="1"/>
          </p:cNvSpPr>
          <p:nvPr/>
        </p:nvSpPr>
        <p:spPr bwMode="auto">
          <a:xfrm>
            <a:off x="6299942" y="3326500"/>
            <a:ext cx="17578" cy="338418"/>
          </a:xfrm>
          <a:prstGeom prst="line">
            <a:avLst/>
          </a:prstGeom>
          <a:noFill/>
          <a:ln w="9525">
            <a:solidFill>
              <a:schemeClr val="tx1"/>
            </a:solidFill>
            <a:prstDash val="sys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3" name="Line 23"/>
          <p:cNvSpPr>
            <a:spLocks noChangeShapeType="1"/>
          </p:cNvSpPr>
          <p:nvPr/>
        </p:nvSpPr>
        <p:spPr bwMode="auto">
          <a:xfrm>
            <a:off x="2520354" y="3326500"/>
            <a:ext cx="1799618" cy="0"/>
          </a:xfrm>
          <a:prstGeom prst="line">
            <a:avLst/>
          </a:prstGeom>
          <a:noFill/>
          <a:ln w="9525">
            <a:solidFill>
              <a:schemeClr val="tx1"/>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48" name="Line 40"/>
          <p:cNvSpPr>
            <a:spLocks noChangeShapeType="1"/>
          </p:cNvSpPr>
          <p:nvPr/>
        </p:nvSpPr>
        <p:spPr bwMode="auto">
          <a:xfrm>
            <a:off x="4361163" y="1514428"/>
            <a:ext cx="802" cy="46927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7" name="Line 40"/>
          <p:cNvSpPr>
            <a:spLocks noChangeShapeType="1"/>
          </p:cNvSpPr>
          <p:nvPr/>
        </p:nvSpPr>
        <p:spPr bwMode="auto">
          <a:xfrm>
            <a:off x="2520354" y="3310433"/>
            <a:ext cx="0" cy="337503"/>
          </a:xfrm>
          <a:prstGeom prst="line">
            <a:avLst/>
          </a:prstGeom>
          <a:noFill/>
          <a:ln w="9525">
            <a:solidFill>
              <a:schemeClr val="tx1"/>
            </a:solidFill>
            <a:prstDash val="sys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6" name="Ellipse 5"/>
          <p:cNvSpPr/>
          <p:nvPr/>
        </p:nvSpPr>
        <p:spPr>
          <a:xfrm>
            <a:off x="3910052" y="3111703"/>
            <a:ext cx="949980" cy="536233"/>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fr-FR" sz="1100" dirty="0">
                <a:solidFill>
                  <a:schemeClr val="tx1"/>
                </a:solidFill>
                <a:latin typeface="Calibri" panose="020F0502020204030204" pitchFamily="34" charset="0"/>
              </a:rPr>
              <a:t>Délai</a:t>
            </a:r>
            <a:r>
              <a:rPr lang="fr-FR" sz="1100" b="1" dirty="0" smtClean="0">
                <a:latin typeface="Calibri" panose="020F0502020204030204" pitchFamily="34" charset="0"/>
              </a:rPr>
              <a:t> </a:t>
            </a:r>
          </a:p>
          <a:p>
            <a:pPr algn="ctr"/>
            <a:r>
              <a:rPr lang="fr-FR" sz="1100" b="1" dirty="0" smtClean="0">
                <a:latin typeface="Calibri" panose="020F0502020204030204" pitchFamily="34" charset="0"/>
              </a:rPr>
              <a:t>30 jours</a:t>
            </a:r>
          </a:p>
        </p:txBody>
      </p:sp>
      <p:cxnSp>
        <p:nvCxnSpPr>
          <p:cNvPr id="20" name="Connecteur droit 19"/>
          <p:cNvCxnSpPr/>
          <p:nvPr/>
        </p:nvCxnSpPr>
        <p:spPr>
          <a:xfrm flipH="1">
            <a:off x="2520354" y="4508814"/>
            <a:ext cx="4" cy="105570"/>
          </a:xfrm>
          <a:prstGeom prst="line">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sp>
        <p:nvSpPr>
          <p:cNvPr id="84" name="Line 23"/>
          <p:cNvSpPr>
            <a:spLocks noChangeShapeType="1"/>
          </p:cNvSpPr>
          <p:nvPr/>
        </p:nvSpPr>
        <p:spPr bwMode="auto">
          <a:xfrm>
            <a:off x="2536746" y="4614384"/>
            <a:ext cx="378077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86" name="Line 40"/>
          <p:cNvSpPr>
            <a:spLocks noChangeShapeType="1"/>
          </p:cNvSpPr>
          <p:nvPr/>
        </p:nvSpPr>
        <p:spPr bwMode="auto">
          <a:xfrm flipH="1">
            <a:off x="4545391" y="4614384"/>
            <a:ext cx="341250" cy="22769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cxnSp>
        <p:nvCxnSpPr>
          <p:cNvPr id="93" name="Connecteur droit 92"/>
          <p:cNvCxnSpPr/>
          <p:nvPr/>
        </p:nvCxnSpPr>
        <p:spPr>
          <a:xfrm>
            <a:off x="6317520" y="4384176"/>
            <a:ext cx="0" cy="221680"/>
          </a:xfrm>
          <a:prstGeom prst="line">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sp>
        <p:nvSpPr>
          <p:cNvPr id="97" name="Line 40"/>
          <p:cNvSpPr>
            <a:spLocks noChangeShapeType="1"/>
          </p:cNvSpPr>
          <p:nvPr/>
        </p:nvSpPr>
        <p:spPr bwMode="auto">
          <a:xfrm>
            <a:off x="4885562" y="4609929"/>
            <a:ext cx="345590" cy="21717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33" name="Line 40"/>
          <p:cNvSpPr>
            <a:spLocks noChangeShapeType="1"/>
          </p:cNvSpPr>
          <p:nvPr/>
        </p:nvSpPr>
        <p:spPr bwMode="auto">
          <a:xfrm>
            <a:off x="4393933" y="2949439"/>
            <a:ext cx="802" cy="1622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graphicFrame>
        <p:nvGraphicFramePr>
          <p:cNvPr id="30" name="Tableau 29"/>
          <p:cNvGraphicFramePr>
            <a:graphicFrameLocks noGrp="1"/>
          </p:cNvGraphicFramePr>
          <p:nvPr>
            <p:extLst>
              <p:ext uri="{D42A27DB-BD31-4B8C-83A1-F6EECF244321}">
                <p14:modId xmlns:p14="http://schemas.microsoft.com/office/powerpoint/2010/main" val="433498287"/>
              </p:ext>
            </p:extLst>
          </p:nvPr>
        </p:nvGraphicFramePr>
        <p:xfrm>
          <a:off x="6585983" y="1935583"/>
          <a:ext cx="2497518" cy="1127760"/>
        </p:xfrm>
        <a:graphic>
          <a:graphicData uri="http://schemas.openxmlformats.org/drawingml/2006/table">
            <a:tbl>
              <a:tblPr firstRow="1" bandRow="1">
                <a:tableStyleId>{5C22544A-7EE6-4342-B048-85BDC9FD1C3A}</a:tableStyleId>
              </a:tblPr>
              <a:tblGrid>
                <a:gridCol w="2497518"/>
              </a:tblGrid>
              <a:tr h="725800">
                <a:tc>
                  <a:txBody>
                    <a:bodyPr/>
                    <a:lstStyle/>
                    <a:p>
                      <a:r>
                        <a:rPr lang="fr-FR" dirty="0" smtClean="0"/>
                        <a:t>        </a:t>
                      </a:r>
                      <a:r>
                        <a:rPr lang="fr-FR" sz="1000" b="1" kern="1200" dirty="0" smtClean="0">
                          <a:solidFill>
                            <a:schemeClr val="tx1"/>
                          </a:solidFill>
                          <a:latin typeface="Arial" panose="020B0604020202020204" pitchFamily="34" charset="0"/>
                          <a:ea typeface="Calibri"/>
                          <a:cs typeface="Arial" panose="020B0604020202020204" pitchFamily="34" charset="0"/>
                        </a:rPr>
                        <a:t>Le relevé doit</a:t>
                      </a:r>
                      <a:r>
                        <a:rPr lang="fr-FR" sz="1000" b="1" kern="1200" baseline="0" dirty="0" smtClean="0">
                          <a:solidFill>
                            <a:schemeClr val="tx1"/>
                          </a:solidFill>
                          <a:latin typeface="Arial" panose="020B0604020202020204" pitchFamily="34" charset="0"/>
                          <a:ea typeface="Calibri"/>
                          <a:cs typeface="Arial" panose="020B0604020202020204" pitchFamily="34" charset="0"/>
                        </a:rPr>
                        <a:t> :</a:t>
                      </a:r>
                    </a:p>
                    <a:p>
                      <a:r>
                        <a:rPr lang="fr-FR" sz="1000" b="1" kern="1200" baseline="0" dirty="0" smtClean="0">
                          <a:solidFill>
                            <a:schemeClr val="tx1"/>
                          </a:solidFill>
                          <a:latin typeface="Arial" panose="020B0604020202020204" pitchFamily="34" charset="0"/>
                          <a:ea typeface="Calibri"/>
                          <a:cs typeface="Arial" panose="020B0604020202020204" pitchFamily="34" charset="0"/>
                        </a:rPr>
                        <a:t>-détailler les manquements reprochés</a:t>
                      </a:r>
                    </a:p>
                    <a:p>
                      <a:r>
                        <a:rPr lang="fr-FR" sz="1000" b="1" kern="1200" baseline="0" dirty="0" smtClean="0">
                          <a:solidFill>
                            <a:schemeClr val="tx1"/>
                          </a:solidFill>
                          <a:latin typeface="Arial" panose="020B0604020202020204" pitchFamily="34" charset="0"/>
                          <a:ea typeface="Calibri"/>
                          <a:cs typeface="Arial" panose="020B0604020202020204" pitchFamily="34" charset="0"/>
                        </a:rPr>
                        <a:t>-exposer les sanctions encourues</a:t>
                      </a:r>
                    </a:p>
                    <a:p>
                      <a:r>
                        <a:rPr lang="fr-FR" sz="1000" b="1" kern="1200" baseline="0" dirty="0" smtClean="0">
                          <a:solidFill>
                            <a:schemeClr val="tx1"/>
                          </a:solidFill>
                          <a:latin typeface="Arial" panose="020B0604020202020204" pitchFamily="34" charset="0"/>
                          <a:ea typeface="Calibri"/>
                          <a:cs typeface="Arial" panose="020B0604020202020204" pitchFamily="34" charset="0"/>
                        </a:rPr>
                        <a:t>-préciser les délais de réponse, la possibilité d’entretien et la transmission d’observations écrites</a:t>
                      </a:r>
                    </a:p>
                  </a:txBody>
                  <a:tcPr>
                    <a:solidFill>
                      <a:schemeClr val="bg1">
                        <a:lumMod val="85000"/>
                      </a:schemeClr>
                    </a:solidFill>
                  </a:tcPr>
                </a:tc>
              </a:tr>
            </a:tbl>
          </a:graphicData>
        </a:graphic>
      </p:graphicFrame>
      <p:pic>
        <p:nvPicPr>
          <p:cNvPr id="31" name="Imag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6328" y="1997012"/>
            <a:ext cx="219855" cy="219855"/>
          </a:xfrm>
          <a:prstGeom prst="rect">
            <a:avLst/>
          </a:prstGeom>
        </p:spPr>
      </p:pic>
      <p:sp>
        <p:nvSpPr>
          <p:cNvPr id="2" name="ZoneTexte 1"/>
          <p:cNvSpPr txBox="1"/>
          <p:nvPr/>
        </p:nvSpPr>
        <p:spPr>
          <a:xfrm>
            <a:off x="173199" y="6453336"/>
            <a:ext cx="3679320" cy="338554"/>
          </a:xfrm>
          <a:prstGeom prst="rect">
            <a:avLst/>
          </a:prstGeom>
          <a:noFill/>
        </p:spPr>
        <p:txBody>
          <a:bodyPr wrap="square" rtlCol="0">
            <a:spAutoFit/>
          </a:bodyPr>
          <a:lstStyle/>
          <a:p>
            <a:r>
              <a:rPr lang="fr-FR" i="1" dirty="0" smtClean="0"/>
              <a:t>*l’absence de signature par le MK du CR d’entretien ne fait pas obstacle à la poursuite de la procédure</a:t>
            </a:r>
            <a:endParaRPr lang="fr-FR" i="1" dirty="0"/>
          </a:p>
        </p:txBody>
      </p:sp>
      <p:sp>
        <p:nvSpPr>
          <p:cNvPr id="37" name="Rectangle 36"/>
          <p:cNvSpPr/>
          <p:nvPr/>
        </p:nvSpPr>
        <p:spPr>
          <a:xfrm>
            <a:off x="1043608" y="764704"/>
            <a:ext cx="7344816" cy="288032"/>
          </a:xfrm>
          <a:prstGeom prst="rect">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2000" b="1" kern="0" dirty="0" smtClean="0">
                <a:solidFill>
                  <a:schemeClr val="tx1"/>
                </a:solidFill>
                <a:latin typeface="Calibri" panose="020F0502020204030204" pitchFamily="34" charset="0"/>
                <a:ea typeface="ＭＳ Ｐゴシック"/>
              </a:rPr>
              <a:t>1.2. Relevé de constations préalable à la convocation de la CPD </a:t>
            </a:r>
            <a:endParaRPr lang="fr-FR" sz="2000" b="1" kern="0" dirty="0">
              <a:solidFill>
                <a:schemeClr val="tx1"/>
              </a:solidFill>
              <a:latin typeface="Calibri" panose="020F0502020204030204" pitchFamily="34" charset="0"/>
              <a:ea typeface="ＭＳ Ｐゴシック"/>
            </a:endParaRPr>
          </a:p>
        </p:txBody>
      </p:sp>
      <p:sp>
        <p:nvSpPr>
          <p:cNvPr id="38" name="Rectangle 2"/>
          <p:cNvSpPr>
            <a:spLocks noChangeArrowheads="1"/>
          </p:cNvSpPr>
          <p:nvPr/>
        </p:nvSpPr>
        <p:spPr bwMode="auto">
          <a:xfrm>
            <a:off x="52112" y="141997"/>
            <a:ext cx="9036050"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nchor="ctr"/>
          <a:lstStyle/>
          <a:p>
            <a:pPr eaLnBrk="0" hangingPunct="0">
              <a:spcBef>
                <a:spcPct val="20000"/>
              </a:spcBef>
              <a:buClr>
                <a:schemeClr val="accent6"/>
              </a:buClr>
              <a:defRPr/>
            </a:pPr>
            <a:r>
              <a:rPr lang="fr-FR" sz="2200" b="1" u="sng" dirty="0" smtClean="0">
                <a:latin typeface="Calibri" panose="020F0502020204030204" pitchFamily="34" charset="0"/>
              </a:rPr>
              <a:t>1. Procédure conventionnelle masseurs-kinésithérapeutes </a:t>
            </a:r>
            <a:endParaRPr lang="fr-FR" sz="2200" u="sng" dirty="0">
              <a:latin typeface="Calibri" panose="020F0502020204030204" pitchFamily="34" charset="0"/>
            </a:endParaRPr>
          </a:p>
        </p:txBody>
      </p:sp>
      <p:sp>
        <p:nvSpPr>
          <p:cNvPr id="41" name="Rectangle à coins arrondis 40"/>
          <p:cNvSpPr/>
          <p:nvPr/>
        </p:nvSpPr>
        <p:spPr>
          <a:xfrm>
            <a:off x="971600" y="3664917"/>
            <a:ext cx="3234621" cy="81009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fr-FR" sz="1200" b="1" dirty="0" smtClean="0">
                <a:solidFill>
                  <a:schemeClr val="tx1"/>
                </a:solidFill>
                <a:latin typeface="Calibri" panose="020F0502020204030204" pitchFamily="34" charset="0"/>
              </a:rPr>
              <a:t>Masseur-kinésithérapeute</a:t>
            </a:r>
            <a:endParaRPr lang="fr-FR" sz="1200" b="1" dirty="0">
              <a:solidFill>
                <a:schemeClr val="tx1"/>
              </a:solidFill>
              <a:latin typeface="Calibri" panose="020F0502020204030204" pitchFamily="34" charset="0"/>
            </a:endParaRPr>
          </a:p>
          <a:p>
            <a:pPr marL="171450" indent="-171450" algn="ctr">
              <a:buFont typeface="Arial" panose="020B0604020202020204" pitchFamily="34" charset="0"/>
              <a:buChar char="•"/>
            </a:pPr>
            <a:r>
              <a:rPr lang="fr-FR" sz="1100" dirty="0">
                <a:solidFill>
                  <a:schemeClr val="tx1"/>
                </a:solidFill>
                <a:latin typeface="Calibri" panose="020F0502020204030204" pitchFamily="34" charset="0"/>
              </a:rPr>
              <a:t>Observations écrites</a:t>
            </a:r>
          </a:p>
          <a:p>
            <a:pPr marL="171450" indent="-171450" algn="ctr">
              <a:buFont typeface="Arial" panose="020B0604020202020204" pitchFamily="34" charset="0"/>
              <a:buChar char="•"/>
            </a:pPr>
            <a:r>
              <a:rPr lang="fr-FR" sz="1100" dirty="0" smtClean="0">
                <a:solidFill>
                  <a:schemeClr val="tx1"/>
                </a:solidFill>
                <a:latin typeface="Calibri" panose="020F0502020204030204" pitchFamily="34" charset="0"/>
              </a:rPr>
              <a:t>Entretien avec le directeur de la CPAM (le MK peut se faire assister par un avocat/confrère)</a:t>
            </a:r>
            <a:endParaRPr lang="fr-FR" sz="1100" dirty="0">
              <a:solidFill>
                <a:schemeClr val="tx1"/>
              </a:solidFill>
              <a:latin typeface="Calibri" panose="020F0502020204030204" pitchFamily="34" charset="0"/>
            </a:endParaRPr>
          </a:p>
        </p:txBody>
      </p:sp>
      <p:sp>
        <p:nvSpPr>
          <p:cNvPr id="42" name="Rectangle à coins arrondis 41"/>
          <p:cNvSpPr/>
          <p:nvPr/>
        </p:nvSpPr>
        <p:spPr>
          <a:xfrm>
            <a:off x="5188286" y="3687391"/>
            <a:ext cx="2057312" cy="696785"/>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fr-FR" sz="1200" b="1" dirty="0" smtClean="0">
                <a:solidFill>
                  <a:schemeClr val="tx1"/>
                </a:solidFill>
                <a:latin typeface="Calibri" panose="020F0502020204030204" pitchFamily="34" charset="0"/>
              </a:rPr>
              <a:t>Masseur-kinésithérapeute</a:t>
            </a:r>
            <a:endParaRPr lang="fr-FR" sz="1200" b="1" dirty="0">
              <a:solidFill>
                <a:schemeClr val="tx1"/>
              </a:solidFill>
              <a:latin typeface="Calibri" panose="020F0502020204030204" pitchFamily="34" charset="0"/>
            </a:endParaRPr>
          </a:p>
          <a:p>
            <a:pPr marL="171450" indent="-171450" algn="ctr">
              <a:buFont typeface="Arial" panose="020B0604020202020204" pitchFamily="34" charset="0"/>
              <a:buChar char="•"/>
            </a:pPr>
            <a:r>
              <a:rPr lang="fr-FR" sz="1100" dirty="0" smtClean="0">
                <a:solidFill>
                  <a:schemeClr val="tx1"/>
                </a:solidFill>
                <a:latin typeface="Calibri" panose="020F0502020204030204" pitchFamily="34" charset="0"/>
              </a:rPr>
              <a:t>Absence de réponse</a:t>
            </a:r>
            <a:endParaRPr lang="fr-FR" sz="1100" dirty="0">
              <a:solidFill>
                <a:schemeClr val="tx1"/>
              </a:solidFill>
              <a:latin typeface="Calibri" panose="020F0502020204030204" pitchFamily="34" charset="0"/>
            </a:endParaRPr>
          </a:p>
        </p:txBody>
      </p:sp>
      <p:sp>
        <p:nvSpPr>
          <p:cNvPr id="45" name="Rectangle 44"/>
          <p:cNvSpPr/>
          <p:nvPr/>
        </p:nvSpPr>
        <p:spPr>
          <a:xfrm>
            <a:off x="3033111" y="4844199"/>
            <a:ext cx="1891945" cy="31005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fr-FR" sz="1200" b="1" i="1" dirty="0" smtClean="0">
                <a:solidFill>
                  <a:srgbClr val="002060"/>
                </a:solidFill>
                <a:latin typeface="Calibri" panose="020F0502020204030204" pitchFamily="34" charset="0"/>
              </a:rPr>
              <a:t>Manquements non établis</a:t>
            </a:r>
          </a:p>
        </p:txBody>
      </p:sp>
      <p:sp>
        <p:nvSpPr>
          <p:cNvPr id="46" name="Rectangle 45"/>
          <p:cNvSpPr/>
          <p:nvPr/>
        </p:nvSpPr>
        <p:spPr>
          <a:xfrm>
            <a:off x="5058357" y="4865420"/>
            <a:ext cx="1888437" cy="31005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fr-FR" sz="1200" b="1" i="1" dirty="0" smtClean="0">
                <a:solidFill>
                  <a:srgbClr val="002060"/>
                </a:solidFill>
                <a:latin typeface="Calibri" panose="020F0502020204030204" pitchFamily="34" charset="0"/>
              </a:rPr>
              <a:t>Manquements établis</a:t>
            </a:r>
          </a:p>
        </p:txBody>
      </p:sp>
      <p:sp>
        <p:nvSpPr>
          <p:cNvPr id="47" name="Flèche droite 46"/>
          <p:cNvSpPr/>
          <p:nvPr/>
        </p:nvSpPr>
        <p:spPr>
          <a:xfrm rot="18357389" flipH="1">
            <a:off x="3134066" y="5228837"/>
            <a:ext cx="321008" cy="2455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b="1">
              <a:solidFill>
                <a:schemeClr val="accent6">
                  <a:lumMod val="75000"/>
                </a:schemeClr>
              </a:solidFill>
            </a:endParaRPr>
          </a:p>
        </p:txBody>
      </p:sp>
      <p:sp>
        <p:nvSpPr>
          <p:cNvPr id="49" name="Rectangle à coins arrondis 48"/>
          <p:cNvSpPr/>
          <p:nvPr/>
        </p:nvSpPr>
        <p:spPr>
          <a:xfrm>
            <a:off x="1907704" y="5524790"/>
            <a:ext cx="1615166" cy="457292"/>
          </a:xfrm>
          <a:prstGeom prst="roundRect">
            <a:avLst/>
          </a:prstGeom>
          <a:solidFill>
            <a:schemeClr val="accent5">
              <a:lumMod val="20000"/>
              <a:lumOff val="80000"/>
            </a:schemeClr>
          </a:solidFill>
          <a:ln>
            <a:solidFill>
              <a:schemeClr val="accent5">
                <a:lumMod val="40000"/>
                <a:lumOff val="60000"/>
              </a:schemeClr>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r>
              <a:rPr lang="fr-FR" sz="1200" b="1" dirty="0">
                <a:solidFill>
                  <a:schemeClr val="tx1"/>
                </a:solidFill>
              </a:rPr>
              <a:t>Abandon de la procédure</a:t>
            </a:r>
            <a:endParaRPr lang="fr-FR" sz="1200" b="1" i="1" dirty="0">
              <a:solidFill>
                <a:schemeClr val="tx1"/>
              </a:solidFill>
            </a:endParaRPr>
          </a:p>
        </p:txBody>
      </p:sp>
      <p:sp>
        <p:nvSpPr>
          <p:cNvPr id="50" name="Rectangle 49"/>
          <p:cNvSpPr/>
          <p:nvPr/>
        </p:nvSpPr>
        <p:spPr>
          <a:xfrm>
            <a:off x="4610436" y="1185797"/>
            <a:ext cx="3777988" cy="650609"/>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r>
              <a:rPr lang="fr-FR" sz="1200" b="1" i="1" dirty="0" smtClean="0">
                <a:solidFill>
                  <a:srgbClr val="002060"/>
                </a:solidFill>
                <a:latin typeface="Calibri" panose="020F0502020204030204" pitchFamily="34" charset="0"/>
              </a:rPr>
              <a:t>A </a:t>
            </a:r>
            <a:r>
              <a:rPr lang="fr-FR" sz="1200" b="1" i="1" dirty="0">
                <a:solidFill>
                  <a:srgbClr val="002060"/>
                </a:solidFill>
                <a:latin typeface="Calibri" panose="020F0502020204030204" pitchFamily="34" charset="0"/>
              </a:rPr>
              <a:t>l’issue </a:t>
            </a:r>
            <a:r>
              <a:rPr lang="fr-FR" sz="1200" b="1" i="1" dirty="0" smtClean="0">
                <a:solidFill>
                  <a:srgbClr val="002060"/>
                </a:solidFill>
                <a:latin typeface="Calibri" panose="020F0502020204030204" pitchFamily="34" charset="0"/>
              </a:rPr>
              <a:t>d’un délai d’1 an suivant un premier avertissement non suivi d’une sanction  </a:t>
            </a:r>
            <a:r>
              <a:rPr lang="fr-FR" sz="1200" u="sng" dirty="0" smtClean="0">
                <a:solidFill>
                  <a:srgbClr val="002060"/>
                </a:solidFill>
                <a:latin typeface="Calibri" panose="020F0502020204030204" pitchFamily="34" charset="0"/>
              </a:rPr>
              <a:t>Pas </a:t>
            </a:r>
            <a:r>
              <a:rPr lang="fr-FR" sz="1200" u="sng" dirty="0">
                <a:solidFill>
                  <a:srgbClr val="002060"/>
                </a:solidFill>
                <a:latin typeface="Calibri" panose="020F0502020204030204" pitchFamily="34" charset="0"/>
              </a:rPr>
              <a:t>de modification </a:t>
            </a:r>
            <a:r>
              <a:rPr lang="fr-FR" sz="1200" dirty="0">
                <a:solidFill>
                  <a:srgbClr val="002060"/>
                </a:solidFill>
                <a:latin typeface="Calibri" panose="020F0502020204030204" pitchFamily="34" charset="0"/>
              </a:rPr>
              <a:t>de la pratique du </a:t>
            </a:r>
            <a:r>
              <a:rPr lang="fr-FR" sz="1200" dirty="0" smtClean="0">
                <a:solidFill>
                  <a:srgbClr val="002060"/>
                </a:solidFill>
                <a:latin typeface="Calibri" panose="020F0502020204030204" pitchFamily="34" charset="0"/>
              </a:rPr>
              <a:t>masseur-kinésithérapeute</a:t>
            </a:r>
          </a:p>
        </p:txBody>
      </p:sp>
      <p:sp>
        <p:nvSpPr>
          <p:cNvPr id="51" name="Rectangle 50"/>
          <p:cNvSpPr/>
          <p:nvPr/>
        </p:nvSpPr>
        <p:spPr>
          <a:xfrm>
            <a:off x="1465632" y="1185797"/>
            <a:ext cx="2642378" cy="55107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fr-FR" sz="1200" b="1" i="1" dirty="0" smtClean="0">
                <a:solidFill>
                  <a:srgbClr val="002060"/>
                </a:solidFill>
                <a:latin typeface="Calibri" panose="020F0502020204030204" pitchFamily="34" charset="0"/>
              </a:rPr>
              <a:t>A l’issue du délai de 30 jours</a:t>
            </a:r>
          </a:p>
          <a:p>
            <a:pPr algn="ctr"/>
            <a:r>
              <a:rPr lang="fr-FR" sz="1200" u="sng" dirty="0" smtClean="0">
                <a:solidFill>
                  <a:srgbClr val="002060"/>
                </a:solidFill>
                <a:latin typeface="Calibri" panose="020F0502020204030204" pitchFamily="34" charset="0"/>
              </a:rPr>
              <a:t>Pas de modification </a:t>
            </a:r>
            <a:r>
              <a:rPr lang="fr-FR" sz="1200" dirty="0" smtClean="0">
                <a:solidFill>
                  <a:srgbClr val="002060"/>
                </a:solidFill>
                <a:latin typeface="Calibri" panose="020F0502020204030204" pitchFamily="34" charset="0"/>
              </a:rPr>
              <a:t>de la pratique du masseur-kinésithérapeute</a:t>
            </a:r>
          </a:p>
        </p:txBody>
      </p:sp>
      <p:sp>
        <p:nvSpPr>
          <p:cNvPr id="52" name="Line 23"/>
          <p:cNvSpPr>
            <a:spLocks noChangeShapeType="1"/>
          </p:cNvSpPr>
          <p:nvPr/>
        </p:nvSpPr>
        <p:spPr bwMode="auto">
          <a:xfrm>
            <a:off x="4114308" y="1511101"/>
            <a:ext cx="502426" cy="33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55" name="Flèche droite 54"/>
          <p:cNvSpPr/>
          <p:nvPr/>
        </p:nvSpPr>
        <p:spPr>
          <a:xfrm rot="16200000" flipH="1">
            <a:off x="5841351" y="5559885"/>
            <a:ext cx="917181" cy="2329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b="1">
              <a:solidFill>
                <a:schemeClr val="accent6">
                  <a:lumMod val="75000"/>
                </a:schemeClr>
              </a:solidFill>
            </a:endParaRPr>
          </a:p>
        </p:txBody>
      </p:sp>
      <p:sp>
        <p:nvSpPr>
          <p:cNvPr id="56" name="Ellipse 55"/>
          <p:cNvSpPr/>
          <p:nvPr/>
        </p:nvSpPr>
        <p:spPr>
          <a:xfrm>
            <a:off x="6511193" y="5368104"/>
            <a:ext cx="949980" cy="536233"/>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fr-FR" sz="1100" dirty="0">
                <a:solidFill>
                  <a:schemeClr val="tx1"/>
                </a:solidFill>
                <a:latin typeface="Calibri" panose="020F0502020204030204" pitchFamily="34" charset="0"/>
              </a:rPr>
              <a:t>Délai</a:t>
            </a:r>
            <a:r>
              <a:rPr lang="fr-FR" sz="1100" b="1" dirty="0" smtClean="0">
                <a:latin typeface="Calibri" panose="020F0502020204030204" pitchFamily="34" charset="0"/>
              </a:rPr>
              <a:t> </a:t>
            </a:r>
          </a:p>
          <a:p>
            <a:pPr algn="ctr"/>
            <a:r>
              <a:rPr lang="fr-FR" sz="1100" b="1" dirty="0">
                <a:latin typeface="Calibri" panose="020F0502020204030204" pitchFamily="34" charset="0"/>
              </a:rPr>
              <a:t>6</a:t>
            </a:r>
            <a:r>
              <a:rPr lang="fr-FR" sz="1100" b="1" dirty="0" smtClean="0">
                <a:latin typeface="Calibri" panose="020F0502020204030204" pitchFamily="34" charset="0"/>
              </a:rPr>
              <a:t>0 jours</a:t>
            </a:r>
          </a:p>
        </p:txBody>
      </p:sp>
      <p:sp>
        <p:nvSpPr>
          <p:cNvPr id="58" name="Rectangle à coins arrondis 57"/>
          <p:cNvSpPr/>
          <p:nvPr/>
        </p:nvSpPr>
        <p:spPr>
          <a:xfrm>
            <a:off x="5653159" y="6212051"/>
            <a:ext cx="1311144" cy="482570"/>
          </a:xfrm>
          <a:prstGeom prst="roundRect">
            <a:avLst/>
          </a:prstGeom>
          <a:solidFill>
            <a:schemeClr val="accent6">
              <a:lumMod val="60000"/>
              <a:lumOff val="40000"/>
            </a:schemeClr>
          </a:solidFill>
          <a:ln>
            <a:solidFill>
              <a:schemeClr val="accent6">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r>
              <a:rPr lang="fr-FR" sz="1200" b="1" dirty="0" smtClean="0">
                <a:solidFill>
                  <a:schemeClr val="tx1"/>
                </a:solidFill>
                <a:latin typeface="Calibri" panose="020F0502020204030204" pitchFamily="34" charset="0"/>
              </a:rPr>
              <a:t>Avis de la CPD</a:t>
            </a:r>
            <a:endParaRPr lang="fr-FR" sz="1100" dirty="0">
              <a:solidFill>
                <a:schemeClr val="tx1"/>
              </a:solidFill>
              <a:latin typeface="Calibri" panose="020F0502020204030204" pitchFamily="34" charset="0"/>
            </a:endParaRPr>
          </a:p>
        </p:txBody>
      </p:sp>
      <p:sp>
        <p:nvSpPr>
          <p:cNvPr id="7" name="Rectangle 6"/>
          <p:cNvSpPr/>
          <p:nvPr/>
        </p:nvSpPr>
        <p:spPr>
          <a:xfrm>
            <a:off x="4666184" y="5472602"/>
            <a:ext cx="1472102" cy="327238"/>
          </a:xfrm>
          <a:prstGeom prst="rect">
            <a:avLst/>
          </a:prstGeom>
          <a:solidFill>
            <a:schemeClr val="accent6">
              <a:lumMod val="20000"/>
              <a:lumOff val="80000"/>
            </a:schemeClr>
          </a:solidFill>
          <a:ln>
            <a:solidFill>
              <a:schemeClr val="accent6">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1100" b="1" dirty="0" smtClean="0">
                <a:solidFill>
                  <a:schemeClr val="tx1"/>
                </a:solidFill>
                <a:latin typeface="Calibri" panose="020F0502020204030204" pitchFamily="34" charset="0"/>
              </a:rPr>
              <a:t>Information obligatoire de la CPD</a:t>
            </a:r>
            <a:endParaRPr lang="fr-FR" sz="1100" b="1" dirty="0">
              <a:solidFill>
                <a:schemeClr val="tx1"/>
              </a:solidFill>
              <a:latin typeface="Calibri" panose="020F0502020204030204" pitchFamily="34" charset="0"/>
            </a:endParaRPr>
          </a:p>
        </p:txBody>
      </p:sp>
      <p:sp>
        <p:nvSpPr>
          <p:cNvPr id="44" name="ZoneTexte 43"/>
          <p:cNvSpPr txBox="1"/>
          <p:nvPr/>
        </p:nvSpPr>
        <p:spPr>
          <a:xfrm>
            <a:off x="119598" y="-5254"/>
            <a:ext cx="5669783" cy="276999"/>
          </a:xfrm>
          <a:prstGeom prst="rect">
            <a:avLst/>
          </a:prstGeom>
          <a:noFill/>
        </p:spPr>
        <p:txBody>
          <a:bodyPr wrap="square" rtlCol="0">
            <a:spAutoFit/>
          </a:bodyPr>
          <a:lstStyle/>
          <a:p>
            <a:r>
              <a:rPr lang="fr-FR" sz="1200" b="1" dirty="0" smtClean="0">
                <a:latin typeface="Calibri" panose="020F0502020204030204" pitchFamily="34" charset="0"/>
              </a:rPr>
              <a:t>ANNEXE </a:t>
            </a:r>
            <a:r>
              <a:rPr lang="fr-FR" sz="1200" b="1" dirty="0" smtClean="0">
                <a:latin typeface="Calibri" panose="020F0502020204030204" pitchFamily="34" charset="0"/>
              </a:rPr>
              <a:t>6 </a:t>
            </a:r>
            <a:r>
              <a:rPr lang="fr-FR" sz="1200" b="1" dirty="0" smtClean="0">
                <a:latin typeface="Calibri" panose="020F0502020204030204" pitchFamily="34" charset="0"/>
              </a:rPr>
              <a:t>– </a:t>
            </a:r>
            <a:r>
              <a:rPr lang="fr-FR" sz="1200" b="1" dirty="0" smtClean="0">
                <a:latin typeface="Calibri" panose="020F0502020204030204" pitchFamily="34" charset="0"/>
              </a:rPr>
              <a:t>SCHEMAS RECAPITULATIFS DES PROCEDURES CONVENTIONNELLES</a:t>
            </a:r>
            <a:endParaRPr lang="fr-FR" sz="1200" b="1" dirty="0">
              <a:latin typeface="Calibri" panose="020F0502020204030204" pitchFamily="34" charset="0"/>
            </a:endParaRPr>
          </a:p>
        </p:txBody>
      </p:sp>
    </p:spTree>
    <p:extLst>
      <p:ext uri="{BB962C8B-B14F-4D97-AF65-F5344CB8AC3E}">
        <p14:creationId xmlns:p14="http://schemas.microsoft.com/office/powerpoint/2010/main" val="41637040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ZoneTexte 82"/>
          <p:cNvSpPr txBox="1"/>
          <p:nvPr/>
        </p:nvSpPr>
        <p:spPr>
          <a:xfrm>
            <a:off x="0" y="6309320"/>
            <a:ext cx="4493678" cy="548680"/>
          </a:xfrm>
          <a:prstGeom prst="rect">
            <a:avLst/>
          </a:prstGeom>
          <a:solidFill>
            <a:schemeClr val="bg1"/>
          </a:solidFill>
        </p:spPr>
        <p:txBody>
          <a:bodyPr wrap="square" rtlCol="0">
            <a:spAutoFit/>
          </a:bodyPr>
          <a:lstStyle/>
          <a:p>
            <a:endParaRPr lang="fr-FR" dirty="0"/>
          </a:p>
        </p:txBody>
      </p:sp>
      <p:sp>
        <p:nvSpPr>
          <p:cNvPr id="4" name="Rectangle 3"/>
          <p:cNvSpPr/>
          <p:nvPr/>
        </p:nvSpPr>
        <p:spPr>
          <a:xfrm>
            <a:off x="69850" y="6429771"/>
            <a:ext cx="4572000" cy="307777"/>
          </a:xfrm>
          <a:prstGeom prst="rect">
            <a:avLst/>
          </a:prstGeom>
        </p:spPr>
        <p:txBody>
          <a:bodyPr>
            <a:spAutoFit/>
          </a:bodyPr>
          <a:lstStyle/>
          <a:p>
            <a:pPr lvl="0" fontAlgn="auto">
              <a:spcBef>
                <a:spcPts val="0"/>
              </a:spcBef>
              <a:spcAft>
                <a:spcPts val="0"/>
              </a:spcAft>
              <a:defRPr/>
            </a:pPr>
            <a:r>
              <a:rPr lang="fr-FR" sz="700" i="1" dirty="0">
                <a:solidFill>
                  <a:schemeClr val="accent2"/>
                </a:solidFill>
              </a:rPr>
              <a:t>Documents</a:t>
            </a:r>
            <a:r>
              <a:rPr lang="fr-FR" sz="700" i="1" dirty="0" smtClean="0">
                <a:solidFill>
                  <a:schemeClr val="accent2"/>
                </a:solidFill>
              </a:rPr>
              <a:t>* : courrier d’avertissement, relevé de constatations, observations de l’orthoptiste, compte rendu d’entretien et  tout autre document utile</a:t>
            </a:r>
            <a:r>
              <a:rPr lang="fr-FR" sz="700" dirty="0" smtClean="0">
                <a:solidFill>
                  <a:srgbClr val="C00000"/>
                </a:solidFill>
              </a:rPr>
              <a:t> </a:t>
            </a:r>
            <a:r>
              <a:rPr lang="fr-FR" sz="700" dirty="0" smtClean="0">
                <a:solidFill>
                  <a:schemeClr val="accent2"/>
                </a:solidFill>
              </a:rPr>
              <a:t>sont joints à l’ordre du jour de la CPD</a:t>
            </a:r>
            <a:endParaRPr lang="fr-FR" sz="700" baseline="30000" dirty="0">
              <a:solidFill>
                <a:schemeClr val="accent2"/>
              </a:solidFill>
            </a:endParaRPr>
          </a:p>
        </p:txBody>
      </p:sp>
      <p:sp>
        <p:nvSpPr>
          <p:cNvPr id="28" name="Rectangle 2"/>
          <p:cNvSpPr>
            <a:spLocks noChangeArrowheads="1"/>
          </p:cNvSpPr>
          <p:nvPr/>
        </p:nvSpPr>
        <p:spPr bwMode="auto">
          <a:xfrm>
            <a:off x="52112" y="141997"/>
            <a:ext cx="9036050"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nchor="ctr"/>
          <a:lstStyle/>
          <a:p>
            <a:pPr eaLnBrk="0" hangingPunct="0">
              <a:spcBef>
                <a:spcPct val="20000"/>
              </a:spcBef>
              <a:buClr>
                <a:schemeClr val="accent6"/>
              </a:buClr>
              <a:defRPr/>
            </a:pPr>
            <a:r>
              <a:rPr lang="fr-FR" sz="2200" b="1" u="sng" dirty="0" smtClean="0">
                <a:latin typeface="Calibri" panose="020F0502020204030204" pitchFamily="34" charset="0"/>
              </a:rPr>
              <a:t>1. Procédure conventionnelle masseurs-kinésithérapeutes </a:t>
            </a:r>
            <a:endParaRPr lang="fr-FR" sz="2200" u="sng" dirty="0">
              <a:latin typeface="Calibri" panose="020F0502020204030204" pitchFamily="34" charset="0"/>
            </a:endParaRPr>
          </a:p>
        </p:txBody>
      </p:sp>
      <p:sp>
        <p:nvSpPr>
          <p:cNvPr id="31" name="Rectangle 30"/>
          <p:cNvSpPr/>
          <p:nvPr/>
        </p:nvSpPr>
        <p:spPr>
          <a:xfrm>
            <a:off x="1634058" y="948228"/>
            <a:ext cx="6182144" cy="332656"/>
          </a:xfrm>
          <a:prstGeom prst="rect">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2000" b="1" kern="0" dirty="0" smtClean="0">
                <a:solidFill>
                  <a:schemeClr val="tx1"/>
                </a:solidFill>
                <a:latin typeface="Calibri" panose="020F0502020204030204" pitchFamily="34" charset="0"/>
                <a:ea typeface="ＭＳ Ｐゴシック"/>
              </a:rPr>
              <a:t>1.3. Examen par la CPD</a:t>
            </a:r>
            <a:endParaRPr lang="fr-FR" sz="2000" b="1" kern="0" dirty="0">
              <a:solidFill>
                <a:schemeClr val="tx1"/>
              </a:solidFill>
              <a:latin typeface="Calibri" panose="020F0502020204030204" pitchFamily="34" charset="0"/>
              <a:ea typeface="ＭＳ Ｐゴシック"/>
            </a:endParaRPr>
          </a:p>
        </p:txBody>
      </p:sp>
      <p:sp>
        <p:nvSpPr>
          <p:cNvPr id="32" name="ZoneTexte 31"/>
          <p:cNvSpPr txBox="1"/>
          <p:nvPr/>
        </p:nvSpPr>
        <p:spPr>
          <a:xfrm>
            <a:off x="0" y="5484523"/>
            <a:ext cx="9144000" cy="1373477"/>
          </a:xfrm>
          <a:prstGeom prst="rect">
            <a:avLst/>
          </a:prstGeom>
          <a:solidFill>
            <a:schemeClr val="bg1"/>
          </a:solidFill>
        </p:spPr>
        <p:txBody>
          <a:bodyPr wrap="square" rtlCol="0">
            <a:spAutoFit/>
          </a:bodyPr>
          <a:lstStyle/>
          <a:p>
            <a:endParaRPr lang="fr-FR" dirty="0"/>
          </a:p>
        </p:txBody>
      </p:sp>
      <p:sp>
        <p:nvSpPr>
          <p:cNvPr id="34" name="Rectangle à coins arrondis 33"/>
          <p:cNvSpPr/>
          <p:nvPr/>
        </p:nvSpPr>
        <p:spPr>
          <a:xfrm>
            <a:off x="3555597" y="1573477"/>
            <a:ext cx="1952507" cy="591431"/>
          </a:xfrm>
          <a:prstGeom prst="roundRect">
            <a:avLst/>
          </a:prstGeom>
          <a:solidFill>
            <a:schemeClr val="accent6">
              <a:lumMod val="60000"/>
              <a:lumOff val="40000"/>
            </a:schemeClr>
          </a:solidFill>
          <a:ln>
            <a:solidFill>
              <a:schemeClr val="accent6">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r>
              <a:rPr lang="fr-FR" sz="1200" b="1" dirty="0" smtClean="0">
                <a:solidFill>
                  <a:schemeClr val="tx1"/>
                </a:solidFill>
                <a:latin typeface="Calibri" panose="020F0502020204030204" pitchFamily="34" charset="0"/>
              </a:rPr>
              <a:t>Saisine de la CPD</a:t>
            </a:r>
            <a:endParaRPr lang="fr-FR" sz="1100" dirty="0">
              <a:solidFill>
                <a:schemeClr val="tx1"/>
              </a:solidFill>
              <a:latin typeface="Calibri" panose="020F0502020204030204" pitchFamily="34" charset="0"/>
            </a:endParaRPr>
          </a:p>
        </p:txBody>
      </p:sp>
      <p:sp>
        <p:nvSpPr>
          <p:cNvPr id="36" name="Rectangle à coins arrondis 35"/>
          <p:cNvSpPr/>
          <p:nvPr/>
        </p:nvSpPr>
        <p:spPr>
          <a:xfrm>
            <a:off x="5220072" y="2845814"/>
            <a:ext cx="2036432" cy="1015234"/>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fr-FR" sz="1100" b="1" dirty="0" smtClean="0">
                <a:solidFill>
                  <a:schemeClr val="tx1"/>
                </a:solidFill>
                <a:latin typeface="Calibri" panose="020F0502020204030204" pitchFamily="34" charset="0"/>
              </a:rPr>
              <a:t>Masseur-kinésithérapeute</a:t>
            </a:r>
            <a:endParaRPr lang="fr-FR" sz="1100" b="1" dirty="0">
              <a:solidFill>
                <a:schemeClr val="tx1"/>
              </a:solidFill>
              <a:latin typeface="Calibri" panose="020F0502020204030204" pitchFamily="34" charset="0"/>
            </a:endParaRPr>
          </a:p>
          <a:p>
            <a:pPr marL="171450" indent="-171450" algn="ctr" fontAlgn="auto">
              <a:spcBef>
                <a:spcPts val="0"/>
              </a:spcBef>
              <a:spcAft>
                <a:spcPts val="0"/>
              </a:spcAft>
              <a:buFont typeface="Arial" panose="020B0604020202020204" pitchFamily="34" charset="0"/>
              <a:buChar char="•"/>
              <a:defRPr/>
            </a:pPr>
            <a:r>
              <a:rPr lang="fr-FR" sz="1100" u="sng" dirty="0" smtClean="0">
                <a:solidFill>
                  <a:schemeClr val="tx1"/>
                </a:solidFill>
                <a:latin typeface="Calibri" panose="020F0502020204030204" pitchFamily="34" charset="0"/>
              </a:rPr>
              <a:t>CPD demande </a:t>
            </a:r>
            <a:r>
              <a:rPr lang="fr-FR" sz="1100" dirty="0" smtClean="0">
                <a:solidFill>
                  <a:schemeClr val="tx1"/>
                </a:solidFill>
                <a:latin typeface="Calibri" panose="020F0502020204030204" pitchFamily="34" charset="0"/>
              </a:rPr>
              <a:t>les observations écrites ou un entretien au professionnel</a:t>
            </a:r>
            <a:endParaRPr lang="fr-FR" sz="1100" dirty="0">
              <a:solidFill>
                <a:schemeClr val="tx1"/>
              </a:solidFill>
              <a:latin typeface="Calibri" panose="020F0502020204030204" pitchFamily="34" charset="0"/>
            </a:endParaRPr>
          </a:p>
        </p:txBody>
      </p:sp>
      <p:sp>
        <p:nvSpPr>
          <p:cNvPr id="39" name="Ellipse 38"/>
          <p:cNvSpPr/>
          <p:nvPr/>
        </p:nvSpPr>
        <p:spPr>
          <a:xfrm>
            <a:off x="485402" y="3766504"/>
            <a:ext cx="1123182" cy="814624"/>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fr-FR" sz="1100" dirty="0">
                <a:solidFill>
                  <a:schemeClr val="tx1"/>
                </a:solidFill>
                <a:latin typeface="Calibri" panose="020F0502020204030204" pitchFamily="34" charset="0"/>
              </a:rPr>
              <a:t>Délai</a:t>
            </a:r>
            <a:r>
              <a:rPr lang="fr-FR" sz="1100" b="1" dirty="0" smtClean="0">
                <a:latin typeface="Calibri" panose="020F0502020204030204" pitchFamily="34" charset="0"/>
              </a:rPr>
              <a:t> </a:t>
            </a:r>
          </a:p>
          <a:p>
            <a:pPr algn="ctr"/>
            <a:r>
              <a:rPr lang="fr-FR" sz="1100" b="1" dirty="0" smtClean="0">
                <a:latin typeface="Calibri" panose="020F0502020204030204" pitchFamily="34" charset="0"/>
              </a:rPr>
              <a:t>60 jours</a:t>
            </a:r>
          </a:p>
        </p:txBody>
      </p:sp>
      <p:sp>
        <p:nvSpPr>
          <p:cNvPr id="43" name="Rectangle à coins arrondis 42"/>
          <p:cNvSpPr/>
          <p:nvPr/>
        </p:nvSpPr>
        <p:spPr>
          <a:xfrm>
            <a:off x="1785912" y="2845814"/>
            <a:ext cx="1994000" cy="981699"/>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fr-FR" sz="1100" b="1" dirty="0" smtClean="0">
                <a:solidFill>
                  <a:schemeClr val="tx1"/>
                </a:solidFill>
                <a:latin typeface="Calibri" panose="020F0502020204030204" pitchFamily="34" charset="0"/>
              </a:rPr>
              <a:t>Masseur-kinésithérapeute</a:t>
            </a:r>
            <a:endParaRPr lang="fr-FR" sz="1100" b="1" dirty="0">
              <a:solidFill>
                <a:schemeClr val="tx1"/>
              </a:solidFill>
              <a:latin typeface="Calibri" panose="020F0502020204030204" pitchFamily="34" charset="0"/>
            </a:endParaRPr>
          </a:p>
          <a:p>
            <a:pPr marL="171450" indent="-171450" algn="ctr">
              <a:buFont typeface="Arial" panose="020B0604020202020204" pitchFamily="34" charset="0"/>
              <a:buChar char="•"/>
            </a:pPr>
            <a:r>
              <a:rPr lang="fr-FR" sz="1100" u="sng" dirty="0" smtClean="0">
                <a:solidFill>
                  <a:schemeClr val="tx1"/>
                </a:solidFill>
                <a:latin typeface="Calibri" panose="020F0502020204030204" pitchFamily="34" charset="0"/>
              </a:rPr>
              <a:t>Demande</a:t>
            </a:r>
            <a:r>
              <a:rPr lang="fr-FR" sz="1100" dirty="0" smtClean="0">
                <a:solidFill>
                  <a:schemeClr val="tx1"/>
                </a:solidFill>
                <a:latin typeface="Calibri" panose="020F0502020204030204" pitchFamily="34" charset="0"/>
              </a:rPr>
              <a:t> à être entendu par la CPD (accompagné de son avocat/confère</a:t>
            </a:r>
            <a:r>
              <a:rPr lang="fr-FR" sz="1200" dirty="0" smtClean="0">
                <a:solidFill>
                  <a:schemeClr val="tx1"/>
                </a:solidFill>
                <a:latin typeface="Calibri" panose="020F0502020204030204" pitchFamily="34" charset="0"/>
              </a:rPr>
              <a:t>)</a:t>
            </a:r>
            <a:endParaRPr lang="fr-FR" sz="1200" dirty="0">
              <a:solidFill>
                <a:schemeClr val="tx1"/>
              </a:solidFill>
              <a:latin typeface="Calibri" panose="020F0502020204030204" pitchFamily="34" charset="0"/>
            </a:endParaRPr>
          </a:p>
        </p:txBody>
      </p:sp>
      <p:sp>
        <p:nvSpPr>
          <p:cNvPr id="44" name="Rectangle à coins arrondis 43"/>
          <p:cNvSpPr/>
          <p:nvPr/>
        </p:nvSpPr>
        <p:spPr>
          <a:xfrm>
            <a:off x="3623975" y="5455815"/>
            <a:ext cx="1790179" cy="546380"/>
          </a:xfrm>
          <a:prstGeom prst="roundRect">
            <a:avLst/>
          </a:prstGeom>
          <a:solidFill>
            <a:schemeClr val="accent6">
              <a:lumMod val="60000"/>
              <a:lumOff val="40000"/>
            </a:schemeClr>
          </a:solidFill>
          <a:ln>
            <a:solidFill>
              <a:schemeClr val="accent6">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r>
              <a:rPr lang="fr-FR" sz="1200" b="1" dirty="0" smtClean="0">
                <a:solidFill>
                  <a:schemeClr val="tx1"/>
                </a:solidFill>
                <a:latin typeface="Calibri" panose="020F0502020204030204" pitchFamily="34" charset="0"/>
              </a:rPr>
              <a:t>Avis de la CPD</a:t>
            </a:r>
          </a:p>
          <a:p>
            <a:pPr algn="ctr"/>
            <a:r>
              <a:rPr lang="fr-FR" sz="1100" dirty="0" smtClean="0">
                <a:solidFill>
                  <a:schemeClr val="tx1"/>
                </a:solidFill>
                <a:latin typeface="Calibri" panose="020F0502020204030204" pitchFamily="34" charset="0"/>
              </a:rPr>
              <a:t>Ou avis réputé rendu</a:t>
            </a:r>
            <a:endParaRPr lang="fr-FR" sz="1100" dirty="0">
              <a:solidFill>
                <a:schemeClr val="tx1"/>
              </a:solidFill>
              <a:latin typeface="Calibri" panose="020F0502020204030204" pitchFamily="34" charset="0"/>
            </a:endParaRPr>
          </a:p>
        </p:txBody>
      </p:sp>
      <p:sp>
        <p:nvSpPr>
          <p:cNvPr id="19" name="Line 23"/>
          <p:cNvSpPr>
            <a:spLocks noChangeShapeType="1"/>
          </p:cNvSpPr>
          <p:nvPr/>
        </p:nvSpPr>
        <p:spPr bwMode="auto">
          <a:xfrm>
            <a:off x="4422962" y="2420888"/>
            <a:ext cx="2021246" cy="0"/>
          </a:xfrm>
          <a:prstGeom prst="line">
            <a:avLst/>
          </a:prstGeom>
          <a:noFill/>
          <a:ln w="9525">
            <a:solidFill>
              <a:schemeClr val="tx1"/>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20" name="Line 23"/>
          <p:cNvSpPr>
            <a:spLocks noChangeShapeType="1"/>
          </p:cNvSpPr>
          <p:nvPr/>
        </p:nvSpPr>
        <p:spPr bwMode="auto">
          <a:xfrm flipV="1">
            <a:off x="2699791" y="2420887"/>
            <a:ext cx="1764445" cy="1"/>
          </a:xfrm>
          <a:prstGeom prst="line">
            <a:avLst/>
          </a:prstGeom>
          <a:noFill/>
          <a:ln w="9525">
            <a:solidFill>
              <a:schemeClr val="tx1"/>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21" name="Line 40"/>
          <p:cNvSpPr>
            <a:spLocks noChangeShapeType="1"/>
          </p:cNvSpPr>
          <p:nvPr/>
        </p:nvSpPr>
        <p:spPr bwMode="auto">
          <a:xfrm flipH="1">
            <a:off x="6457650" y="2420888"/>
            <a:ext cx="0" cy="424926"/>
          </a:xfrm>
          <a:prstGeom prst="line">
            <a:avLst/>
          </a:prstGeom>
          <a:noFill/>
          <a:ln w="9525">
            <a:solidFill>
              <a:schemeClr val="tx1"/>
            </a:solidFill>
            <a:prstDash val="sys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22" name="Line 40"/>
          <p:cNvSpPr>
            <a:spLocks noChangeShapeType="1"/>
          </p:cNvSpPr>
          <p:nvPr/>
        </p:nvSpPr>
        <p:spPr bwMode="auto">
          <a:xfrm>
            <a:off x="2699792" y="2420889"/>
            <a:ext cx="0" cy="360040"/>
          </a:xfrm>
          <a:prstGeom prst="line">
            <a:avLst/>
          </a:prstGeom>
          <a:noFill/>
          <a:ln w="9525">
            <a:solidFill>
              <a:schemeClr val="tx1"/>
            </a:solidFill>
            <a:prstDash val="sys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23" name="Line 40"/>
          <p:cNvSpPr>
            <a:spLocks noChangeShapeType="1"/>
          </p:cNvSpPr>
          <p:nvPr/>
        </p:nvSpPr>
        <p:spPr bwMode="auto">
          <a:xfrm>
            <a:off x="4393933" y="2204864"/>
            <a:ext cx="0" cy="2160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33" name="Ellipse 32"/>
          <p:cNvSpPr/>
          <p:nvPr/>
        </p:nvSpPr>
        <p:spPr>
          <a:xfrm>
            <a:off x="5364088" y="2244695"/>
            <a:ext cx="949980" cy="536233"/>
          </a:xfrm>
          <a:prstGeom prst="ellipse">
            <a:avLst/>
          </a:prstGeom>
          <a:ln>
            <a:prstDash val="dash"/>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1100" dirty="0">
                <a:solidFill>
                  <a:schemeClr val="tx1"/>
                </a:solidFill>
                <a:latin typeface="Calibri" panose="020F0502020204030204" pitchFamily="34" charset="0"/>
              </a:rPr>
              <a:t>Délai</a:t>
            </a:r>
            <a:r>
              <a:rPr lang="fr-FR" sz="1100" b="1" dirty="0" smtClean="0">
                <a:latin typeface="Calibri" panose="020F0502020204030204" pitchFamily="34" charset="0"/>
              </a:rPr>
              <a:t> </a:t>
            </a:r>
          </a:p>
          <a:p>
            <a:pPr algn="ctr"/>
            <a:r>
              <a:rPr lang="fr-FR" sz="1100" b="1" dirty="0" smtClean="0">
                <a:latin typeface="Calibri" panose="020F0502020204030204" pitchFamily="34" charset="0"/>
              </a:rPr>
              <a:t>Fixé par la CPD</a:t>
            </a:r>
          </a:p>
        </p:txBody>
      </p:sp>
      <p:cxnSp>
        <p:nvCxnSpPr>
          <p:cNvPr id="24" name="Connecteur droit 23"/>
          <p:cNvCxnSpPr/>
          <p:nvPr/>
        </p:nvCxnSpPr>
        <p:spPr>
          <a:xfrm flipH="1">
            <a:off x="2647042" y="3861048"/>
            <a:ext cx="4" cy="230208"/>
          </a:xfrm>
          <a:prstGeom prst="line">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Line 23"/>
          <p:cNvSpPr>
            <a:spLocks noChangeShapeType="1"/>
          </p:cNvSpPr>
          <p:nvPr/>
        </p:nvSpPr>
        <p:spPr bwMode="auto">
          <a:xfrm>
            <a:off x="2663434" y="4091256"/>
            <a:ext cx="378077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cxnSp>
        <p:nvCxnSpPr>
          <p:cNvPr id="26" name="Connecteur droit 25"/>
          <p:cNvCxnSpPr/>
          <p:nvPr/>
        </p:nvCxnSpPr>
        <p:spPr>
          <a:xfrm>
            <a:off x="6444208" y="3861048"/>
            <a:ext cx="0" cy="221680"/>
          </a:xfrm>
          <a:prstGeom prst="line">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sp>
        <p:nvSpPr>
          <p:cNvPr id="29" name="Line 40"/>
          <p:cNvSpPr>
            <a:spLocks noChangeShapeType="1"/>
          </p:cNvSpPr>
          <p:nvPr/>
        </p:nvSpPr>
        <p:spPr bwMode="auto">
          <a:xfrm flipH="1">
            <a:off x="4422962" y="4077071"/>
            <a:ext cx="5022" cy="13787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27" name="ZoneTexte 26"/>
          <p:cNvSpPr txBox="1"/>
          <p:nvPr/>
        </p:nvSpPr>
        <p:spPr>
          <a:xfrm>
            <a:off x="119598" y="-5254"/>
            <a:ext cx="5669783" cy="276999"/>
          </a:xfrm>
          <a:prstGeom prst="rect">
            <a:avLst/>
          </a:prstGeom>
          <a:noFill/>
        </p:spPr>
        <p:txBody>
          <a:bodyPr wrap="square" rtlCol="0">
            <a:spAutoFit/>
          </a:bodyPr>
          <a:lstStyle/>
          <a:p>
            <a:r>
              <a:rPr lang="fr-FR" sz="1200" b="1" dirty="0" smtClean="0">
                <a:latin typeface="Calibri" panose="020F0502020204030204" pitchFamily="34" charset="0"/>
              </a:rPr>
              <a:t>ANNEXE </a:t>
            </a:r>
            <a:r>
              <a:rPr lang="fr-FR" sz="1200" b="1" dirty="0" smtClean="0">
                <a:latin typeface="Calibri" panose="020F0502020204030204" pitchFamily="34" charset="0"/>
              </a:rPr>
              <a:t>6 </a:t>
            </a:r>
            <a:r>
              <a:rPr lang="fr-FR" sz="1200" b="1" dirty="0" smtClean="0">
                <a:latin typeface="Calibri" panose="020F0502020204030204" pitchFamily="34" charset="0"/>
              </a:rPr>
              <a:t>– </a:t>
            </a:r>
            <a:r>
              <a:rPr lang="fr-FR" sz="1200" b="1" dirty="0" smtClean="0">
                <a:latin typeface="Calibri" panose="020F0502020204030204" pitchFamily="34" charset="0"/>
              </a:rPr>
              <a:t>SCHEMAS RECAPITULATIFS DES PROCEDURES CONVENTIONNELLES</a:t>
            </a:r>
            <a:endParaRPr lang="fr-FR" sz="1200" b="1" dirty="0">
              <a:latin typeface="Calibri" panose="020F0502020204030204" pitchFamily="34" charset="0"/>
            </a:endParaRPr>
          </a:p>
        </p:txBody>
      </p:sp>
    </p:spTree>
    <p:extLst>
      <p:ext uri="{BB962C8B-B14F-4D97-AF65-F5344CB8AC3E}">
        <p14:creationId xmlns:p14="http://schemas.microsoft.com/office/powerpoint/2010/main" val="17826630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ZoneTexte 93"/>
          <p:cNvSpPr txBox="1"/>
          <p:nvPr/>
        </p:nvSpPr>
        <p:spPr>
          <a:xfrm>
            <a:off x="-1863" y="5467334"/>
            <a:ext cx="9144000" cy="1373477"/>
          </a:xfrm>
          <a:prstGeom prst="rect">
            <a:avLst/>
          </a:prstGeom>
          <a:solidFill>
            <a:schemeClr val="bg1"/>
          </a:solidFill>
        </p:spPr>
        <p:txBody>
          <a:bodyPr wrap="square" rtlCol="0">
            <a:spAutoFit/>
          </a:bodyPr>
          <a:lstStyle/>
          <a:p>
            <a:endParaRPr lang="fr-FR" dirty="0"/>
          </a:p>
        </p:txBody>
      </p:sp>
      <p:sp>
        <p:nvSpPr>
          <p:cNvPr id="36" name="Rectangle 4"/>
          <p:cNvSpPr>
            <a:spLocks noChangeArrowheads="1"/>
          </p:cNvSpPr>
          <p:nvPr/>
        </p:nvSpPr>
        <p:spPr bwMode="auto">
          <a:xfrm>
            <a:off x="5453929" y="2278698"/>
            <a:ext cx="3575595" cy="2310403"/>
          </a:xfrm>
          <a:prstGeom prst="rect">
            <a:avLst/>
          </a:prstGeom>
          <a:solidFill>
            <a:schemeClr val="bg1">
              <a:lumMod val="95000"/>
            </a:schemeClr>
          </a:solidFill>
          <a:ln w="9525">
            <a:solidFill>
              <a:schemeClr val="tx1"/>
            </a:solidFill>
            <a:miter lim="800000"/>
            <a:headEnd/>
            <a:tailEnd/>
          </a:ln>
          <a:effectLst/>
          <a:extLst/>
        </p:spPr>
        <p:txBody>
          <a:bodyPr wrap="none" anchor="ctr"/>
          <a:lstStyle/>
          <a:p>
            <a:pPr marL="171450" indent="-171450" algn="just">
              <a:buFont typeface="Wingdings" panose="05000000000000000000" pitchFamily="2" charset="2"/>
              <a:buChar char="Ø"/>
            </a:pPr>
            <a:r>
              <a:rPr lang="fr-FR" sz="1000" b="1" dirty="0" smtClean="0">
                <a:solidFill>
                  <a:srgbClr val="000000"/>
                </a:solidFill>
                <a:latin typeface="Arial"/>
              </a:rPr>
              <a:t>la </a:t>
            </a:r>
            <a:r>
              <a:rPr lang="fr-FR" sz="1000" b="1" dirty="0">
                <a:solidFill>
                  <a:srgbClr val="000000"/>
                </a:solidFill>
                <a:latin typeface="Arial"/>
              </a:rPr>
              <a:t>sanction conventionnelle est une décision </a:t>
            </a:r>
            <a:r>
              <a:rPr lang="fr-FR" sz="1000" b="1" dirty="0" smtClean="0">
                <a:solidFill>
                  <a:srgbClr val="000000"/>
                </a:solidFill>
                <a:latin typeface="Arial"/>
              </a:rPr>
              <a:t>collé-</a:t>
            </a:r>
          </a:p>
          <a:p>
            <a:pPr algn="just"/>
            <a:r>
              <a:rPr lang="fr-FR" sz="1000" b="1" dirty="0" smtClean="0">
                <a:solidFill>
                  <a:srgbClr val="000000"/>
                </a:solidFill>
                <a:latin typeface="Arial"/>
              </a:rPr>
              <a:t>- </a:t>
            </a:r>
            <a:r>
              <a:rPr lang="fr-FR" sz="1000" b="1" dirty="0" err="1" smtClean="0">
                <a:solidFill>
                  <a:srgbClr val="000000"/>
                </a:solidFill>
                <a:latin typeface="Arial"/>
              </a:rPr>
              <a:t>giale</a:t>
            </a:r>
            <a:r>
              <a:rPr lang="fr-FR" sz="1000" b="1" dirty="0" smtClean="0">
                <a:solidFill>
                  <a:srgbClr val="000000"/>
                </a:solidFill>
                <a:latin typeface="Arial"/>
              </a:rPr>
              <a:t>. Elle doit donc émaner des deux régimes. </a:t>
            </a:r>
          </a:p>
          <a:p>
            <a:pPr algn="just"/>
            <a:r>
              <a:rPr lang="fr-FR" sz="1000" b="1" dirty="0" smtClean="0">
                <a:solidFill>
                  <a:srgbClr val="000000"/>
                </a:solidFill>
                <a:latin typeface="Arial"/>
              </a:rPr>
              <a:t>Le </a:t>
            </a:r>
            <a:r>
              <a:rPr lang="fr-FR" sz="1000" b="1" u="sng" dirty="0" smtClean="0">
                <a:solidFill>
                  <a:srgbClr val="000000"/>
                </a:solidFill>
                <a:latin typeface="Arial"/>
              </a:rPr>
              <a:t>courrier de notification de sanction doit donc être </a:t>
            </a:r>
          </a:p>
          <a:p>
            <a:pPr algn="just"/>
            <a:r>
              <a:rPr lang="fr-FR" sz="1000" b="1" u="sng" dirty="0" smtClean="0">
                <a:solidFill>
                  <a:srgbClr val="000000"/>
                </a:solidFill>
                <a:latin typeface="Arial"/>
              </a:rPr>
              <a:t>co-signé par les deux directeurs de caisses et envoyé </a:t>
            </a:r>
          </a:p>
          <a:p>
            <a:pPr algn="just"/>
            <a:r>
              <a:rPr lang="fr-FR" sz="1000" b="1" u="sng" dirty="0" smtClean="0">
                <a:solidFill>
                  <a:srgbClr val="000000"/>
                </a:solidFill>
                <a:latin typeface="Arial"/>
              </a:rPr>
              <a:t>par la CPAM/CGSS</a:t>
            </a:r>
            <a:r>
              <a:rPr lang="fr-FR" sz="1000" b="1" dirty="0" smtClean="0">
                <a:solidFill>
                  <a:srgbClr val="000000"/>
                </a:solidFill>
                <a:latin typeface="Arial"/>
              </a:rPr>
              <a:t>. Il en va de même de l’avertissement</a:t>
            </a:r>
          </a:p>
          <a:p>
            <a:pPr algn="just"/>
            <a:r>
              <a:rPr lang="fr-FR" sz="1000" b="1" dirty="0" smtClean="0">
                <a:solidFill>
                  <a:srgbClr val="000000"/>
                </a:solidFill>
                <a:latin typeface="Arial"/>
              </a:rPr>
              <a:t>et du relevé des constatations transmis à l’orthophoniste. </a:t>
            </a:r>
          </a:p>
          <a:p>
            <a:pPr algn="just"/>
            <a:endParaRPr lang="fr-FR" sz="600" b="1" dirty="0">
              <a:solidFill>
                <a:srgbClr val="000000"/>
              </a:solidFill>
              <a:latin typeface="Arial"/>
            </a:endParaRPr>
          </a:p>
          <a:p>
            <a:pPr lvl="0" algn="just"/>
            <a:endParaRPr lang="fr-FR" sz="200" b="1" dirty="0">
              <a:solidFill>
                <a:srgbClr val="000000"/>
              </a:solidFill>
              <a:latin typeface="Arial"/>
            </a:endParaRPr>
          </a:p>
          <a:p>
            <a:pPr lvl="0" algn="just"/>
            <a:endParaRPr lang="fr-FR" sz="200" b="1" dirty="0">
              <a:solidFill>
                <a:srgbClr val="000000"/>
              </a:solidFill>
              <a:latin typeface="Arial"/>
            </a:endParaRPr>
          </a:p>
          <a:p>
            <a:pPr marL="171450" lvl="0" indent="-171450" algn="just">
              <a:buFont typeface="Wingdings" panose="05000000000000000000" pitchFamily="2" charset="2"/>
              <a:buChar char="Ø"/>
            </a:pPr>
            <a:r>
              <a:rPr lang="fr-FR" sz="1000" b="1" dirty="0" smtClean="0">
                <a:solidFill>
                  <a:srgbClr val="000000"/>
                </a:solidFill>
                <a:latin typeface="Arial"/>
              </a:rPr>
              <a:t>Décision motivée précisant </a:t>
            </a:r>
            <a:r>
              <a:rPr lang="fr-FR" sz="1000" b="1" u="sng" dirty="0" smtClean="0">
                <a:solidFill>
                  <a:srgbClr val="000000"/>
                </a:solidFill>
                <a:latin typeface="Arial"/>
              </a:rPr>
              <a:t>la date d’application de</a:t>
            </a:r>
          </a:p>
          <a:p>
            <a:pPr lvl="0" algn="just"/>
            <a:r>
              <a:rPr lang="fr-FR" sz="1000" b="1" u="sng" dirty="0" smtClean="0">
                <a:solidFill>
                  <a:srgbClr val="000000"/>
                </a:solidFill>
                <a:latin typeface="Arial"/>
              </a:rPr>
              <a:t>la sanction, qui ne peut intervenir que 2 mois après </a:t>
            </a:r>
          </a:p>
          <a:p>
            <a:pPr lvl="0" algn="just"/>
            <a:r>
              <a:rPr lang="fr-FR" sz="1000" b="1" u="sng" dirty="0" smtClean="0">
                <a:solidFill>
                  <a:srgbClr val="000000"/>
                </a:solidFill>
                <a:latin typeface="Arial"/>
              </a:rPr>
              <a:t>la date de notification</a:t>
            </a:r>
          </a:p>
          <a:p>
            <a:pPr algn="just"/>
            <a:endParaRPr lang="fr-FR" sz="200" b="1" dirty="0">
              <a:solidFill>
                <a:srgbClr val="000000"/>
              </a:solidFill>
              <a:latin typeface="Arial"/>
            </a:endParaRPr>
          </a:p>
        </p:txBody>
      </p:sp>
      <p:sp>
        <p:nvSpPr>
          <p:cNvPr id="45" name="Line 40"/>
          <p:cNvSpPr>
            <a:spLocks noChangeShapeType="1"/>
          </p:cNvSpPr>
          <p:nvPr/>
        </p:nvSpPr>
        <p:spPr bwMode="auto">
          <a:xfrm>
            <a:off x="3631053" y="2303491"/>
            <a:ext cx="0" cy="51669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96" name="Line 40"/>
          <p:cNvSpPr>
            <a:spLocks noChangeShapeType="1"/>
          </p:cNvSpPr>
          <p:nvPr/>
        </p:nvSpPr>
        <p:spPr bwMode="auto">
          <a:xfrm>
            <a:off x="3631053" y="3365899"/>
            <a:ext cx="0" cy="49685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552218" y="2335767"/>
            <a:ext cx="273190" cy="273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5"/>
          <p:cNvSpPr/>
          <p:nvPr/>
        </p:nvSpPr>
        <p:spPr>
          <a:xfrm>
            <a:off x="1123832" y="1052736"/>
            <a:ext cx="6804620" cy="332656"/>
          </a:xfrm>
          <a:prstGeom prst="rect">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2000" b="1" kern="0" dirty="0" smtClean="0">
                <a:solidFill>
                  <a:schemeClr val="tx1"/>
                </a:solidFill>
                <a:latin typeface="Calibri" panose="020F0502020204030204" pitchFamily="34" charset="0"/>
                <a:ea typeface="ＭＳ Ｐゴシック"/>
              </a:rPr>
              <a:t>1.4. Décision et notification de la sanction</a:t>
            </a:r>
            <a:endParaRPr lang="fr-FR" sz="2000" b="1" kern="0" dirty="0">
              <a:solidFill>
                <a:schemeClr val="tx1"/>
              </a:solidFill>
              <a:latin typeface="Calibri" panose="020F0502020204030204" pitchFamily="34" charset="0"/>
              <a:ea typeface="ＭＳ Ｐゴシック"/>
            </a:endParaRPr>
          </a:p>
        </p:txBody>
      </p:sp>
      <p:sp>
        <p:nvSpPr>
          <p:cNvPr id="17" name="Rectangle 2"/>
          <p:cNvSpPr>
            <a:spLocks noChangeArrowheads="1"/>
          </p:cNvSpPr>
          <p:nvPr/>
        </p:nvSpPr>
        <p:spPr bwMode="auto">
          <a:xfrm>
            <a:off x="52112" y="141997"/>
            <a:ext cx="9036050"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nchor="ctr"/>
          <a:lstStyle/>
          <a:p>
            <a:pPr eaLnBrk="0" hangingPunct="0">
              <a:spcBef>
                <a:spcPct val="20000"/>
              </a:spcBef>
              <a:buClr>
                <a:schemeClr val="accent6"/>
              </a:buClr>
              <a:defRPr/>
            </a:pPr>
            <a:r>
              <a:rPr lang="fr-FR" sz="2200" b="1" u="sng" dirty="0" smtClean="0">
                <a:latin typeface="Calibri" panose="020F0502020204030204" pitchFamily="34" charset="0"/>
              </a:rPr>
              <a:t>1. Procédure conventionnelle masseurs-kinésithérapeutes </a:t>
            </a:r>
            <a:endParaRPr lang="fr-FR" sz="2200" u="sng" dirty="0">
              <a:latin typeface="Calibri" panose="020F0502020204030204" pitchFamily="34" charset="0"/>
            </a:endParaRPr>
          </a:p>
        </p:txBody>
      </p:sp>
      <p:sp>
        <p:nvSpPr>
          <p:cNvPr id="19" name="Rectangle à coins arrondis 18"/>
          <p:cNvSpPr/>
          <p:nvPr/>
        </p:nvSpPr>
        <p:spPr>
          <a:xfrm>
            <a:off x="2735963" y="1757111"/>
            <a:ext cx="1790179" cy="546380"/>
          </a:xfrm>
          <a:prstGeom prst="roundRect">
            <a:avLst/>
          </a:prstGeom>
          <a:solidFill>
            <a:schemeClr val="accent6">
              <a:lumMod val="60000"/>
              <a:lumOff val="40000"/>
            </a:schemeClr>
          </a:solidFill>
          <a:ln>
            <a:solidFill>
              <a:schemeClr val="accent6">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r>
              <a:rPr lang="fr-FR" sz="1200" b="1" dirty="0" smtClean="0">
                <a:solidFill>
                  <a:schemeClr val="tx1"/>
                </a:solidFill>
                <a:latin typeface="Calibri" panose="020F0502020204030204" pitchFamily="34" charset="0"/>
              </a:rPr>
              <a:t>Avis de la CPD</a:t>
            </a:r>
          </a:p>
          <a:p>
            <a:pPr algn="ctr"/>
            <a:r>
              <a:rPr lang="fr-FR" sz="1100" dirty="0" smtClean="0">
                <a:solidFill>
                  <a:schemeClr val="tx1"/>
                </a:solidFill>
                <a:latin typeface="Calibri" panose="020F0502020204030204" pitchFamily="34" charset="0"/>
              </a:rPr>
              <a:t>Ou avis réputé rendu</a:t>
            </a:r>
            <a:endParaRPr lang="fr-FR" sz="1100" dirty="0">
              <a:solidFill>
                <a:schemeClr val="tx1"/>
              </a:solidFill>
              <a:latin typeface="Calibri" panose="020F0502020204030204" pitchFamily="34" charset="0"/>
            </a:endParaRPr>
          </a:p>
        </p:txBody>
      </p:sp>
      <p:sp>
        <p:nvSpPr>
          <p:cNvPr id="20" name="Rectangle à coins arrondis 19"/>
          <p:cNvSpPr/>
          <p:nvPr/>
        </p:nvSpPr>
        <p:spPr>
          <a:xfrm>
            <a:off x="2279913" y="2820186"/>
            <a:ext cx="2808312" cy="545713"/>
          </a:xfrm>
          <a:prstGeom prst="roundRect">
            <a:avLst/>
          </a:prstGeom>
          <a:solidFill>
            <a:schemeClr val="accent5">
              <a:lumMod val="40000"/>
              <a:lumOff val="6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lvl="0" algn="ctr"/>
            <a:r>
              <a:rPr lang="fr-FR" sz="1200" b="1" dirty="0" smtClean="0">
                <a:solidFill>
                  <a:schemeClr val="tx1"/>
                </a:solidFill>
                <a:latin typeface="Calibri" panose="020F0502020204030204" pitchFamily="34" charset="0"/>
              </a:rPr>
              <a:t>Décision directeur CPAM </a:t>
            </a:r>
          </a:p>
          <a:p>
            <a:pPr lvl="0" algn="ctr"/>
            <a:r>
              <a:rPr lang="fr-FR" sz="1200" dirty="0" smtClean="0">
                <a:solidFill>
                  <a:schemeClr val="tx1"/>
                </a:solidFill>
                <a:latin typeface="Calibri" panose="020F0502020204030204" pitchFamily="34" charset="0"/>
              </a:rPr>
              <a:t>pour le compte des autres régimes</a:t>
            </a:r>
          </a:p>
        </p:txBody>
      </p:sp>
      <p:sp>
        <p:nvSpPr>
          <p:cNvPr id="22" name="Rectangle à coins arrondis 21"/>
          <p:cNvSpPr/>
          <p:nvPr/>
        </p:nvSpPr>
        <p:spPr>
          <a:xfrm>
            <a:off x="2124942" y="3911898"/>
            <a:ext cx="3036619" cy="672692"/>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fr-FR" sz="1200" b="1" dirty="0" smtClean="0">
                <a:solidFill>
                  <a:schemeClr val="tx1"/>
                </a:solidFill>
                <a:latin typeface="Calibri" panose="020F0502020204030204" pitchFamily="34" charset="0"/>
              </a:rPr>
              <a:t>Notification au masseur-kinésithérapeute</a:t>
            </a:r>
            <a:endParaRPr lang="fr-FR" sz="1200" b="1" dirty="0">
              <a:solidFill>
                <a:schemeClr val="tx1"/>
              </a:solidFill>
              <a:latin typeface="Calibri" panose="020F0502020204030204" pitchFamily="34" charset="0"/>
            </a:endParaRPr>
          </a:p>
          <a:p>
            <a:pPr algn="ctr"/>
            <a:r>
              <a:rPr lang="fr-FR" sz="1100" u="sng" dirty="0" smtClean="0">
                <a:solidFill>
                  <a:schemeClr val="tx1"/>
                </a:solidFill>
                <a:latin typeface="Calibri" panose="020F0502020204030204" pitchFamily="34" charset="0"/>
              </a:rPr>
              <a:t>LR-AR</a:t>
            </a:r>
            <a:r>
              <a:rPr lang="fr-FR" sz="1100" dirty="0" smtClean="0">
                <a:solidFill>
                  <a:schemeClr val="tx1"/>
                </a:solidFill>
                <a:latin typeface="Calibri" panose="020F0502020204030204" pitchFamily="34" charset="0"/>
              </a:rPr>
              <a:t> : mesure prise + date d’effet + voies de recours</a:t>
            </a:r>
            <a:endParaRPr lang="fr-FR" sz="1100" dirty="0">
              <a:solidFill>
                <a:schemeClr val="tx1"/>
              </a:solidFill>
              <a:latin typeface="Calibri" panose="020F0502020204030204" pitchFamily="34" charset="0"/>
            </a:endParaRPr>
          </a:p>
        </p:txBody>
      </p:sp>
      <p:sp>
        <p:nvSpPr>
          <p:cNvPr id="23" name="Line 23"/>
          <p:cNvSpPr>
            <a:spLocks noChangeShapeType="1"/>
          </p:cNvSpPr>
          <p:nvPr/>
        </p:nvSpPr>
        <p:spPr bwMode="auto">
          <a:xfrm>
            <a:off x="1625983" y="3031870"/>
            <a:ext cx="65392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24" name="Line 40"/>
          <p:cNvSpPr>
            <a:spLocks noChangeShapeType="1"/>
          </p:cNvSpPr>
          <p:nvPr/>
        </p:nvSpPr>
        <p:spPr bwMode="auto">
          <a:xfrm>
            <a:off x="1625983" y="2030301"/>
            <a:ext cx="110998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25" name="Line 23"/>
          <p:cNvSpPr>
            <a:spLocks noChangeShapeType="1"/>
          </p:cNvSpPr>
          <p:nvPr/>
        </p:nvSpPr>
        <p:spPr bwMode="auto">
          <a:xfrm flipH="1">
            <a:off x="1619671" y="2030300"/>
            <a:ext cx="6312" cy="10015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27" name="Rectangle 26"/>
          <p:cNvSpPr/>
          <p:nvPr/>
        </p:nvSpPr>
        <p:spPr>
          <a:xfrm>
            <a:off x="52111" y="2308743"/>
            <a:ext cx="1517214" cy="327238"/>
          </a:xfrm>
          <a:prstGeom prst="rect">
            <a:avLst/>
          </a:prstGeom>
          <a:solidFill>
            <a:schemeClr val="accent6">
              <a:lumMod val="20000"/>
              <a:lumOff val="80000"/>
            </a:schemeClr>
          </a:solidFill>
          <a:ln>
            <a:solidFill>
              <a:schemeClr val="accent6">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1100" b="1" dirty="0" smtClean="0">
                <a:solidFill>
                  <a:schemeClr val="tx1"/>
                </a:solidFill>
                <a:latin typeface="Calibri" panose="020F0502020204030204" pitchFamily="34" charset="0"/>
              </a:rPr>
              <a:t>Information de la CPD</a:t>
            </a:r>
            <a:endParaRPr lang="fr-FR" sz="1100" b="1" dirty="0">
              <a:solidFill>
                <a:schemeClr val="tx1"/>
              </a:solidFill>
              <a:latin typeface="Calibri" panose="020F0502020204030204" pitchFamily="34" charset="0"/>
            </a:endParaRPr>
          </a:p>
        </p:txBody>
      </p:sp>
      <p:sp>
        <p:nvSpPr>
          <p:cNvPr id="26" name="Line 40"/>
          <p:cNvSpPr>
            <a:spLocks noChangeShapeType="1"/>
          </p:cNvSpPr>
          <p:nvPr/>
        </p:nvSpPr>
        <p:spPr bwMode="auto">
          <a:xfrm flipH="1">
            <a:off x="1625984" y="3034789"/>
            <a:ext cx="0" cy="2194411"/>
          </a:xfrm>
          <a:prstGeom prst="line">
            <a:avLst/>
          </a:prstGeom>
          <a:noFill/>
          <a:ln w="9525">
            <a:solidFill>
              <a:schemeClr val="tx1"/>
            </a:solidFill>
            <a:prstDash val="lg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28" name="Rectangle 27"/>
          <p:cNvSpPr/>
          <p:nvPr/>
        </p:nvSpPr>
        <p:spPr>
          <a:xfrm>
            <a:off x="106600" y="5238701"/>
            <a:ext cx="3429545" cy="107062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fr-FR" sz="1200" b="1" dirty="0" smtClean="0">
                <a:solidFill>
                  <a:srgbClr val="002060"/>
                </a:solidFill>
                <a:latin typeface="Calibri" panose="020F0502020204030204" pitchFamily="34" charset="0"/>
              </a:rPr>
              <a:t>Information secrétariat CPN</a:t>
            </a:r>
          </a:p>
          <a:p>
            <a:pPr algn="ctr"/>
            <a:r>
              <a:rPr lang="fr-FR" sz="1200" dirty="0" smtClean="0">
                <a:solidFill>
                  <a:srgbClr val="002060"/>
                </a:solidFill>
                <a:latin typeface="Calibri" panose="020F0502020204030204" pitchFamily="34" charset="0"/>
              </a:rPr>
              <a:t>Si suspension de participation au financement des cotisations sociales &gt; ou = 6 mois</a:t>
            </a:r>
            <a:br>
              <a:rPr lang="fr-FR" sz="1200" dirty="0" smtClean="0">
                <a:solidFill>
                  <a:srgbClr val="002060"/>
                </a:solidFill>
                <a:latin typeface="Calibri" panose="020F0502020204030204" pitchFamily="34" charset="0"/>
              </a:rPr>
            </a:br>
            <a:r>
              <a:rPr lang="fr-FR" sz="1200" dirty="0" smtClean="0">
                <a:solidFill>
                  <a:srgbClr val="002060"/>
                </a:solidFill>
                <a:latin typeface="Calibri" panose="020F0502020204030204" pitchFamily="34" charset="0"/>
              </a:rPr>
              <a:t>Ou si déconventionnement &gt; ou = 3 mois et mesure supérieure à l’avis de la CPD</a:t>
            </a:r>
          </a:p>
        </p:txBody>
      </p:sp>
      <p:sp>
        <p:nvSpPr>
          <p:cNvPr id="29" name="Line 40"/>
          <p:cNvSpPr>
            <a:spLocks noChangeShapeType="1"/>
          </p:cNvSpPr>
          <p:nvPr/>
        </p:nvSpPr>
        <p:spPr bwMode="auto">
          <a:xfrm flipV="1">
            <a:off x="3521186" y="5819775"/>
            <a:ext cx="1793764" cy="4616"/>
          </a:xfrm>
          <a:prstGeom prst="line">
            <a:avLst/>
          </a:prstGeom>
          <a:noFill/>
          <a:ln w="9525">
            <a:solidFill>
              <a:schemeClr val="tx1"/>
            </a:solidFill>
            <a:prstDash val="lg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30" name="Rectangle 29"/>
          <p:cNvSpPr/>
          <p:nvPr/>
        </p:nvSpPr>
        <p:spPr>
          <a:xfrm>
            <a:off x="5334240" y="5607746"/>
            <a:ext cx="1360670" cy="43329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fr-FR" sz="1200" b="1" dirty="0" smtClean="0">
                <a:solidFill>
                  <a:srgbClr val="002060"/>
                </a:solidFill>
                <a:latin typeface="Calibri" panose="020F0502020204030204" pitchFamily="34" charset="0"/>
              </a:rPr>
              <a:t>Avis simple CPN</a:t>
            </a:r>
            <a:endParaRPr lang="fr-FR" sz="1200" dirty="0" smtClean="0">
              <a:solidFill>
                <a:srgbClr val="002060"/>
              </a:solidFill>
              <a:latin typeface="Calibri" panose="020F0502020204030204" pitchFamily="34" charset="0"/>
            </a:endParaRPr>
          </a:p>
        </p:txBody>
      </p:sp>
      <p:sp>
        <p:nvSpPr>
          <p:cNvPr id="31" name="Ellipse 30"/>
          <p:cNvSpPr/>
          <p:nvPr/>
        </p:nvSpPr>
        <p:spPr>
          <a:xfrm>
            <a:off x="3943078" y="5885955"/>
            <a:ext cx="949980" cy="536233"/>
          </a:xfrm>
          <a:prstGeom prst="ellipse">
            <a:avLst/>
          </a:prstGeom>
          <a:ln>
            <a:prstDash val="dash"/>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1100" dirty="0">
                <a:solidFill>
                  <a:schemeClr val="tx1"/>
                </a:solidFill>
                <a:latin typeface="Calibri" panose="020F0502020204030204" pitchFamily="34" charset="0"/>
              </a:rPr>
              <a:t>Délai</a:t>
            </a:r>
            <a:r>
              <a:rPr lang="fr-FR" sz="1100" b="1" dirty="0" smtClean="0">
                <a:latin typeface="Calibri" panose="020F0502020204030204" pitchFamily="34" charset="0"/>
              </a:rPr>
              <a:t> </a:t>
            </a:r>
          </a:p>
          <a:p>
            <a:pPr algn="ctr"/>
            <a:r>
              <a:rPr lang="fr-FR" sz="1100" b="1" dirty="0" smtClean="0">
                <a:latin typeface="Calibri" panose="020F0502020204030204" pitchFamily="34" charset="0"/>
              </a:rPr>
              <a:t>30 jours</a:t>
            </a:r>
          </a:p>
        </p:txBody>
      </p:sp>
      <p:sp>
        <p:nvSpPr>
          <p:cNvPr id="32" name="ZoneTexte 31"/>
          <p:cNvSpPr txBox="1"/>
          <p:nvPr/>
        </p:nvSpPr>
        <p:spPr>
          <a:xfrm>
            <a:off x="119598" y="-5254"/>
            <a:ext cx="5669783" cy="276999"/>
          </a:xfrm>
          <a:prstGeom prst="rect">
            <a:avLst/>
          </a:prstGeom>
          <a:noFill/>
        </p:spPr>
        <p:txBody>
          <a:bodyPr wrap="square" rtlCol="0">
            <a:spAutoFit/>
          </a:bodyPr>
          <a:lstStyle/>
          <a:p>
            <a:r>
              <a:rPr lang="fr-FR" sz="1200" b="1" dirty="0" smtClean="0">
                <a:latin typeface="Calibri" panose="020F0502020204030204" pitchFamily="34" charset="0"/>
              </a:rPr>
              <a:t>ANNEXE </a:t>
            </a:r>
            <a:r>
              <a:rPr lang="fr-FR" sz="1200" b="1" dirty="0" smtClean="0">
                <a:latin typeface="Calibri" panose="020F0502020204030204" pitchFamily="34" charset="0"/>
              </a:rPr>
              <a:t>6 </a:t>
            </a:r>
            <a:r>
              <a:rPr lang="fr-FR" sz="1200" b="1" dirty="0" smtClean="0">
                <a:latin typeface="Calibri" panose="020F0502020204030204" pitchFamily="34" charset="0"/>
              </a:rPr>
              <a:t>– </a:t>
            </a:r>
            <a:r>
              <a:rPr lang="fr-FR" sz="1200" b="1" dirty="0" smtClean="0">
                <a:latin typeface="Calibri" panose="020F0502020204030204" pitchFamily="34" charset="0"/>
              </a:rPr>
              <a:t>SCHEMAS RECAPITULATIFS DES PROCEDURES CONVENTIONNELLES</a:t>
            </a:r>
            <a:endParaRPr lang="fr-FR" sz="1200" b="1" dirty="0">
              <a:latin typeface="Calibri" panose="020F0502020204030204" pitchFamily="34" charset="0"/>
            </a:endParaRPr>
          </a:p>
        </p:txBody>
      </p:sp>
    </p:spTree>
    <p:extLst>
      <p:ext uri="{BB962C8B-B14F-4D97-AF65-F5344CB8AC3E}">
        <p14:creationId xmlns:p14="http://schemas.microsoft.com/office/powerpoint/2010/main" val="12243009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08384" y="1196752"/>
            <a:ext cx="8320360" cy="4620244"/>
          </a:xfrm>
        </p:spPr>
        <p:txBody>
          <a:bodyPr/>
          <a:lstStyle/>
          <a:p>
            <a:pPr algn="l">
              <a:buClr>
                <a:srgbClr val="92D050"/>
              </a:buClr>
            </a:pPr>
            <a:r>
              <a:rPr lang="fr-FR" sz="1600" i="1" dirty="0" smtClean="0">
                <a:solidFill>
                  <a:schemeClr val="tx1"/>
                </a:solidFill>
                <a:latin typeface="Calibri" panose="020F0502020204030204" pitchFamily="34" charset="0"/>
              </a:rPr>
              <a:t>Article 6.4.3. de l’avenant 5 à la convention nationale des masseurs-kinésithérapeutes.</a:t>
            </a:r>
            <a:br>
              <a:rPr lang="fr-FR" sz="1600" i="1" dirty="0" smtClean="0">
                <a:solidFill>
                  <a:schemeClr val="tx1"/>
                </a:solidFill>
                <a:latin typeface="Calibri" panose="020F0502020204030204" pitchFamily="34" charset="0"/>
              </a:rPr>
            </a:br>
            <a:r>
              <a:rPr lang="fr-FR" sz="1600" i="1" dirty="0" smtClean="0">
                <a:solidFill>
                  <a:schemeClr val="tx1"/>
                </a:solidFill>
                <a:latin typeface="Calibri" panose="020F0502020204030204" pitchFamily="34" charset="0"/>
              </a:rPr>
              <a:t/>
            </a:r>
            <a:br>
              <a:rPr lang="fr-FR" sz="1600" i="1" dirty="0" smtClean="0">
                <a:solidFill>
                  <a:schemeClr val="tx1"/>
                </a:solidFill>
                <a:latin typeface="Calibri" panose="020F0502020204030204" pitchFamily="34" charset="0"/>
              </a:rPr>
            </a:br>
            <a:r>
              <a:rPr lang="fr-FR" sz="1600" dirty="0" smtClean="0">
                <a:solidFill>
                  <a:schemeClr val="tx1"/>
                </a:solidFill>
                <a:latin typeface="Calibri" panose="020F0502020204030204" pitchFamily="34" charset="0"/>
              </a:rPr>
              <a:t>« </a:t>
            </a:r>
            <a:r>
              <a:rPr lang="fr-FR" sz="1600" b="0" i="1" dirty="0" smtClean="0">
                <a:solidFill>
                  <a:schemeClr val="tx1"/>
                </a:solidFill>
                <a:latin typeface="Calibri" panose="020F0502020204030204" pitchFamily="34" charset="0"/>
              </a:rPr>
              <a:t>En cas de violation particulièrement grave des dispositions législatives, réglementaires ou des engagements conventionnels justifiant le dépôt d’une plainte pénale par l’organisme de sécurité sociale en application du 4</a:t>
            </a:r>
            <a:r>
              <a:rPr lang="fr-FR" sz="1600" b="0" i="1" baseline="30000" dirty="0" smtClean="0">
                <a:solidFill>
                  <a:schemeClr val="tx1"/>
                </a:solidFill>
                <a:latin typeface="Calibri" panose="020F0502020204030204" pitchFamily="34" charset="0"/>
              </a:rPr>
              <a:t>ème</a:t>
            </a:r>
            <a:r>
              <a:rPr lang="fr-FR" sz="1600" b="0" i="1" dirty="0" smtClean="0">
                <a:solidFill>
                  <a:schemeClr val="tx1"/>
                </a:solidFill>
                <a:latin typeface="Calibri" panose="020F0502020204030204" pitchFamily="34" charset="0"/>
              </a:rPr>
              <a:t> alinéa de l’article L. 114-9 du CSS et entraînant un préjudice financier dépassant 8 plafonds mensuels de la sécurité sociale, le Directeur de la caisse du lieu d’exercice de l’orthophoniste peut décider de suspendre les effets de la convention, après accord du directeur général de l’UNCAM ou de son représentant désigné à cet effet</a:t>
            </a:r>
            <a:r>
              <a:rPr lang="fr-FR" sz="1600" b="0" dirty="0" smtClean="0">
                <a:solidFill>
                  <a:schemeClr val="tx1"/>
                </a:solidFill>
                <a:latin typeface="Calibri" panose="020F0502020204030204" pitchFamily="34" charset="0"/>
              </a:rPr>
              <a:t> ».</a:t>
            </a:r>
            <a:br>
              <a:rPr lang="fr-FR" sz="1600" b="0" dirty="0" smtClean="0">
                <a:solidFill>
                  <a:schemeClr val="tx1"/>
                </a:solidFill>
                <a:latin typeface="Calibri" panose="020F0502020204030204" pitchFamily="34" charset="0"/>
              </a:rPr>
            </a:br>
            <a:r>
              <a:rPr lang="fr-FR" sz="1600" b="0" dirty="0" smtClean="0">
                <a:solidFill>
                  <a:schemeClr val="tx1"/>
                </a:solidFill>
                <a:latin typeface="Calibri" panose="020F0502020204030204" pitchFamily="34" charset="0"/>
              </a:rPr>
              <a:t/>
            </a:r>
            <a:br>
              <a:rPr lang="fr-FR" sz="1600" b="0" dirty="0" smtClean="0">
                <a:solidFill>
                  <a:schemeClr val="tx1"/>
                </a:solidFill>
                <a:latin typeface="Calibri" panose="020F0502020204030204" pitchFamily="34" charset="0"/>
              </a:rPr>
            </a:br>
            <a:r>
              <a:rPr lang="fr-FR" sz="1600" b="0" i="1" dirty="0" smtClean="0">
                <a:solidFill>
                  <a:schemeClr val="tx1"/>
                </a:solidFill>
                <a:latin typeface="Calibri" panose="020F0502020204030204" pitchFamily="34" charset="0"/>
              </a:rPr>
              <a:t>Cette suspension provisoire ne peut excéder 3 mois </a:t>
            </a:r>
            <a:r>
              <a:rPr lang="fr-FR" sz="1600" b="0" dirty="0" smtClean="0">
                <a:solidFill>
                  <a:schemeClr val="tx1"/>
                </a:solidFill>
                <a:latin typeface="Calibri" panose="020F0502020204030204" pitchFamily="34" charset="0"/>
              </a:rPr>
              <a:t>».</a:t>
            </a:r>
            <a:br>
              <a:rPr lang="fr-FR" sz="1600" b="0" dirty="0" smtClean="0">
                <a:solidFill>
                  <a:schemeClr val="tx1"/>
                </a:solidFill>
                <a:latin typeface="Calibri" panose="020F0502020204030204" pitchFamily="34" charset="0"/>
              </a:rPr>
            </a:br>
            <a:r>
              <a:rPr lang="fr-FR" sz="1600" b="0" dirty="0" smtClean="0">
                <a:solidFill>
                  <a:schemeClr val="tx1"/>
                </a:solidFill>
                <a:latin typeface="Calibri" panose="020F0502020204030204" pitchFamily="34" charset="0"/>
              </a:rPr>
              <a:t/>
            </a:r>
            <a:br>
              <a:rPr lang="fr-FR" sz="1600" b="0" dirty="0" smtClean="0">
                <a:solidFill>
                  <a:schemeClr val="tx1"/>
                </a:solidFill>
                <a:latin typeface="Calibri" panose="020F0502020204030204" pitchFamily="34" charset="0"/>
              </a:rPr>
            </a:br>
            <a:r>
              <a:rPr lang="fr-FR" sz="1600" dirty="0" smtClean="0">
                <a:solidFill>
                  <a:schemeClr val="tx1"/>
                </a:solidFill>
                <a:latin typeface="Calibri" panose="020F0502020204030204" pitchFamily="34" charset="0"/>
              </a:rPr>
              <a:t>Il s’agit d’une mesure conservatoire. </a:t>
            </a:r>
            <a:endParaRPr lang="fr-FR" dirty="0"/>
          </a:p>
        </p:txBody>
      </p:sp>
      <p:sp>
        <p:nvSpPr>
          <p:cNvPr id="5" name="ZoneTexte 4"/>
          <p:cNvSpPr txBox="1"/>
          <p:nvPr/>
        </p:nvSpPr>
        <p:spPr>
          <a:xfrm>
            <a:off x="-6871" y="5455820"/>
            <a:ext cx="9150871" cy="1373477"/>
          </a:xfrm>
          <a:prstGeom prst="rect">
            <a:avLst/>
          </a:prstGeom>
          <a:solidFill>
            <a:schemeClr val="bg1"/>
          </a:solidFill>
        </p:spPr>
        <p:txBody>
          <a:bodyPr wrap="square" rtlCol="0">
            <a:spAutoFit/>
          </a:bodyPr>
          <a:lstStyle/>
          <a:p>
            <a:endParaRPr lang="fr-FR" dirty="0"/>
          </a:p>
        </p:txBody>
      </p:sp>
      <p:sp>
        <p:nvSpPr>
          <p:cNvPr id="7" name="Rectangle 2"/>
          <p:cNvSpPr>
            <a:spLocks noChangeArrowheads="1"/>
          </p:cNvSpPr>
          <p:nvPr/>
        </p:nvSpPr>
        <p:spPr bwMode="auto">
          <a:xfrm>
            <a:off x="106600" y="139293"/>
            <a:ext cx="8981562"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nchor="ctr"/>
          <a:lstStyle/>
          <a:p>
            <a:pPr eaLnBrk="0" hangingPunct="0">
              <a:spcBef>
                <a:spcPct val="20000"/>
              </a:spcBef>
              <a:buClr>
                <a:schemeClr val="accent6"/>
              </a:buClr>
              <a:defRPr/>
            </a:pPr>
            <a:r>
              <a:rPr lang="fr-FR" sz="2200" b="1" u="sng" dirty="0" smtClean="0">
                <a:latin typeface="Calibri" panose="020F0502020204030204" pitchFamily="34" charset="0"/>
              </a:rPr>
              <a:t>2. Procédure exceptionnelle de déconventionnement</a:t>
            </a:r>
            <a:endParaRPr lang="fr-FR" sz="2200" u="sng" dirty="0">
              <a:latin typeface="Calibri" panose="020F0502020204030204" pitchFamily="34" charset="0"/>
            </a:endParaRPr>
          </a:p>
        </p:txBody>
      </p:sp>
      <p:sp>
        <p:nvSpPr>
          <p:cNvPr id="9" name="ZoneTexte 8"/>
          <p:cNvSpPr txBox="1"/>
          <p:nvPr/>
        </p:nvSpPr>
        <p:spPr>
          <a:xfrm>
            <a:off x="119598" y="-5254"/>
            <a:ext cx="5669783" cy="276999"/>
          </a:xfrm>
          <a:prstGeom prst="rect">
            <a:avLst/>
          </a:prstGeom>
          <a:noFill/>
        </p:spPr>
        <p:txBody>
          <a:bodyPr wrap="square" rtlCol="0">
            <a:spAutoFit/>
          </a:bodyPr>
          <a:lstStyle/>
          <a:p>
            <a:r>
              <a:rPr lang="fr-FR" sz="1200" b="1" dirty="0" smtClean="0">
                <a:latin typeface="Calibri" panose="020F0502020204030204" pitchFamily="34" charset="0"/>
              </a:rPr>
              <a:t>ANNEXE </a:t>
            </a:r>
            <a:r>
              <a:rPr lang="fr-FR" sz="1200" b="1" dirty="0" smtClean="0">
                <a:latin typeface="Calibri" panose="020F0502020204030204" pitchFamily="34" charset="0"/>
              </a:rPr>
              <a:t>6 </a:t>
            </a:r>
            <a:r>
              <a:rPr lang="fr-FR" sz="1200" b="1" dirty="0" smtClean="0">
                <a:latin typeface="Calibri" panose="020F0502020204030204" pitchFamily="34" charset="0"/>
              </a:rPr>
              <a:t>– </a:t>
            </a:r>
            <a:r>
              <a:rPr lang="fr-FR" sz="1200" b="1" dirty="0" smtClean="0">
                <a:latin typeface="Calibri" panose="020F0502020204030204" pitchFamily="34" charset="0"/>
              </a:rPr>
              <a:t>SCHEMAS RECAPITULATIFS DES PROCEDURES CONVENTIONNELLES</a:t>
            </a:r>
            <a:endParaRPr lang="fr-FR" sz="1200" b="1" dirty="0">
              <a:latin typeface="Calibri" panose="020F0502020204030204" pitchFamily="34" charset="0"/>
            </a:endParaRPr>
          </a:p>
        </p:txBody>
      </p:sp>
    </p:spTree>
    <p:extLst>
      <p:ext uri="{BB962C8B-B14F-4D97-AF65-F5344CB8AC3E}">
        <p14:creationId xmlns:p14="http://schemas.microsoft.com/office/powerpoint/2010/main" val="37581860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3" name="Connecteur droit 102"/>
          <p:cNvCxnSpPr/>
          <p:nvPr/>
        </p:nvCxnSpPr>
        <p:spPr>
          <a:xfrm>
            <a:off x="4356100" y="5084763"/>
            <a:ext cx="0" cy="215900"/>
          </a:xfrm>
          <a:prstGeom prst="line">
            <a:avLst/>
          </a:prstGeom>
        </p:spPr>
        <p:style>
          <a:lnRef idx="1">
            <a:schemeClr val="dk1"/>
          </a:lnRef>
          <a:fillRef idx="0">
            <a:schemeClr val="dk1"/>
          </a:fillRef>
          <a:effectRef idx="0">
            <a:schemeClr val="dk1"/>
          </a:effectRef>
          <a:fontRef idx="minor">
            <a:schemeClr val="tx1"/>
          </a:fontRef>
        </p:style>
      </p:cxnSp>
      <p:sp>
        <p:nvSpPr>
          <p:cNvPr id="39" name="Rectangle à coins arrondis 38"/>
          <p:cNvSpPr/>
          <p:nvPr/>
        </p:nvSpPr>
        <p:spPr>
          <a:xfrm>
            <a:off x="395536" y="548680"/>
            <a:ext cx="8569077" cy="575246"/>
          </a:xfrm>
          <a:prstGeom prst="roundRect">
            <a:avLst/>
          </a:prstGeom>
          <a:solidFill>
            <a:schemeClr val="accent5">
              <a:lumMod val="40000"/>
              <a:lumOff val="60000"/>
            </a:schemeClr>
          </a:solidFill>
          <a:ln>
            <a:solidFill>
              <a:schemeClr val="accent5">
                <a:lumMod val="75000"/>
              </a:schemeClr>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r>
              <a:rPr lang="fr-FR" sz="1100" b="1" dirty="0">
                <a:solidFill>
                  <a:schemeClr val="tx1"/>
                </a:solidFill>
              </a:rPr>
              <a:t>Violation particulièrement grave </a:t>
            </a:r>
            <a:r>
              <a:rPr lang="fr-FR" sz="1100" dirty="0">
                <a:solidFill>
                  <a:schemeClr val="tx1"/>
                </a:solidFill>
              </a:rPr>
              <a:t>des </a:t>
            </a:r>
            <a:r>
              <a:rPr lang="fr-FR" sz="1100" dirty="0" smtClean="0">
                <a:solidFill>
                  <a:schemeClr val="tx1"/>
                </a:solidFill>
              </a:rPr>
              <a:t>dispositions législatives</a:t>
            </a:r>
            <a:r>
              <a:rPr lang="fr-FR" sz="1100" dirty="0">
                <a:solidFill>
                  <a:schemeClr val="tx1"/>
                </a:solidFill>
              </a:rPr>
              <a:t>, réglementaires ou des engagements conventionnels justifiant le dépôt d’une plainte pénale par la CPAM (art. L.114-9 CSS) et entraînant un préjudice financier dépassant 8 plafonds mensuels de la sécurité sociale </a:t>
            </a:r>
          </a:p>
        </p:txBody>
      </p:sp>
      <p:sp>
        <p:nvSpPr>
          <p:cNvPr id="42" name="Rectangle à coins arrondis 41"/>
          <p:cNvSpPr/>
          <p:nvPr/>
        </p:nvSpPr>
        <p:spPr>
          <a:xfrm>
            <a:off x="2226915" y="1412453"/>
            <a:ext cx="4513262" cy="360363"/>
          </a:xfrm>
          <a:prstGeom prst="roundRect">
            <a:avLst/>
          </a:prstGeom>
          <a:solidFill>
            <a:schemeClr val="accent5">
              <a:lumMod val="40000"/>
              <a:lumOff val="60000"/>
            </a:schemeClr>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r>
              <a:rPr lang="fr-FR" sz="1100" b="1" dirty="0">
                <a:solidFill>
                  <a:schemeClr val="tx1"/>
                </a:solidFill>
              </a:rPr>
              <a:t>Directeur de la CPAM </a:t>
            </a:r>
            <a:r>
              <a:rPr lang="fr-FR" sz="1100" dirty="0">
                <a:solidFill>
                  <a:schemeClr val="tx1"/>
                </a:solidFill>
              </a:rPr>
              <a:t>envisage une suspension du conventionnement</a:t>
            </a:r>
            <a:endParaRPr lang="fr-FR" sz="1100" i="1" dirty="0">
              <a:solidFill>
                <a:schemeClr val="tx1"/>
              </a:solidFill>
            </a:endParaRPr>
          </a:p>
        </p:txBody>
      </p:sp>
      <p:sp>
        <p:nvSpPr>
          <p:cNvPr id="46" name="Rectangle à coins arrondis 45"/>
          <p:cNvSpPr/>
          <p:nvPr/>
        </p:nvSpPr>
        <p:spPr>
          <a:xfrm>
            <a:off x="4932363" y="2825442"/>
            <a:ext cx="4032250" cy="748021"/>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fr-FR" sz="1050" dirty="0">
                <a:solidFill>
                  <a:schemeClr val="tx1"/>
                </a:solidFill>
              </a:rPr>
              <a:t>Directeur </a:t>
            </a:r>
            <a:r>
              <a:rPr lang="fr-FR" sz="1050" dirty="0" smtClean="0">
                <a:solidFill>
                  <a:schemeClr val="tx1"/>
                </a:solidFill>
              </a:rPr>
              <a:t>CPAM notifie </a:t>
            </a:r>
            <a:r>
              <a:rPr lang="fr-FR" sz="1100" dirty="0">
                <a:solidFill>
                  <a:schemeClr val="tx1"/>
                </a:solidFill>
              </a:rPr>
              <a:t>au/à</a:t>
            </a:r>
            <a:r>
              <a:rPr lang="fr-FR" sz="1050" dirty="0">
                <a:solidFill>
                  <a:schemeClr val="tx1"/>
                </a:solidFill>
              </a:rPr>
              <a:t> la </a:t>
            </a:r>
            <a:r>
              <a:rPr lang="fr-FR" sz="1050" dirty="0" smtClean="0">
                <a:solidFill>
                  <a:schemeClr val="tx1"/>
                </a:solidFill>
              </a:rPr>
              <a:t>professionnel(le</a:t>
            </a:r>
            <a:r>
              <a:rPr lang="fr-FR" sz="1050" dirty="0">
                <a:solidFill>
                  <a:schemeClr val="tx1"/>
                </a:solidFill>
              </a:rPr>
              <a:t>), </a:t>
            </a:r>
          </a:p>
          <a:p>
            <a:pPr algn="ctr" fontAlgn="auto">
              <a:spcBef>
                <a:spcPts val="0"/>
              </a:spcBef>
              <a:spcAft>
                <a:spcPts val="0"/>
              </a:spcAft>
              <a:defRPr/>
            </a:pPr>
            <a:r>
              <a:rPr lang="fr-FR" sz="1050" i="1" dirty="0">
                <a:solidFill>
                  <a:schemeClr val="tx1"/>
                </a:solidFill>
              </a:rPr>
              <a:t>par tout moyen permettant de déterminer la date de réception,</a:t>
            </a:r>
          </a:p>
          <a:p>
            <a:pPr algn="ctr" fontAlgn="auto">
              <a:spcBef>
                <a:spcPts val="0"/>
              </a:spcBef>
              <a:spcAft>
                <a:spcPts val="0"/>
              </a:spcAft>
              <a:defRPr/>
            </a:pPr>
            <a:r>
              <a:rPr lang="fr-FR" sz="1050" i="1" dirty="0">
                <a:solidFill>
                  <a:schemeClr val="tx1"/>
                </a:solidFill>
              </a:rPr>
              <a:t> </a:t>
            </a:r>
            <a:r>
              <a:rPr lang="fr-FR" sz="1050" dirty="0">
                <a:solidFill>
                  <a:schemeClr val="tx1"/>
                </a:solidFill>
              </a:rPr>
              <a:t>les faits </a:t>
            </a:r>
            <a:r>
              <a:rPr lang="fr-FR" sz="1050" dirty="0" smtClean="0">
                <a:solidFill>
                  <a:schemeClr val="tx1"/>
                </a:solidFill>
              </a:rPr>
              <a:t>reprochés et la suspension de </a:t>
            </a:r>
            <a:r>
              <a:rPr lang="fr-FR" sz="1050" dirty="0">
                <a:solidFill>
                  <a:schemeClr val="tx1"/>
                </a:solidFill>
              </a:rPr>
              <a:t>conventionnement </a:t>
            </a:r>
            <a:r>
              <a:rPr lang="fr-FR" sz="1050" dirty="0" smtClean="0">
                <a:solidFill>
                  <a:schemeClr val="tx1"/>
                </a:solidFill>
              </a:rPr>
              <a:t>envisagée et les voies de recours</a:t>
            </a:r>
            <a:endParaRPr lang="fr-FR" sz="1050" i="1" dirty="0">
              <a:solidFill>
                <a:schemeClr val="tx1"/>
              </a:solidFill>
            </a:endParaRPr>
          </a:p>
        </p:txBody>
      </p:sp>
      <p:sp>
        <p:nvSpPr>
          <p:cNvPr id="54" name="Rectangle à coins arrondis 53"/>
          <p:cNvSpPr/>
          <p:nvPr/>
        </p:nvSpPr>
        <p:spPr>
          <a:xfrm>
            <a:off x="2648744" y="2005805"/>
            <a:ext cx="3689350" cy="287337"/>
          </a:xfrm>
          <a:prstGeom prst="roundRect">
            <a:avLst/>
          </a:prstGeom>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r>
              <a:rPr lang="fr-FR" sz="1100" dirty="0">
                <a:solidFill>
                  <a:schemeClr val="tx1"/>
                </a:solidFill>
              </a:rPr>
              <a:t>Demande accord DG de l’UNCAM ou de son représentant</a:t>
            </a:r>
            <a:endParaRPr lang="fr-FR" sz="1100" i="1" dirty="0">
              <a:solidFill>
                <a:schemeClr val="tx1"/>
              </a:solidFill>
            </a:endParaRPr>
          </a:p>
        </p:txBody>
      </p:sp>
      <p:sp>
        <p:nvSpPr>
          <p:cNvPr id="24" name="Ellipse 23"/>
          <p:cNvSpPr/>
          <p:nvPr/>
        </p:nvSpPr>
        <p:spPr>
          <a:xfrm>
            <a:off x="1182340" y="1842292"/>
            <a:ext cx="1044575" cy="792162"/>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fr-FR" sz="1100" dirty="0">
                <a:solidFill>
                  <a:schemeClr val="tx1"/>
                </a:solidFill>
              </a:rPr>
              <a:t>Pas d’accord du DG de l’UNCAM</a:t>
            </a:r>
          </a:p>
        </p:txBody>
      </p:sp>
      <p:sp>
        <p:nvSpPr>
          <p:cNvPr id="71" name="Rectangle à coins arrondis 70"/>
          <p:cNvSpPr/>
          <p:nvPr/>
        </p:nvSpPr>
        <p:spPr>
          <a:xfrm>
            <a:off x="1109066" y="2914463"/>
            <a:ext cx="1116013" cy="503237"/>
          </a:xfrm>
          <a:prstGeom prst="roundRect">
            <a:avLst/>
          </a:prstGeom>
          <a:solidFill>
            <a:schemeClr val="accent5">
              <a:lumMod val="20000"/>
              <a:lumOff val="80000"/>
            </a:schemeClr>
          </a:solidFill>
          <a:ln>
            <a:solidFill>
              <a:schemeClr val="accent5">
                <a:lumMod val="40000"/>
                <a:lumOff val="60000"/>
              </a:schemeClr>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r>
              <a:rPr lang="fr-FR" sz="1200" b="1" dirty="0">
                <a:solidFill>
                  <a:schemeClr val="tx1"/>
                </a:solidFill>
              </a:rPr>
              <a:t>Abandon de la procédure</a:t>
            </a:r>
            <a:endParaRPr lang="fr-FR" sz="1200" b="1" i="1" dirty="0">
              <a:solidFill>
                <a:schemeClr val="tx1"/>
              </a:solidFill>
            </a:endParaRPr>
          </a:p>
        </p:txBody>
      </p:sp>
      <p:sp>
        <p:nvSpPr>
          <p:cNvPr id="75" name="Ellipse 74"/>
          <p:cNvSpPr/>
          <p:nvPr/>
        </p:nvSpPr>
        <p:spPr>
          <a:xfrm>
            <a:off x="6770688" y="1897060"/>
            <a:ext cx="1044575" cy="792163"/>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fr-FR" sz="1100" dirty="0">
                <a:solidFill>
                  <a:schemeClr val="tx1"/>
                </a:solidFill>
              </a:rPr>
              <a:t>Accord du DG de l’UNCAM</a:t>
            </a:r>
          </a:p>
        </p:txBody>
      </p:sp>
      <p:sp>
        <p:nvSpPr>
          <p:cNvPr id="78" name="Rectangle à coins arrondis 77"/>
          <p:cNvSpPr/>
          <p:nvPr/>
        </p:nvSpPr>
        <p:spPr>
          <a:xfrm>
            <a:off x="5580111" y="3711575"/>
            <a:ext cx="2125613" cy="358775"/>
          </a:xfrm>
          <a:prstGeom prst="roundRect">
            <a:avLst/>
          </a:prstGeom>
        </p:spPr>
        <p:style>
          <a:lnRef idx="2">
            <a:schemeClr val="accent5"/>
          </a:lnRef>
          <a:fillRef idx="1">
            <a:schemeClr val="lt1"/>
          </a:fillRef>
          <a:effectRef idx="0">
            <a:schemeClr val="accent5"/>
          </a:effectRef>
          <a:fontRef idx="minor">
            <a:schemeClr val="dk1"/>
          </a:fontRef>
        </p:style>
        <p:txBody>
          <a:bodyPr anchor="ctr"/>
          <a:lstStyle/>
          <a:p>
            <a:pPr algn="ctr" fontAlgn="auto">
              <a:spcBef>
                <a:spcPts val="0"/>
              </a:spcBef>
              <a:spcAft>
                <a:spcPts val="0"/>
              </a:spcAft>
              <a:defRPr/>
            </a:pPr>
            <a:r>
              <a:rPr lang="fr-FR" sz="1100" dirty="0">
                <a:solidFill>
                  <a:prstClr val="black"/>
                </a:solidFill>
              </a:rPr>
              <a:t>Délai de 15 jours à compter de la réception de la notification</a:t>
            </a:r>
            <a:endParaRPr lang="fr-FR" sz="1100" i="1" dirty="0">
              <a:solidFill>
                <a:prstClr val="black"/>
              </a:solidFill>
            </a:endParaRPr>
          </a:p>
        </p:txBody>
      </p:sp>
      <p:sp>
        <p:nvSpPr>
          <p:cNvPr id="86" name="Rectangle à coins arrondis 85"/>
          <p:cNvSpPr/>
          <p:nvPr/>
        </p:nvSpPr>
        <p:spPr>
          <a:xfrm>
            <a:off x="2987824" y="4365625"/>
            <a:ext cx="2447776" cy="719138"/>
          </a:xfrm>
          <a:prstGeom prst="roundRect">
            <a:avLst/>
          </a:prstGeom>
          <a:solidFill>
            <a:schemeClr val="accent3">
              <a:lumMod val="40000"/>
              <a:lumOff val="6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fr-FR" sz="1100" dirty="0">
                <a:solidFill>
                  <a:schemeClr val="tx1"/>
                </a:solidFill>
              </a:rPr>
              <a:t>Le/la </a:t>
            </a:r>
            <a:r>
              <a:rPr lang="fr-FR" sz="1100" dirty="0" smtClean="0">
                <a:solidFill>
                  <a:schemeClr val="tx1"/>
                </a:solidFill>
              </a:rPr>
              <a:t>professionnel(le</a:t>
            </a:r>
            <a:r>
              <a:rPr lang="fr-FR" sz="1100" dirty="0">
                <a:solidFill>
                  <a:schemeClr val="tx1"/>
                </a:solidFill>
              </a:rPr>
              <a:t>) demande à être entendu(e), assisté(e) le cas échéant de la personne de son choix, pour présenter ses observations</a:t>
            </a:r>
            <a:endParaRPr lang="fr-FR" sz="1100" i="1" dirty="0">
              <a:solidFill>
                <a:schemeClr val="tx1"/>
              </a:solidFill>
            </a:endParaRPr>
          </a:p>
        </p:txBody>
      </p:sp>
      <p:sp>
        <p:nvSpPr>
          <p:cNvPr id="94" name="Rectangle à coins arrondis 93"/>
          <p:cNvSpPr/>
          <p:nvPr/>
        </p:nvSpPr>
        <p:spPr>
          <a:xfrm>
            <a:off x="5797152" y="4365625"/>
            <a:ext cx="1679973" cy="719138"/>
          </a:xfrm>
          <a:prstGeom prst="roundRect">
            <a:avLst/>
          </a:prstGeom>
          <a:solidFill>
            <a:schemeClr val="accent3">
              <a:lumMod val="40000"/>
              <a:lumOff val="6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fr-FR" sz="1100" dirty="0">
                <a:solidFill>
                  <a:schemeClr val="tx1"/>
                </a:solidFill>
              </a:rPr>
              <a:t>Le/la professionnel(le)  présente ses observations écrites</a:t>
            </a:r>
            <a:endParaRPr lang="fr-FR" sz="1100" i="1" dirty="0">
              <a:solidFill>
                <a:schemeClr val="tx1"/>
              </a:solidFill>
            </a:endParaRPr>
          </a:p>
        </p:txBody>
      </p:sp>
      <p:sp>
        <p:nvSpPr>
          <p:cNvPr id="95" name="Rectangle à coins arrondis 94"/>
          <p:cNvSpPr/>
          <p:nvPr/>
        </p:nvSpPr>
        <p:spPr>
          <a:xfrm>
            <a:off x="7705725" y="4365625"/>
            <a:ext cx="1330325" cy="719138"/>
          </a:xfrm>
          <a:prstGeom prst="roundRect">
            <a:avLst/>
          </a:prstGeom>
          <a:solidFill>
            <a:schemeClr val="accent3">
              <a:lumMod val="40000"/>
              <a:lumOff val="6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fr-FR" sz="1100" dirty="0">
                <a:solidFill>
                  <a:schemeClr val="tx1"/>
                </a:solidFill>
              </a:rPr>
              <a:t>Absence de demande du/de la professionnel(le) </a:t>
            </a:r>
            <a:endParaRPr lang="fr-FR" sz="1100" i="1" dirty="0">
              <a:solidFill>
                <a:schemeClr val="tx1"/>
              </a:solidFill>
            </a:endParaRPr>
          </a:p>
        </p:txBody>
      </p:sp>
      <p:sp>
        <p:nvSpPr>
          <p:cNvPr id="114" name="Rectangle à coins arrondis 113"/>
          <p:cNvSpPr/>
          <p:nvPr/>
        </p:nvSpPr>
        <p:spPr>
          <a:xfrm>
            <a:off x="6126956" y="5434012"/>
            <a:ext cx="1081088" cy="371475"/>
          </a:xfrm>
          <a:prstGeom prst="roundRect">
            <a:avLst/>
          </a:prstGeom>
        </p:spPr>
        <p:style>
          <a:lnRef idx="2">
            <a:schemeClr val="accent5"/>
          </a:lnRef>
          <a:fillRef idx="1">
            <a:schemeClr val="lt1"/>
          </a:fillRef>
          <a:effectRef idx="0">
            <a:schemeClr val="accent5"/>
          </a:effectRef>
          <a:fontRef idx="minor">
            <a:schemeClr val="dk1"/>
          </a:fontRef>
        </p:style>
        <p:txBody>
          <a:bodyPr anchor="ctr"/>
          <a:lstStyle/>
          <a:p>
            <a:pPr algn="ctr" fontAlgn="auto">
              <a:spcBef>
                <a:spcPts val="0"/>
              </a:spcBef>
              <a:spcAft>
                <a:spcPts val="0"/>
              </a:spcAft>
              <a:defRPr/>
            </a:pPr>
            <a:r>
              <a:rPr lang="fr-FR" sz="1100" dirty="0">
                <a:solidFill>
                  <a:prstClr val="black"/>
                </a:solidFill>
              </a:rPr>
              <a:t>Délai de 15 jours</a:t>
            </a:r>
            <a:endParaRPr lang="fr-FR" sz="1100" i="1" dirty="0">
              <a:solidFill>
                <a:prstClr val="black"/>
              </a:solidFill>
            </a:endParaRPr>
          </a:p>
        </p:txBody>
      </p:sp>
      <p:sp>
        <p:nvSpPr>
          <p:cNvPr id="129" name="Rectangle à coins arrondis 128"/>
          <p:cNvSpPr/>
          <p:nvPr/>
        </p:nvSpPr>
        <p:spPr>
          <a:xfrm>
            <a:off x="7733481" y="5411662"/>
            <a:ext cx="1330325" cy="393825"/>
          </a:xfrm>
          <a:prstGeom prst="roundRect">
            <a:avLst/>
          </a:prstGeom>
          <a:solidFill>
            <a:schemeClr val="accent5">
              <a:lumMod val="20000"/>
              <a:lumOff val="80000"/>
            </a:schemeClr>
          </a:solidFill>
          <a:ln>
            <a:solidFill>
              <a:schemeClr val="accent5">
                <a:lumMod val="40000"/>
                <a:lumOff val="60000"/>
              </a:schemeClr>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r>
              <a:rPr lang="fr-FR" sz="1200" b="1" dirty="0">
                <a:solidFill>
                  <a:schemeClr val="tx1"/>
                </a:solidFill>
              </a:rPr>
              <a:t>Abandon de la procédure</a:t>
            </a:r>
            <a:endParaRPr lang="fr-FR" sz="1200" b="1" i="1" dirty="0">
              <a:solidFill>
                <a:schemeClr val="tx1"/>
              </a:solidFill>
            </a:endParaRPr>
          </a:p>
        </p:txBody>
      </p:sp>
      <p:sp>
        <p:nvSpPr>
          <p:cNvPr id="133" name="Rectangle à coins arrondis 132"/>
          <p:cNvSpPr/>
          <p:nvPr/>
        </p:nvSpPr>
        <p:spPr>
          <a:xfrm>
            <a:off x="667321" y="5451048"/>
            <a:ext cx="4814887" cy="4318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fr-FR" sz="1100" dirty="0">
                <a:solidFill>
                  <a:schemeClr val="tx1"/>
                </a:solidFill>
              </a:rPr>
              <a:t>Notification au/à la </a:t>
            </a:r>
            <a:r>
              <a:rPr lang="fr-FR" sz="1100" dirty="0" smtClean="0">
                <a:solidFill>
                  <a:schemeClr val="tx1"/>
                </a:solidFill>
              </a:rPr>
              <a:t>professionnel(le</a:t>
            </a:r>
            <a:r>
              <a:rPr lang="fr-FR" sz="1100" dirty="0">
                <a:solidFill>
                  <a:schemeClr val="tx1"/>
                </a:solidFill>
              </a:rPr>
              <a:t>) de la décision motivée de suspension temporaire du conventionnement (maximum 3 mois)</a:t>
            </a:r>
            <a:endParaRPr lang="fr-FR" sz="1100" i="1" dirty="0">
              <a:solidFill>
                <a:schemeClr val="tx1"/>
              </a:solidFill>
            </a:endParaRPr>
          </a:p>
        </p:txBody>
      </p:sp>
      <p:sp>
        <p:nvSpPr>
          <p:cNvPr id="150" name="Rectangle à coins arrondis 149"/>
          <p:cNvSpPr/>
          <p:nvPr/>
        </p:nvSpPr>
        <p:spPr>
          <a:xfrm>
            <a:off x="117475" y="6112543"/>
            <a:ext cx="3878461" cy="650701"/>
          </a:xfrm>
          <a:prstGeom prst="roundRect">
            <a:avLst/>
          </a:prstGeom>
          <a:solidFill>
            <a:schemeClr val="accent5">
              <a:lumMod val="20000"/>
              <a:lumOff val="80000"/>
            </a:schemeClr>
          </a:solidFill>
          <a:ln>
            <a:solidFill>
              <a:schemeClr val="accent5">
                <a:lumMod val="40000"/>
                <a:lumOff val="60000"/>
              </a:schemeClr>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r>
              <a:rPr lang="fr-FR" sz="1200" b="1" dirty="0">
                <a:solidFill>
                  <a:schemeClr val="tx1"/>
                </a:solidFill>
              </a:rPr>
              <a:t>Lancement d’une procédure de sanction conventionnelle</a:t>
            </a:r>
            <a:r>
              <a:rPr lang="fr-FR" sz="1200" dirty="0">
                <a:solidFill>
                  <a:schemeClr val="tx1"/>
                </a:solidFill>
              </a:rPr>
              <a:t> </a:t>
            </a:r>
          </a:p>
          <a:p>
            <a:pPr algn="ctr" fontAlgn="auto">
              <a:spcBef>
                <a:spcPts val="0"/>
              </a:spcBef>
              <a:spcAft>
                <a:spcPts val="0"/>
              </a:spcAft>
              <a:defRPr/>
            </a:pPr>
            <a:r>
              <a:rPr lang="fr-FR" sz="1100" dirty="0">
                <a:solidFill>
                  <a:schemeClr val="tx1"/>
                </a:solidFill>
              </a:rPr>
              <a:t>(sans phase d’avertissement préalable) </a:t>
            </a:r>
            <a:endParaRPr lang="fr-FR" sz="1100" dirty="0" smtClean="0">
              <a:solidFill>
                <a:schemeClr val="tx1"/>
              </a:solidFill>
            </a:endParaRPr>
          </a:p>
          <a:p>
            <a:pPr algn="ctr" fontAlgn="auto">
              <a:spcBef>
                <a:spcPts val="0"/>
              </a:spcBef>
              <a:spcAft>
                <a:spcPts val="0"/>
              </a:spcAft>
              <a:defRPr/>
            </a:pPr>
            <a:r>
              <a:rPr lang="fr-FR" sz="1100" i="1" dirty="0" smtClean="0">
                <a:solidFill>
                  <a:schemeClr val="tx1"/>
                </a:solidFill>
              </a:rPr>
              <a:t>Article 6.4.1 de l’avenant 5 à la convention nationale</a:t>
            </a:r>
          </a:p>
        </p:txBody>
      </p:sp>
      <p:sp>
        <p:nvSpPr>
          <p:cNvPr id="151" name="Rectangle à coins arrondis 150"/>
          <p:cNvSpPr/>
          <p:nvPr/>
        </p:nvSpPr>
        <p:spPr>
          <a:xfrm>
            <a:off x="4211712" y="6112543"/>
            <a:ext cx="2736850" cy="647526"/>
          </a:xfrm>
          <a:prstGeom prst="roundRect">
            <a:avLst/>
          </a:prstGeom>
          <a:solidFill>
            <a:schemeClr val="accent3">
              <a:lumMod val="40000"/>
              <a:lumOff val="6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fr-FR" sz="1100" dirty="0">
                <a:solidFill>
                  <a:schemeClr val="tx1"/>
                </a:solidFill>
              </a:rPr>
              <a:t>Possibilité pour le/la professionnel(le) d’exercer un recours en référé devant le TA</a:t>
            </a:r>
            <a:endParaRPr lang="fr-FR" sz="1100" i="1" dirty="0">
              <a:solidFill>
                <a:schemeClr val="tx1"/>
              </a:solidFill>
            </a:endParaRPr>
          </a:p>
        </p:txBody>
      </p:sp>
      <p:cxnSp>
        <p:nvCxnSpPr>
          <p:cNvPr id="131" name="Connecteur droit 130"/>
          <p:cNvCxnSpPr/>
          <p:nvPr/>
        </p:nvCxnSpPr>
        <p:spPr>
          <a:xfrm>
            <a:off x="8388350" y="5084763"/>
            <a:ext cx="0" cy="215900"/>
          </a:xfrm>
          <a:prstGeom prst="line">
            <a:avLst/>
          </a:prstGeom>
        </p:spPr>
        <p:style>
          <a:lnRef idx="1">
            <a:schemeClr val="dk1"/>
          </a:lnRef>
          <a:fillRef idx="0">
            <a:schemeClr val="dk1"/>
          </a:fillRef>
          <a:effectRef idx="0">
            <a:schemeClr val="dk1"/>
          </a:effectRef>
          <a:fontRef idx="minor">
            <a:schemeClr val="tx1"/>
          </a:fontRef>
        </p:style>
      </p:cxnSp>
      <p:cxnSp>
        <p:nvCxnSpPr>
          <p:cNvPr id="125" name="Connecteur droit 124"/>
          <p:cNvCxnSpPr/>
          <p:nvPr/>
        </p:nvCxnSpPr>
        <p:spPr>
          <a:xfrm>
            <a:off x="4356100" y="5300663"/>
            <a:ext cx="4032250" cy="0"/>
          </a:xfrm>
          <a:prstGeom prst="line">
            <a:avLst/>
          </a:prstGeom>
        </p:spPr>
        <p:style>
          <a:lnRef idx="1">
            <a:schemeClr val="dk1"/>
          </a:lnRef>
          <a:fillRef idx="0">
            <a:schemeClr val="dk1"/>
          </a:fillRef>
          <a:effectRef idx="0">
            <a:schemeClr val="dk1"/>
          </a:effectRef>
          <a:fontRef idx="minor">
            <a:schemeClr val="tx1"/>
          </a:fontRef>
        </p:style>
      </p:cxnSp>
      <p:sp>
        <p:nvSpPr>
          <p:cNvPr id="43" name="Line 40"/>
          <p:cNvSpPr>
            <a:spLocks noChangeShapeType="1"/>
          </p:cNvSpPr>
          <p:nvPr/>
        </p:nvSpPr>
        <p:spPr bwMode="auto">
          <a:xfrm flipH="1">
            <a:off x="1984697" y="5882849"/>
            <a:ext cx="72008" cy="24405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4" name="Line 40"/>
          <p:cNvSpPr>
            <a:spLocks noChangeShapeType="1"/>
          </p:cNvSpPr>
          <p:nvPr/>
        </p:nvSpPr>
        <p:spPr bwMode="auto">
          <a:xfrm>
            <a:off x="4932363" y="5882849"/>
            <a:ext cx="111979" cy="20592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8" name="Line 40"/>
          <p:cNvSpPr>
            <a:spLocks noChangeShapeType="1"/>
          </p:cNvSpPr>
          <p:nvPr/>
        </p:nvSpPr>
        <p:spPr bwMode="auto">
          <a:xfrm flipH="1">
            <a:off x="4339568" y="4207582"/>
            <a:ext cx="16532" cy="158044"/>
          </a:xfrm>
          <a:prstGeom prst="line">
            <a:avLst/>
          </a:prstGeom>
          <a:noFill/>
          <a:ln w="9525">
            <a:solidFill>
              <a:schemeClr val="tx1"/>
            </a:solidFill>
            <a:prstDash val="sys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1" name="Line 40"/>
          <p:cNvSpPr>
            <a:spLocks noChangeShapeType="1"/>
          </p:cNvSpPr>
          <p:nvPr/>
        </p:nvSpPr>
        <p:spPr bwMode="auto">
          <a:xfrm flipH="1">
            <a:off x="8388350" y="4221163"/>
            <a:ext cx="0" cy="158044"/>
          </a:xfrm>
          <a:prstGeom prst="line">
            <a:avLst/>
          </a:prstGeom>
          <a:noFill/>
          <a:ln w="9525">
            <a:solidFill>
              <a:schemeClr val="tx1"/>
            </a:solidFill>
            <a:prstDash val="sys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2" name="Line 40"/>
          <p:cNvSpPr>
            <a:spLocks noChangeShapeType="1"/>
          </p:cNvSpPr>
          <p:nvPr/>
        </p:nvSpPr>
        <p:spPr bwMode="auto">
          <a:xfrm flipH="1">
            <a:off x="6675396" y="4262424"/>
            <a:ext cx="0" cy="116783"/>
          </a:xfrm>
          <a:prstGeom prst="line">
            <a:avLst/>
          </a:prstGeom>
          <a:noFill/>
          <a:ln w="9525">
            <a:solidFill>
              <a:schemeClr val="tx1"/>
            </a:solidFill>
            <a:prstDash val="sys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3" name="Line 40"/>
          <p:cNvSpPr>
            <a:spLocks noChangeShapeType="1"/>
          </p:cNvSpPr>
          <p:nvPr/>
        </p:nvSpPr>
        <p:spPr bwMode="auto">
          <a:xfrm flipH="1">
            <a:off x="6667500" y="5084763"/>
            <a:ext cx="0"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5" name="Line 40"/>
          <p:cNvSpPr>
            <a:spLocks noChangeShapeType="1"/>
          </p:cNvSpPr>
          <p:nvPr/>
        </p:nvSpPr>
        <p:spPr bwMode="auto">
          <a:xfrm flipH="1">
            <a:off x="6645414" y="3553885"/>
            <a:ext cx="16532" cy="1580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6" name="Line 40"/>
          <p:cNvSpPr>
            <a:spLocks noChangeShapeType="1"/>
          </p:cNvSpPr>
          <p:nvPr/>
        </p:nvSpPr>
        <p:spPr bwMode="auto">
          <a:xfrm flipH="1">
            <a:off x="7292975" y="2667398"/>
            <a:ext cx="16532" cy="1580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7" name="Line 40"/>
          <p:cNvSpPr>
            <a:spLocks noChangeShapeType="1"/>
          </p:cNvSpPr>
          <p:nvPr/>
        </p:nvSpPr>
        <p:spPr bwMode="auto">
          <a:xfrm>
            <a:off x="6354626" y="2134743"/>
            <a:ext cx="416062" cy="7902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8" name="Line 40"/>
          <p:cNvSpPr>
            <a:spLocks noChangeShapeType="1"/>
          </p:cNvSpPr>
          <p:nvPr/>
        </p:nvSpPr>
        <p:spPr bwMode="auto">
          <a:xfrm flipH="1">
            <a:off x="2226915" y="2134743"/>
            <a:ext cx="421829" cy="10363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9" name="Line 40"/>
          <p:cNvSpPr>
            <a:spLocks noChangeShapeType="1"/>
          </p:cNvSpPr>
          <p:nvPr/>
        </p:nvSpPr>
        <p:spPr bwMode="auto">
          <a:xfrm flipH="1">
            <a:off x="4509951" y="1772815"/>
            <a:ext cx="0" cy="232989"/>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60" name="Line 40"/>
          <p:cNvSpPr>
            <a:spLocks noChangeShapeType="1"/>
          </p:cNvSpPr>
          <p:nvPr/>
        </p:nvSpPr>
        <p:spPr bwMode="auto">
          <a:xfrm flipH="1">
            <a:off x="4483545" y="1123926"/>
            <a:ext cx="9873" cy="28852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63" name="Flèche droite 62"/>
          <p:cNvSpPr/>
          <p:nvPr/>
        </p:nvSpPr>
        <p:spPr>
          <a:xfrm flipH="1">
            <a:off x="5507334" y="5517232"/>
            <a:ext cx="619621" cy="2145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b="1">
              <a:solidFill>
                <a:schemeClr val="accent6">
                  <a:lumMod val="75000"/>
                </a:schemeClr>
              </a:solidFill>
            </a:endParaRPr>
          </a:p>
        </p:txBody>
      </p:sp>
      <p:sp>
        <p:nvSpPr>
          <p:cNvPr id="64" name="Flèche droite 63"/>
          <p:cNvSpPr/>
          <p:nvPr/>
        </p:nvSpPr>
        <p:spPr>
          <a:xfrm rot="10800000" flipH="1">
            <a:off x="7208045" y="5517231"/>
            <a:ext cx="525436" cy="2145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b="1">
              <a:solidFill>
                <a:schemeClr val="accent6">
                  <a:lumMod val="75000"/>
                </a:schemeClr>
              </a:solidFill>
            </a:endParaRPr>
          </a:p>
        </p:txBody>
      </p:sp>
      <p:sp>
        <p:nvSpPr>
          <p:cNvPr id="65" name="Flèche droite 64"/>
          <p:cNvSpPr/>
          <p:nvPr/>
        </p:nvSpPr>
        <p:spPr>
          <a:xfrm rot="16200000" flipH="1">
            <a:off x="1530412" y="2693281"/>
            <a:ext cx="273319" cy="2215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b="1">
              <a:solidFill>
                <a:schemeClr val="accent6">
                  <a:lumMod val="75000"/>
                </a:schemeClr>
              </a:solidFill>
            </a:endParaRPr>
          </a:p>
        </p:txBody>
      </p:sp>
      <p:sp>
        <p:nvSpPr>
          <p:cNvPr id="66" name="Line 23"/>
          <p:cNvSpPr>
            <a:spLocks noChangeShapeType="1"/>
          </p:cNvSpPr>
          <p:nvPr/>
        </p:nvSpPr>
        <p:spPr bwMode="auto">
          <a:xfrm>
            <a:off x="4356100" y="4207581"/>
            <a:ext cx="4032250" cy="13581"/>
          </a:xfrm>
          <a:prstGeom prst="line">
            <a:avLst/>
          </a:prstGeom>
          <a:noFill/>
          <a:ln w="9525">
            <a:solidFill>
              <a:schemeClr val="tx1"/>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cxnSp>
        <p:nvCxnSpPr>
          <p:cNvPr id="67" name="Connecteur droit 66"/>
          <p:cNvCxnSpPr/>
          <p:nvPr/>
        </p:nvCxnSpPr>
        <p:spPr>
          <a:xfrm>
            <a:off x="6675396" y="4070350"/>
            <a:ext cx="0" cy="164911"/>
          </a:xfrm>
          <a:prstGeom prst="line">
            <a:avLst/>
          </a:prstGeom>
        </p:spPr>
        <p:style>
          <a:lnRef idx="1">
            <a:schemeClr val="dk1"/>
          </a:lnRef>
          <a:fillRef idx="0">
            <a:schemeClr val="dk1"/>
          </a:fillRef>
          <a:effectRef idx="0">
            <a:schemeClr val="dk1"/>
          </a:effectRef>
          <a:fontRef idx="minor">
            <a:schemeClr val="tx1"/>
          </a:fontRef>
        </p:style>
      </p:cxnSp>
      <p:sp>
        <p:nvSpPr>
          <p:cNvPr id="45" name="ZoneTexte 44"/>
          <p:cNvSpPr txBox="1"/>
          <p:nvPr/>
        </p:nvSpPr>
        <p:spPr>
          <a:xfrm>
            <a:off x="119598" y="-5254"/>
            <a:ext cx="5669783" cy="276999"/>
          </a:xfrm>
          <a:prstGeom prst="rect">
            <a:avLst/>
          </a:prstGeom>
          <a:noFill/>
        </p:spPr>
        <p:txBody>
          <a:bodyPr wrap="square" rtlCol="0">
            <a:spAutoFit/>
          </a:bodyPr>
          <a:lstStyle/>
          <a:p>
            <a:r>
              <a:rPr lang="fr-FR" sz="1200" b="1" dirty="0" smtClean="0">
                <a:latin typeface="Calibri" panose="020F0502020204030204" pitchFamily="34" charset="0"/>
              </a:rPr>
              <a:t>ANNEXE </a:t>
            </a:r>
            <a:r>
              <a:rPr lang="fr-FR" sz="1200" b="1" dirty="0" smtClean="0">
                <a:latin typeface="Calibri" panose="020F0502020204030204" pitchFamily="34" charset="0"/>
              </a:rPr>
              <a:t>6 </a:t>
            </a:r>
            <a:r>
              <a:rPr lang="fr-FR" sz="1200" b="1" dirty="0" smtClean="0">
                <a:latin typeface="Calibri" panose="020F0502020204030204" pitchFamily="34" charset="0"/>
              </a:rPr>
              <a:t>– </a:t>
            </a:r>
            <a:r>
              <a:rPr lang="fr-FR" sz="1200" b="1" dirty="0" smtClean="0">
                <a:latin typeface="Calibri" panose="020F0502020204030204" pitchFamily="34" charset="0"/>
              </a:rPr>
              <a:t>SCHEMAS RECAPITULATIFS DES PROCEDURES CONVENTIONNELLES</a:t>
            </a:r>
            <a:endParaRPr lang="fr-FR" sz="1200" b="1" dirty="0">
              <a:latin typeface="Calibri" panose="020F0502020204030204" pitchFamily="34" charset="0"/>
            </a:endParaRPr>
          </a:p>
        </p:txBody>
      </p:sp>
    </p:spTree>
    <p:extLst>
      <p:ext uri="{BB962C8B-B14F-4D97-AF65-F5344CB8AC3E}">
        <p14:creationId xmlns:p14="http://schemas.microsoft.com/office/powerpoint/2010/main" val="1383617373"/>
      </p:ext>
    </p:extLst>
  </p:cSld>
  <p:clrMapOvr>
    <a:masterClrMapping/>
  </p:clrMapOvr>
  <p:timing>
    <p:tnLst>
      <p:par>
        <p:cTn id="1" dur="indefinite" restart="never" nodeType="tmRoot"/>
      </p:par>
    </p:tnLst>
  </p:timing>
</p:sld>
</file>

<file path=ppt/theme/theme1.xml><?xml version="1.0" encoding="utf-8"?>
<a:theme xmlns:a="http://schemas.openxmlformats.org/drawingml/2006/main" name="Présentation DR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résentation DRP">
      <a:majorFont>
        <a:latin typeface="Arial"/>
        <a:ea typeface="ＭＳ Ｐゴシック"/>
        <a:cs typeface=""/>
      </a:majorFont>
      <a:minorFont>
        <a:latin typeface="Arial"/>
        <a:ea typeface="ＭＳ Ｐゴシック"/>
        <a:cs typeface=""/>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ésentation DR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ésentation DR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ésentation DR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ésentation DR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ésentation DR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ésentation DR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ésentation DR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ésentation DR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ésentation DR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ésentation DR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ésentation DR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résentation DRP">
  <a:themeElements>
    <a:clrScheme name="1_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Présentation DRP">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résentation DR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résentation DR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résentation DR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résentation DR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résentation DR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résentation DR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résentation DR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résentation DR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résentation DR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résentation DR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résentation DR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Nouvelle présentation">
  <a:themeElements>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ouvelle pré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104287" tIns="52144" rIns="104287" bIns="52144" numCol="1" anchor="t" anchorCtr="0" compatLnSpc="1">
        <a:prstTxWarp prst="textNoShape">
          <a:avLst/>
        </a:prstTxWarp>
      </a:bodyPr>
      <a:lstStyle>
        <a:defPPr marL="0" marR="0" indent="0" algn="ctr" defTabSz="1042988" rtl="0" eaLnBrk="0" fontAlgn="base" latinLnBrk="0" hangingPunct="0">
          <a:lnSpc>
            <a:spcPct val="100000"/>
          </a:lnSpc>
          <a:spcBef>
            <a:spcPct val="0"/>
          </a:spcBef>
          <a:spcAft>
            <a:spcPct val="0"/>
          </a:spcAft>
          <a:buClrTx/>
          <a:buSzTx/>
          <a:buFontTx/>
          <a:buNone/>
          <a:tabLst/>
          <a:defRPr kumimoji="0" lang="fr-FR" sz="1400" b="0" i="0" u="none" strike="noStrike" cap="none" normalizeH="0" baseline="0" smtClean="0">
            <a:ln>
              <a:noFill/>
            </a:ln>
            <a:solidFill>
              <a:srgbClr val="0C419A"/>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104287" tIns="52144" rIns="104287" bIns="52144" numCol="1" anchor="t" anchorCtr="0" compatLnSpc="1">
        <a:prstTxWarp prst="textNoShape">
          <a:avLst/>
        </a:prstTxWarp>
      </a:bodyPr>
      <a:lstStyle>
        <a:defPPr marL="0" marR="0" indent="0" algn="ctr" defTabSz="1042988" rtl="0" eaLnBrk="0" fontAlgn="base" latinLnBrk="0" hangingPunct="0">
          <a:lnSpc>
            <a:spcPct val="100000"/>
          </a:lnSpc>
          <a:spcBef>
            <a:spcPct val="0"/>
          </a:spcBef>
          <a:spcAft>
            <a:spcPct val="0"/>
          </a:spcAft>
          <a:buClrTx/>
          <a:buSzTx/>
          <a:buFontTx/>
          <a:buNone/>
          <a:tabLst/>
          <a:defRPr kumimoji="0" lang="fr-FR" sz="1400" b="0" i="0" u="none" strike="noStrike" cap="none" normalizeH="0" baseline="0" smtClean="0">
            <a:ln>
              <a:noFill/>
            </a:ln>
            <a:solidFill>
              <a:srgbClr val="0C419A"/>
            </a:solidFill>
            <a:effectLst/>
            <a:latin typeface="Arial" charset="0"/>
          </a:defRPr>
        </a:defPPr>
      </a:lstStyle>
    </a:lnDef>
  </a:objectDefaults>
  <a:extraClrSchemeLst>
    <a:extraClrScheme>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uvelle pré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uvelle pré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uvelle pré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uvelle pré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uvelle pré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uvelle pré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uvelle pré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uvelle pré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uvelle pré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uvelle pré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uvelle pré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20535</TotalTime>
  <Words>842</Words>
  <Application>Microsoft Office PowerPoint</Application>
  <PresentationFormat>Affichage à l'écran (4:3)</PresentationFormat>
  <Paragraphs>123</Paragraphs>
  <Slides>6</Slides>
  <Notes>5</Notes>
  <HiddenSlides>0</HiddenSlides>
  <MMClips>0</MMClips>
  <ScaleCrop>false</ScaleCrop>
  <HeadingPairs>
    <vt:vector size="4" baseType="variant">
      <vt:variant>
        <vt:lpstr>Thème</vt:lpstr>
      </vt:variant>
      <vt:variant>
        <vt:i4>4</vt:i4>
      </vt:variant>
      <vt:variant>
        <vt:lpstr>Titres des diapositives</vt:lpstr>
      </vt:variant>
      <vt:variant>
        <vt:i4>6</vt:i4>
      </vt:variant>
    </vt:vector>
  </HeadingPairs>
  <TitlesOfParts>
    <vt:vector size="10" baseType="lpstr">
      <vt:lpstr>Présentation DRP</vt:lpstr>
      <vt:lpstr>1_Présentation DRP</vt:lpstr>
      <vt:lpstr>2_Nouvelle présentation</vt:lpstr>
      <vt:lpstr>Thème Office</vt:lpstr>
      <vt:lpstr>Présentation PowerPoint</vt:lpstr>
      <vt:lpstr>Présentation PowerPoint</vt:lpstr>
      <vt:lpstr>Présentation PowerPoint</vt:lpstr>
      <vt:lpstr>Présentation PowerPoint</vt:lpstr>
      <vt:lpstr>Article 6.4.3. de l’avenant 5 à la convention nationale des masseurs-kinésithérapeutes.  « En cas de violation particulièrement grave des dispositions législatives, réglementaires ou des engagements conventionnels justifiant le dépôt d’une plainte pénale par l’organisme de sécurité sociale en application du 4ème alinéa de l’article L. 114-9 du CSS et entraînant un préjudice financier dépassant 8 plafonds mensuels de la sécurité sociale, le Directeur de la caisse du lieu d’exercice de l’orthophoniste peut décider de suspendre les effets de la convention, après accord du directeur général de l’UNCAM ou de son représentant désigné à cet effet ».  Cette suspension provisoire ne peut excéder 3 mois ».  Il s’agit d’une mesure conservatoire. </vt:lpstr>
      <vt:lpstr>Présentation PowerPoint</vt:lpstr>
    </vt:vector>
  </TitlesOfParts>
  <Company>CNAMTS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Formation contentieux conventionnel</dc:title>
  <dc:creator>Clémence Kremer</dc:creator>
  <cp:lastModifiedBy>LOISELET YOLANDE</cp:lastModifiedBy>
  <cp:revision>1524</cp:revision>
  <cp:lastPrinted>2016-09-09T12:18:39Z</cp:lastPrinted>
  <dcterms:created xsi:type="dcterms:W3CDTF">2001-11-22T21:51:46Z</dcterms:created>
  <dcterms:modified xsi:type="dcterms:W3CDTF">2018-02-26T08:35:12Z</dcterms:modified>
</cp:coreProperties>
</file>