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13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7C2DAE5-7690-43D5-AF9D-AB5BE79DBC06}" type="doc">
      <dgm:prSet loTypeId="urn:microsoft.com/office/officeart/2005/8/layout/hList3" loCatId="list" qsTypeId="urn:microsoft.com/office/officeart/2005/8/quickstyle/simple4" qsCatId="simple" csTypeId="urn:microsoft.com/office/officeart/2005/8/colors/accent5_1" csCatId="accent5" phldr="1"/>
      <dgm:spPr/>
      <dgm:t>
        <a:bodyPr/>
        <a:lstStyle/>
        <a:p>
          <a:endParaRPr lang="fr-FR"/>
        </a:p>
      </dgm:t>
    </dgm:pt>
    <dgm:pt modelId="{EFE02F31-CEEA-4CD6-A2C6-2BBD4B4D174B}">
      <dgm:prSet phldrT="[Texte]" custT="1"/>
      <dgm:spPr/>
      <dgm:t>
        <a:bodyPr/>
        <a:lstStyle/>
        <a:p>
          <a:r>
            <a:rPr lang="fr-FR" sz="1600" dirty="0" smtClean="0"/>
            <a:t>Objet </a:t>
          </a:r>
          <a:endParaRPr lang="fr-FR" sz="1600" dirty="0"/>
        </a:p>
      </dgm:t>
    </dgm:pt>
    <dgm:pt modelId="{FA40095E-3C04-4CAB-BC5B-C898F25E2C2E}" type="parTrans" cxnId="{66042277-7B4E-4838-9172-E29ED69BC719}">
      <dgm:prSet/>
      <dgm:spPr/>
      <dgm:t>
        <a:bodyPr/>
        <a:lstStyle/>
        <a:p>
          <a:endParaRPr lang="fr-FR"/>
        </a:p>
      </dgm:t>
    </dgm:pt>
    <dgm:pt modelId="{AA31D168-3B3A-4DA3-9E01-7DC3CF140675}" type="sibTrans" cxnId="{66042277-7B4E-4838-9172-E29ED69BC719}">
      <dgm:prSet/>
      <dgm:spPr/>
      <dgm:t>
        <a:bodyPr/>
        <a:lstStyle/>
        <a:p>
          <a:endParaRPr lang="fr-FR"/>
        </a:p>
      </dgm:t>
    </dgm:pt>
    <dgm:pt modelId="{EDE2731C-5B62-4F6B-99F8-679DC573D452}">
      <dgm:prSet phldrT="[Texte]" custT="1"/>
      <dgm:spPr/>
      <dgm:t>
        <a:bodyPr/>
        <a:lstStyle/>
        <a:p>
          <a:pPr algn="just"/>
          <a:r>
            <a:rPr lang="fr-FR" sz="1100" dirty="0" smtClean="0"/>
            <a:t>Favoriser le maintien des chirurgiens-dentistes libéraux en zones « très sous-dotées », par le versement d’une aide financière leur permettant de réaliser des investissements et de se former. </a:t>
          </a:r>
          <a:endParaRPr lang="fr-FR" sz="1100" dirty="0"/>
        </a:p>
      </dgm:t>
    </dgm:pt>
    <dgm:pt modelId="{DC4A9CD1-658E-4507-A88C-DD93FD0DAD70}" type="parTrans" cxnId="{50210AA2-3C03-4E22-8957-DF0436C2A028}">
      <dgm:prSet/>
      <dgm:spPr/>
      <dgm:t>
        <a:bodyPr/>
        <a:lstStyle/>
        <a:p>
          <a:endParaRPr lang="fr-FR"/>
        </a:p>
      </dgm:t>
    </dgm:pt>
    <dgm:pt modelId="{7F9EA862-BA1F-4E3C-AAE3-3399953DEA94}" type="sibTrans" cxnId="{50210AA2-3C03-4E22-8957-DF0436C2A028}">
      <dgm:prSet/>
      <dgm:spPr/>
      <dgm:t>
        <a:bodyPr/>
        <a:lstStyle/>
        <a:p>
          <a:endParaRPr lang="fr-FR"/>
        </a:p>
      </dgm:t>
    </dgm:pt>
    <dgm:pt modelId="{8423C7FF-DFCC-4C72-B0BE-60B210D0047D}" type="pres">
      <dgm:prSet presAssocID="{37C2DAE5-7690-43D5-AF9D-AB5BE79DBC0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C9F40D30-D503-4CB2-99B8-513AEAF60EFC}" type="pres">
      <dgm:prSet presAssocID="{EFE02F31-CEEA-4CD6-A2C6-2BBD4B4D174B}" presName="roof" presStyleLbl="dkBgShp" presStyleIdx="0" presStyleCnt="2"/>
      <dgm:spPr/>
      <dgm:t>
        <a:bodyPr/>
        <a:lstStyle/>
        <a:p>
          <a:endParaRPr lang="fr-FR"/>
        </a:p>
      </dgm:t>
    </dgm:pt>
    <dgm:pt modelId="{44952282-AF8D-4131-890F-8B2E4BE782BB}" type="pres">
      <dgm:prSet presAssocID="{EFE02F31-CEEA-4CD6-A2C6-2BBD4B4D174B}" presName="pillars" presStyleCnt="0"/>
      <dgm:spPr/>
      <dgm:t>
        <a:bodyPr/>
        <a:lstStyle/>
        <a:p>
          <a:endParaRPr lang="fr-FR"/>
        </a:p>
      </dgm:t>
    </dgm:pt>
    <dgm:pt modelId="{88F7CFA2-3072-4B25-9839-93A02E9118AE}" type="pres">
      <dgm:prSet presAssocID="{EFE02F31-CEEA-4CD6-A2C6-2BBD4B4D174B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44AB36D-1F60-40D3-A4FA-42F224B5147D}" type="pres">
      <dgm:prSet presAssocID="{EFE02F31-CEEA-4CD6-A2C6-2BBD4B4D174B}" presName="base" presStyleLbl="dkBgShp" presStyleIdx="1" presStyleCnt="2"/>
      <dgm:spPr/>
      <dgm:t>
        <a:bodyPr/>
        <a:lstStyle/>
        <a:p>
          <a:endParaRPr lang="fr-FR"/>
        </a:p>
      </dgm:t>
    </dgm:pt>
  </dgm:ptLst>
  <dgm:cxnLst>
    <dgm:cxn modelId="{66042277-7B4E-4838-9172-E29ED69BC719}" srcId="{37C2DAE5-7690-43D5-AF9D-AB5BE79DBC06}" destId="{EFE02F31-CEEA-4CD6-A2C6-2BBD4B4D174B}" srcOrd="0" destOrd="0" parTransId="{FA40095E-3C04-4CAB-BC5B-C898F25E2C2E}" sibTransId="{AA31D168-3B3A-4DA3-9E01-7DC3CF140675}"/>
    <dgm:cxn modelId="{671C7F7E-696A-4D76-A44B-B033BC64FF61}" type="presOf" srcId="{EDE2731C-5B62-4F6B-99F8-679DC573D452}" destId="{88F7CFA2-3072-4B25-9839-93A02E9118AE}" srcOrd="0" destOrd="0" presId="urn:microsoft.com/office/officeart/2005/8/layout/hList3"/>
    <dgm:cxn modelId="{42BC860C-4EC4-42F5-94A4-4D4A23ABD88B}" type="presOf" srcId="{37C2DAE5-7690-43D5-AF9D-AB5BE79DBC06}" destId="{8423C7FF-DFCC-4C72-B0BE-60B210D0047D}" srcOrd="0" destOrd="0" presId="urn:microsoft.com/office/officeart/2005/8/layout/hList3"/>
    <dgm:cxn modelId="{50210AA2-3C03-4E22-8957-DF0436C2A028}" srcId="{EFE02F31-CEEA-4CD6-A2C6-2BBD4B4D174B}" destId="{EDE2731C-5B62-4F6B-99F8-679DC573D452}" srcOrd="0" destOrd="0" parTransId="{DC4A9CD1-658E-4507-A88C-DD93FD0DAD70}" sibTransId="{7F9EA862-BA1F-4E3C-AAE3-3399953DEA94}"/>
    <dgm:cxn modelId="{6001ABFC-E798-427C-916D-F72B7ED465E5}" type="presOf" srcId="{EFE02F31-CEEA-4CD6-A2C6-2BBD4B4D174B}" destId="{C9F40D30-D503-4CB2-99B8-513AEAF60EFC}" srcOrd="0" destOrd="0" presId="urn:microsoft.com/office/officeart/2005/8/layout/hList3"/>
    <dgm:cxn modelId="{B9CE4A9B-2278-495E-BB2A-097D8F1C9F71}" type="presParOf" srcId="{8423C7FF-DFCC-4C72-B0BE-60B210D0047D}" destId="{C9F40D30-D503-4CB2-99B8-513AEAF60EFC}" srcOrd="0" destOrd="0" presId="urn:microsoft.com/office/officeart/2005/8/layout/hList3"/>
    <dgm:cxn modelId="{97D07533-4F41-4411-AF86-E76DC80E4F7C}" type="presParOf" srcId="{8423C7FF-DFCC-4C72-B0BE-60B210D0047D}" destId="{44952282-AF8D-4131-890F-8B2E4BE782BB}" srcOrd="1" destOrd="0" presId="urn:microsoft.com/office/officeart/2005/8/layout/hList3"/>
    <dgm:cxn modelId="{E8C024A9-4453-44E8-B0D6-478ABC9EB96F}" type="presParOf" srcId="{44952282-AF8D-4131-890F-8B2E4BE782BB}" destId="{88F7CFA2-3072-4B25-9839-93A02E9118AE}" srcOrd="0" destOrd="0" presId="urn:microsoft.com/office/officeart/2005/8/layout/hList3"/>
    <dgm:cxn modelId="{9D391F4C-D736-4896-B366-8F576B54E316}" type="presParOf" srcId="{8423C7FF-DFCC-4C72-B0BE-60B210D0047D}" destId="{D44AB36D-1F60-40D3-A4FA-42F224B5147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7C2DAE5-7690-43D5-AF9D-AB5BE79DBC06}" type="doc">
      <dgm:prSet loTypeId="urn:microsoft.com/office/officeart/2005/8/layout/hList3" loCatId="list" qsTypeId="urn:microsoft.com/office/officeart/2005/8/quickstyle/simple4" qsCatId="simple" csTypeId="urn:microsoft.com/office/officeart/2005/8/colors/accent5_1" csCatId="accent5" phldr="1"/>
      <dgm:spPr/>
      <dgm:t>
        <a:bodyPr/>
        <a:lstStyle/>
        <a:p>
          <a:endParaRPr lang="fr-FR"/>
        </a:p>
      </dgm:t>
    </dgm:pt>
    <dgm:pt modelId="{EFE02F31-CEEA-4CD6-A2C6-2BBD4B4D174B}">
      <dgm:prSet phldrT="[Texte]" custT="1"/>
      <dgm:spPr/>
      <dgm:t>
        <a:bodyPr/>
        <a:lstStyle/>
        <a:p>
          <a:r>
            <a:rPr lang="fr-FR" sz="1600" dirty="0" smtClean="0"/>
            <a:t>Bénéficiaires</a:t>
          </a:r>
          <a:endParaRPr lang="fr-FR" sz="1600" dirty="0"/>
        </a:p>
      </dgm:t>
    </dgm:pt>
    <dgm:pt modelId="{FA40095E-3C04-4CAB-BC5B-C898F25E2C2E}" type="parTrans" cxnId="{66042277-7B4E-4838-9172-E29ED69BC719}">
      <dgm:prSet/>
      <dgm:spPr/>
      <dgm:t>
        <a:bodyPr/>
        <a:lstStyle/>
        <a:p>
          <a:endParaRPr lang="fr-FR"/>
        </a:p>
      </dgm:t>
    </dgm:pt>
    <dgm:pt modelId="{AA31D168-3B3A-4DA3-9E01-7DC3CF140675}" type="sibTrans" cxnId="{66042277-7B4E-4838-9172-E29ED69BC719}">
      <dgm:prSet/>
      <dgm:spPr/>
      <dgm:t>
        <a:bodyPr/>
        <a:lstStyle/>
        <a:p>
          <a:endParaRPr lang="fr-FR"/>
        </a:p>
      </dgm:t>
    </dgm:pt>
    <dgm:pt modelId="{911C2383-89D1-4D40-96C7-B735FF21400F}">
      <dgm:prSet custT="1"/>
      <dgm:spPr/>
      <dgm:t>
        <a:bodyPr anchor="t"/>
        <a:lstStyle/>
        <a:p>
          <a:pPr algn="just"/>
          <a:r>
            <a:rPr lang="fr-FR" sz="1100" dirty="0" smtClean="0"/>
            <a:t>Chirurgien-dentiste libéral conventionné qui maintien son activité en zone très sous-dotée.</a:t>
          </a:r>
          <a:endParaRPr lang="fr-FR" sz="1100" dirty="0"/>
        </a:p>
      </dgm:t>
    </dgm:pt>
    <dgm:pt modelId="{3B111C71-1D2B-40E7-BBC6-174AC4E9A6A0}" type="parTrans" cxnId="{0B3373BA-F06B-4451-85B2-D5AB649FC6AE}">
      <dgm:prSet/>
      <dgm:spPr/>
      <dgm:t>
        <a:bodyPr/>
        <a:lstStyle/>
        <a:p>
          <a:endParaRPr lang="fr-FR"/>
        </a:p>
      </dgm:t>
    </dgm:pt>
    <dgm:pt modelId="{D506871A-F3B9-4098-8C00-F6C1F3140305}" type="sibTrans" cxnId="{0B3373BA-F06B-4451-85B2-D5AB649FC6AE}">
      <dgm:prSet/>
      <dgm:spPr/>
      <dgm:t>
        <a:bodyPr/>
        <a:lstStyle/>
        <a:p>
          <a:endParaRPr lang="fr-FR"/>
        </a:p>
      </dgm:t>
    </dgm:pt>
    <dgm:pt modelId="{8423C7FF-DFCC-4C72-B0BE-60B210D0047D}" type="pres">
      <dgm:prSet presAssocID="{37C2DAE5-7690-43D5-AF9D-AB5BE79DBC0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C9F40D30-D503-4CB2-99B8-513AEAF60EFC}" type="pres">
      <dgm:prSet presAssocID="{EFE02F31-CEEA-4CD6-A2C6-2BBD4B4D174B}" presName="roof" presStyleLbl="dkBgShp" presStyleIdx="0" presStyleCnt="2" custLinFactNeighborX="133"/>
      <dgm:spPr/>
      <dgm:t>
        <a:bodyPr/>
        <a:lstStyle/>
        <a:p>
          <a:endParaRPr lang="fr-FR"/>
        </a:p>
      </dgm:t>
    </dgm:pt>
    <dgm:pt modelId="{44952282-AF8D-4131-890F-8B2E4BE782BB}" type="pres">
      <dgm:prSet presAssocID="{EFE02F31-CEEA-4CD6-A2C6-2BBD4B4D174B}" presName="pillars" presStyleCnt="0"/>
      <dgm:spPr/>
      <dgm:t>
        <a:bodyPr/>
        <a:lstStyle/>
        <a:p>
          <a:endParaRPr lang="fr-FR"/>
        </a:p>
      </dgm:t>
    </dgm:pt>
    <dgm:pt modelId="{88F7CFA2-3072-4B25-9839-93A02E9118AE}" type="pres">
      <dgm:prSet presAssocID="{EFE02F31-CEEA-4CD6-A2C6-2BBD4B4D174B}" presName="pillar1" presStyleLbl="node1" presStyleIdx="0" presStyleCnt="1" custScaleX="100000" custScaleY="9047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44AB36D-1F60-40D3-A4FA-42F224B5147D}" type="pres">
      <dgm:prSet presAssocID="{EFE02F31-CEEA-4CD6-A2C6-2BBD4B4D174B}" presName="base" presStyleLbl="dkBgShp" presStyleIdx="1" presStyleCnt="2"/>
      <dgm:spPr/>
      <dgm:t>
        <a:bodyPr/>
        <a:lstStyle/>
        <a:p>
          <a:endParaRPr lang="fr-FR"/>
        </a:p>
      </dgm:t>
    </dgm:pt>
  </dgm:ptLst>
  <dgm:cxnLst>
    <dgm:cxn modelId="{66042277-7B4E-4838-9172-E29ED69BC719}" srcId="{37C2DAE5-7690-43D5-AF9D-AB5BE79DBC06}" destId="{EFE02F31-CEEA-4CD6-A2C6-2BBD4B4D174B}" srcOrd="0" destOrd="0" parTransId="{FA40095E-3C04-4CAB-BC5B-C898F25E2C2E}" sibTransId="{AA31D168-3B3A-4DA3-9E01-7DC3CF140675}"/>
    <dgm:cxn modelId="{0B3373BA-F06B-4451-85B2-D5AB649FC6AE}" srcId="{EFE02F31-CEEA-4CD6-A2C6-2BBD4B4D174B}" destId="{911C2383-89D1-4D40-96C7-B735FF21400F}" srcOrd="0" destOrd="0" parTransId="{3B111C71-1D2B-40E7-BBC6-174AC4E9A6A0}" sibTransId="{D506871A-F3B9-4098-8C00-F6C1F3140305}"/>
    <dgm:cxn modelId="{1E669B27-750A-4E08-8ABC-ADBF51E4B2E8}" type="presOf" srcId="{EFE02F31-CEEA-4CD6-A2C6-2BBD4B4D174B}" destId="{C9F40D30-D503-4CB2-99B8-513AEAF60EFC}" srcOrd="0" destOrd="0" presId="urn:microsoft.com/office/officeart/2005/8/layout/hList3"/>
    <dgm:cxn modelId="{6925AC61-58E7-4EFE-8A38-4012A9B114EF}" type="presOf" srcId="{37C2DAE5-7690-43D5-AF9D-AB5BE79DBC06}" destId="{8423C7FF-DFCC-4C72-B0BE-60B210D0047D}" srcOrd="0" destOrd="0" presId="urn:microsoft.com/office/officeart/2005/8/layout/hList3"/>
    <dgm:cxn modelId="{A1BE5EFB-896B-40F7-A1F4-E76E7138C57F}" type="presOf" srcId="{911C2383-89D1-4D40-96C7-B735FF21400F}" destId="{88F7CFA2-3072-4B25-9839-93A02E9118AE}" srcOrd="0" destOrd="0" presId="urn:microsoft.com/office/officeart/2005/8/layout/hList3"/>
    <dgm:cxn modelId="{5459342F-0BF4-407F-82D5-55C4355006E4}" type="presParOf" srcId="{8423C7FF-DFCC-4C72-B0BE-60B210D0047D}" destId="{C9F40D30-D503-4CB2-99B8-513AEAF60EFC}" srcOrd="0" destOrd="0" presId="urn:microsoft.com/office/officeart/2005/8/layout/hList3"/>
    <dgm:cxn modelId="{A09A7723-AE1F-4879-B417-9B0DF6D848D2}" type="presParOf" srcId="{8423C7FF-DFCC-4C72-B0BE-60B210D0047D}" destId="{44952282-AF8D-4131-890F-8B2E4BE782BB}" srcOrd="1" destOrd="0" presId="urn:microsoft.com/office/officeart/2005/8/layout/hList3"/>
    <dgm:cxn modelId="{F8E47603-202D-4DE4-8504-D5928E9D0839}" type="presParOf" srcId="{44952282-AF8D-4131-890F-8B2E4BE782BB}" destId="{88F7CFA2-3072-4B25-9839-93A02E9118AE}" srcOrd="0" destOrd="0" presId="urn:microsoft.com/office/officeart/2005/8/layout/hList3"/>
    <dgm:cxn modelId="{43399DA0-E739-45B6-A243-093C80E6D6D3}" type="presParOf" srcId="{8423C7FF-DFCC-4C72-B0BE-60B210D0047D}" destId="{D44AB36D-1F60-40D3-A4FA-42F224B5147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7C2DAE5-7690-43D5-AF9D-AB5BE79DBC06}" type="doc">
      <dgm:prSet loTypeId="urn:microsoft.com/office/officeart/2005/8/layout/hList3" loCatId="list" qsTypeId="urn:microsoft.com/office/officeart/2005/8/quickstyle/simple4" qsCatId="simple" csTypeId="urn:microsoft.com/office/officeart/2005/8/colors/accent5_1" csCatId="accent5" phldr="1"/>
      <dgm:spPr/>
      <dgm:t>
        <a:bodyPr/>
        <a:lstStyle/>
        <a:p>
          <a:endParaRPr lang="fr-FR"/>
        </a:p>
      </dgm:t>
    </dgm:pt>
    <dgm:pt modelId="{EFE02F31-CEEA-4CD6-A2C6-2BBD4B4D174B}">
      <dgm:prSet phldrT="[Texte]" custT="1"/>
      <dgm:spPr/>
      <dgm:t>
        <a:bodyPr/>
        <a:lstStyle/>
        <a:p>
          <a:r>
            <a:rPr lang="fr-FR" sz="1600" dirty="0" smtClean="0"/>
            <a:t>Modalités d’adhésion </a:t>
          </a:r>
          <a:endParaRPr lang="fr-FR" sz="1600" dirty="0"/>
        </a:p>
      </dgm:t>
    </dgm:pt>
    <dgm:pt modelId="{FA40095E-3C04-4CAB-BC5B-C898F25E2C2E}" type="parTrans" cxnId="{66042277-7B4E-4838-9172-E29ED69BC719}">
      <dgm:prSet/>
      <dgm:spPr/>
      <dgm:t>
        <a:bodyPr/>
        <a:lstStyle/>
        <a:p>
          <a:endParaRPr lang="fr-FR"/>
        </a:p>
      </dgm:t>
    </dgm:pt>
    <dgm:pt modelId="{AA31D168-3B3A-4DA3-9E01-7DC3CF140675}" type="sibTrans" cxnId="{66042277-7B4E-4838-9172-E29ED69BC719}">
      <dgm:prSet/>
      <dgm:spPr/>
      <dgm:t>
        <a:bodyPr/>
        <a:lstStyle/>
        <a:p>
          <a:endParaRPr lang="fr-FR"/>
        </a:p>
      </dgm:t>
    </dgm:pt>
    <dgm:pt modelId="{911C2383-89D1-4D40-96C7-B735FF21400F}">
      <dgm:prSet custT="1"/>
      <dgm:spPr/>
      <dgm:t>
        <a:bodyPr anchor="t"/>
        <a:lstStyle/>
        <a:p>
          <a:pPr algn="just"/>
          <a:r>
            <a:rPr lang="fr-FR" sz="1100" b="1" dirty="0" smtClean="0"/>
            <a:t>Contrat tripartite </a:t>
          </a:r>
          <a:r>
            <a:rPr lang="fr-FR" sz="1100" dirty="0" smtClean="0"/>
            <a:t>signé entre le chirurgien-dentiste, la caisse et l’ARS (conforme au contrat type régional arrêté par le DG ARS sur la base du contrat figurant en annexe 8 de la convention nationale).</a:t>
          </a:r>
          <a:endParaRPr lang="fr-FR" sz="1100" dirty="0"/>
        </a:p>
      </dgm:t>
    </dgm:pt>
    <dgm:pt modelId="{3B111C71-1D2B-40E7-BBC6-174AC4E9A6A0}" type="parTrans" cxnId="{0B3373BA-F06B-4451-85B2-D5AB649FC6AE}">
      <dgm:prSet/>
      <dgm:spPr/>
      <dgm:t>
        <a:bodyPr/>
        <a:lstStyle/>
        <a:p>
          <a:endParaRPr lang="fr-FR"/>
        </a:p>
      </dgm:t>
    </dgm:pt>
    <dgm:pt modelId="{D506871A-F3B9-4098-8C00-F6C1F3140305}" type="sibTrans" cxnId="{0B3373BA-F06B-4451-85B2-D5AB649FC6AE}">
      <dgm:prSet/>
      <dgm:spPr/>
      <dgm:t>
        <a:bodyPr/>
        <a:lstStyle/>
        <a:p>
          <a:endParaRPr lang="fr-FR"/>
        </a:p>
      </dgm:t>
    </dgm:pt>
    <dgm:pt modelId="{8F6A4219-ED9F-4D9F-997A-2C2687085187}">
      <dgm:prSet custT="1"/>
      <dgm:spPr/>
      <dgm:t>
        <a:bodyPr anchor="t"/>
        <a:lstStyle/>
        <a:p>
          <a:pPr algn="just"/>
          <a:r>
            <a:rPr lang="fr-FR" sz="1100" dirty="0" smtClean="0"/>
            <a:t>L’adhésion au contrat est </a:t>
          </a:r>
          <a:r>
            <a:rPr lang="fr-FR" sz="1100" b="1" dirty="0" smtClean="0"/>
            <a:t>individuelle</a:t>
          </a:r>
          <a:endParaRPr lang="fr-FR" sz="1100" b="1" dirty="0"/>
        </a:p>
      </dgm:t>
    </dgm:pt>
    <dgm:pt modelId="{2AF04CE1-E299-4C97-BE33-657E3075CC1A}" type="parTrans" cxnId="{5DC44A42-4465-498C-9018-3A7CDA2BB611}">
      <dgm:prSet/>
      <dgm:spPr/>
      <dgm:t>
        <a:bodyPr/>
        <a:lstStyle/>
        <a:p>
          <a:endParaRPr lang="fr-FR"/>
        </a:p>
      </dgm:t>
    </dgm:pt>
    <dgm:pt modelId="{5853ADD3-CDA6-454F-AE74-39821905CF02}" type="sibTrans" cxnId="{5DC44A42-4465-498C-9018-3A7CDA2BB611}">
      <dgm:prSet/>
      <dgm:spPr/>
      <dgm:t>
        <a:bodyPr/>
        <a:lstStyle/>
        <a:p>
          <a:endParaRPr lang="fr-FR"/>
        </a:p>
      </dgm:t>
    </dgm:pt>
    <dgm:pt modelId="{8423C7FF-DFCC-4C72-B0BE-60B210D0047D}" type="pres">
      <dgm:prSet presAssocID="{37C2DAE5-7690-43D5-AF9D-AB5BE79DBC0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C9F40D30-D503-4CB2-99B8-513AEAF60EFC}" type="pres">
      <dgm:prSet presAssocID="{EFE02F31-CEEA-4CD6-A2C6-2BBD4B4D174B}" presName="roof" presStyleLbl="dkBgShp" presStyleIdx="0" presStyleCnt="2" custScaleY="76923" custLinFactNeighborX="-401"/>
      <dgm:spPr/>
      <dgm:t>
        <a:bodyPr/>
        <a:lstStyle/>
        <a:p>
          <a:endParaRPr lang="fr-FR"/>
        </a:p>
      </dgm:t>
    </dgm:pt>
    <dgm:pt modelId="{44952282-AF8D-4131-890F-8B2E4BE782BB}" type="pres">
      <dgm:prSet presAssocID="{EFE02F31-CEEA-4CD6-A2C6-2BBD4B4D174B}" presName="pillars" presStyleCnt="0"/>
      <dgm:spPr/>
      <dgm:t>
        <a:bodyPr/>
        <a:lstStyle/>
        <a:p>
          <a:endParaRPr lang="fr-FR"/>
        </a:p>
      </dgm:t>
    </dgm:pt>
    <dgm:pt modelId="{88F7CFA2-3072-4B25-9839-93A02E9118AE}" type="pres">
      <dgm:prSet presAssocID="{EFE02F31-CEEA-4CD6-A2C6-2BBD4B4D174B}" presName="pillar1" presStyleLbl="node1" presStyleIdx="0" presStyleCnt="2" custScaleX="100000" custScaleY="8880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CB59B7B-65B3-4DAA-9F57-1E065D74648B}" type="pres">
      <dgm:prSet presAssocID="{8F6A4219-ED9F-4D9F-997A-2C2687085187}" presName="pillarX" presStyleLbl="node1" presStyleIdx="1" presStyleCnt="2" custScaleX="69525" custScaleY="8880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44AB36D-1F60-40D3-A4FA-42F224B5147D}" type="pres">
      <dgm:prSet presAssocID="{EFE02F31-CEEA-4CD6-A2C6-2BBD4B4D174B}" presName="base" presStyleLbl="dkBgShp" presStyleIdx="1" presStyleCnt="2"/>
      <dgm:spPr/>
      <dgm:t>
        <a:bodyPr/>
        <a:lstStyle/>
        <a:p>
          <a:endParaRPr lang="fr-FR"/>
        </a:p>
      </dgm:t>
    </dgm:pt>
  </dgm:ptLst>
  <dgm:cxnLst>
    <dgm:cxn modelId="{66042277-7B4E-4838-9172-E29ED69BC719}" srcId="{37C2DAE5-7690-43D5-AF9D-AB5BE79DBC06}" destId="{EFE02F31-CEEA-4CD6-A2C6-2BBD4B4D174B}" srcOrd="0" destOrd="0" parTransId="{FA40095E-3C04-4CAB-BC5B-C898F25E2C2E}" sibTransId="{AA31D168-3B3A-4DA3-9E01-7DC3CF140675}"/>
    <dgm:cxn modelId="{0B3373BA-F06B-4451-85B2-D5AB649FC6AE}" srcId="{EFE02F31-CEEA-4CD6-A2C6-2BBD4B4D174B}" destId="{911C2383-89D1-4D40-96C7-B735FF21400F}" srcOrd="0" destOrd="0" parTransId="{3B111C71-1D2B-40E7-BBC6-174AC4E9A6A0}" sibTransId="{D506871A-F3B9-4098-8C00-F6C1F3140305}"/>
    <dgm:cxn modelId="{ECE8DF8C-0353-46FF-BB78-74A2B3AA7E75}" type="presOf" srcId="{EFE02F31-CEEA-4CD6-A2C6-2BBD4B4D174B}" destId="{C9F40D30-D503-4CB2-99B8-513AEAF60EFC}" srcOrd="0" destOrd="0" presId="urn:microsoft.com/office/officeart/2005/8/layout/hList3"/>
    <dgm:cxn modelId="{EF6E63C5-A60D-469C-A19C-AE2BD8314027}" type="presOf" srcId="{8F6A4219-ED9F-4D9F-997A-2C2687085187}" destId="{7CB59B7B-65B3-4DAA-9F57-1E065D74648B}" srcOrd="0" destOrd="0" presId="urn:microsoft.com/office/officeart/2005/8/layout/hList3"/>
    <dgm:cxn modelId="{B091E6E3-5E70-46AA-ABDA-C8ED673A371F}" type="presOf" srcId="{911C2383-89D1-4D40-96C7-B735FF21400F}" destId="{88F7CFA2-3072-4B25-9839-93A02E9118AE}" srcOrd="0" destOrd="0" presId="urn:microsoft.com/office/officeart/2005/8/layout/hList3"/>
    <dgm:cxn modelId="{5DC44A42-4465-498C-9018-3A7CDA2BB611}" srcId="{EFE02F31-CEEA-4CD6-A2C6-2BBD4B4D174B}" destId="{8F6A4219-ED9F-4D9F-997A-2C2687085187}" srcOrd="1" destOrd="0" parTransId="{2AF04CE1-E299-4C97-BE33-657E3075CC1A}" sibTransId="{5853ADD3-CDA6-454F-AE74-39821905CF02}"/>
    <dgm:cxn modelId="{66335763-6069-469F-B91F-209F43F02865}" type="presOf" srcId="{37C2DAE5-7690-43D5-AF9D-AB5BE79DBC06}" destId="{8423C7FF-DFCC-4C72-B0BE-60B210D0047D}" srcOrd="0" destOrd="0" presId="urn:microsoft.com/office/officeart/2005/8/layout/hList3"/>
    <dgm:cxn modelId="{14C6D53B-BC70-43A8-A3AB-25BA4584590B}" type="presParOf" srcId="{8423C7FF-DFCC-4C72-B0BE-60B210D0047D}" destId="{C9F40D30-D503-4CB2-99B8-513AEAF60EFC}" srcOrd="0" destOrd="0" presId="urn:microsoft.com/office/officeart/2005/8/layout/hList3"/>
    <dgm:cxn modelId="{519E8484-1D66-44E2-92B3-3E39D70A2969}" type="presParOf" srcId="{8423C7FF-DFCC-4C72-B0BE-60B210D0047D}" destId="{44952282-AF8D-4131-890F-8B2E4BE782BB}" srcOrd="1" destOrd="0" presId="urn:microsoft.com/office/officeart/2005/8/layout/hList3"/>
    <dgm:cxn modelId="{3403F202-CE41-4FD0-AACE-E70062432999}" type="presParOf" srcId="{44952282-AF8D-4131-890F-8B2E4BE782BB}" destId="{88F7CFA2-3072-4B25-9839-93A02E9118AE}" srcOrd="0" destOrd="0" presId="urn:microsoft.com/office/officeart/2005/8/layout/hList3"/>
    <dgm:cxn modelId="{7BC71529-0E13-4A68-B61C-2F0E95F8D9B4}" type="presParOf" srcId="{44952282-AF8D-4131-890F-8B2E4BE782BB}" destId="{7CB59B7B-65B3-4DAA-9F57-1E065D74648B}" srcOrd="1" destOrd="0" presId="urn:microsoft.com/office/officeart/2005/8/layout/hList3"/>
    <dgm:cxn modelId="{14634DD7-1DB2-41C8-A310-8B63F22FA014}" type="presParOf" srcId="{8423C7FF-DFCC-4C72-B0BE-60B210D0047D}" destId="{D44AB36D-1F60-40D3-A4FA-42F224B5147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7C2DAE5-7690-43D5-AF9D-AB5BE79DBC06}" type="doc">
      <dgm:prSet loTypeId="urn:microsoft.com/office/officeart/2005/8/layout/hList3" loCatId="list" qsTypeId="urn:microsoft.com/office/officeart/2005/8/quickstyle/simple4" qsCatId="simple" csTypeId="urn:microsoft.com/office/officeart/2005/8/colors/accent5_1" csCatId="accent5" phldr="1"/>
      <dgm:spPr/>
      <dgm:t>
        <a:bodyPr/>
        <a:lstStyle/>
        <a:p>
          <a:endParaRPr lang="fr-FR"/>
        </a:p>
      </dgm:t>
    </dgm:pt>
    <dgm:pt modelId="{EFE02F31-CEEA-4CD6-A2C6-2BBD4B4D174B}">
      <dgm:prSet phldrT="[Texte]" custT="1"/>
      <dgm:spPr/>
      <dgm:t>
        <a:bodyPr/>
        <a:lstStyle/>
        <a:p>
          <a:r>
            <a:rPr lang="fr-FR" sz="1600" dirty="0" smtClean="0"/>
            <a:t>Engagements du chirurgien-dentiste</a:t>
          </a:r>
          <a:endParaRPr lang="fr-FR" sz="1600" dirty="0"/>
        </a:p>
      </dgm:t>
    </dgm:pt>
    <dgm:pt modelId="{FA40095E-3C04-4CAB-BC5B-C898F25E2C2E}" type="parTrans" cxnId="{66042277-7B4E-4838-9172-E29ED69BC719}">
      <dgm:prSet/>
      <dgm:spPr/>
      <dgm:t>
        <a:bodyPr/>
        <a:lstStyle/>
        <a:p>
          <a:endParaRPr lang="fr-FR"/>
        </a:p>
      </dgm:t>
    </dgm:pt>
    <dgm:pt modelId="{AA31D168-3B3A-4DA3-9E01-7DC3CF140675}" type="sibTrans" cxnId="{66042277-7B4E-4838-9172-E29ED69BC719}">
      <dgm:prSet/>
      <dgm:spPr/>
      <dgm:t>
        <a:bodyPr/>
        <a:lstStyle/>
        <a:p>
          <a:endParaRPr lang="fr-FR"/>
        </a:p>
      </dgm:t>
    </dgm:pt>
    <dgm:pt modelId="{911C2383-89D1-4D40-96C7-B735FF21400F}">
      <dgm:prSet custT="1"/>
      <dgm:spPr/>
      <dgm:t>
        <a:bodyPr anchor="t"/>
        <a:lstStyle/>
        <a:p>
          <a:pPr algn="just"/>
          <a:r>
            <a:rPr lang="fr-FR" sz="1100" dirty="0" smtClean="0"/>
            <a:t>Remplir les </a:t>
          </a:r>
          <a:r>
            <a:rPr lang="fr-FR" sz="1100" b="1" dirty="0" smtClean="0"/>
            <a:t>conditions lui permettant de percevoir le forfait de modernisation et d’informatisation </a:t>
          </a:r>
          <a:r>
            <a:rPr lang="fr-FR" sz="1100" dirty="0" smtClean="0"/>
            <a:t>du cabinet professionnel prévues à l’article 32 de la convention nationale </a:t>
          </a:r>
          <a:endParaRPr lang="fr-FR" sz="1100" dirty="0"/>
        </a:p>
      </dgm:t>
    </dgm:pt>
    <dgm:pt modelId="{3B111C71-1D2B-40E7-BBC6-174AC4E9A6A0}" type="parTrans" cxnId="{0B3373BA-F06B-4451-85B2-D5AB649FC6AE}">
      <dgm:prSet/>
      <dgm:spPr/>
      <dgm:t>
        <a:bodyPr/>
        <a:lstStyle/>
        <a:p>
          <a:endParaRPr lang="fr-FR"/>
        </a:p>
      </dgm:t>
    </dgm:pt>
    <dgm:pt modelId="{D506871A-F3B9-4098-8C00-F6C1F3140305}" type="sibTrans" cxnId="{0B3373BA-F06B-4451-85B2-D5AB649FC6AE}">
      <dgm:prSet/>
      <dgm:spPr/>
      <dgm:t>
        <a:bodyPr/>
        <a:lstStyle/>
        <a:p>
          <a:endParaRPr lang="fr-FR"/>
        </a:p>
      </dgm:t>
    </dgm:pt>
    <dgm:pt modelId="{8F6A4219-ED9F-4D9F-997A-2C2687085187}">
      <dgm:prSet custT="1"/>
      <dgm:spPr/>
      <dgm:t>
        <a:bodyPr anchor="t"/>
        <a:lstStyle/>
        <a:p>
          <a:pPr algn="just"/>
          <a:r>
            <a:rPr lang="fr-FR" sz="1100" b="1" dirty="0" smtClean="0"/>
            <a:t>Exercer son activité </a:t>
          </a:r>
          <a:r>
            <a:rPr lang="fr-FR" sz="1100" dirty="0" smtClean="0"/>
            <a:t>pendant une </a:t>
          </a:r>
          <a:r>
            <a:rPr lang="fr-FR" sz="1100" b="1" dirty="0" smtClean="0"/>
            <a:t>durée minimale de 3 ans </a:t>
          </a:r>
          <a:r>
            <a:rPr lang="fr-FR" sz="1100" dirty="0" smtClean="0"/>
            <a:t>dans la zone très sous-dotée à compter de la date d’adhésion au contrat  </a:t>
          </a:r>
          <a:endParaRPr lang="fr-FR" sz="1100" dirty="0"/>
        </a:p>
      </dgm:t>
    </dgm:pt>
    <dgm:pt modelId="{2AF04CE1-E299-4C97-BE33-657E3075CC1A}" type="parTrans" cxnId="{5DC44A42-4465-498C-9018-3A7CDA2BB611}">
      <dgm:prSet/>
      <dgm:spPr/>
      <dgm:t>
        <a:bodyPr/>
        <a:lstStyle/>
        <a:p>
          <a:endParaRPr lang="fr-FR"/>
        </a:p>
      </dgm:t>
    </dgm:pt>
    <dgm:pt modelId="{5853ADD3-CDA6-454F-AE74-39821905CF02}" type="sibTrans" cxnId="{5DC44A42-4465-498C-9018-3A7CDA2BB611}">
      <dgm:prSet/>
      <dgm:spPr/>
      <dgm:t>
        <a:bodyPr/>
        <a:lstStyle/>
        <a:p>
          <a:endParaRPr lang="fr-FR"/>
        </a:p>
      </dgm:t>
    </dgm:pt>
    <dgm:pt modelId="{8423C7FF-DFCC-4C72-B0BE-60B210D0047D}" type="pres">
      <dgm:prSet presAssocID="{37C2DAE5-7690-43D5-AF9D-AB5BE79DBC0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C9F40D30-D503-4CB2-99B8-513AEAF60EFC}" type="pres">
      <dgm:prSet presAssocID="{EFE02F31-CEEA-4CD6-A2C6-2BBD4B4D174B}" presName="roof" presStyleLbl="dkBgShp" presStyleIdx="0" presStyleCnt="2" custScaleY="91667" custLinFactNeighborX="133"/>
      <dgm:spPr/>
      <dgm:t>
        <a:bodyPr/>
        <a:lstStyle/>
        <a:p>
          <a:endParaRPr lang="fr-FR"/>
        </a:p>
      </dgm:t>
    </dgm:pt>
    <dgm:pt modelId="{44952282-AF8D-4131-890F-8B2E4BE782BB}" type="pres">
      <dgm:prSet presAssocID="{EFE02F31-CEEA-4CD6-A2C6-2BBD4B4D174B}" presName="pillars" presStyleCnt="0"/>
      <dgm:spPr/>
      <dgm:t>
        <a:bodyPr/>
        <a:lstStyle/>
        <a:p>
          <a:endParaRPr lang="fr-FR"/>
        </a:p>
      </dgm:t>
    </dgm:pt>
    <dgm:pt modelId="{88F7CFA2-3072-4B25-9839-93A02E9118AE}" type="pres">
      <dgm:prSet presAssocID="{EFE02F31-CEEA-4CD6-A2C6-2BBD4B4D174B}" presName="pillar1" presStyleLbl="node1" presStyleIdx="0" presStyleCnt="2" custScaleX="94695" custScaleY="11587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CB59B7B-65B3-4DAA-9F57-1E065D74648B}" type="pres">
      <dgm:prSet presAssocID="{8F6A4219-ED9F-4D9F-997A-2C2687085187}" presName="pillarX" presStyleLbl="node1" presStyleIdx="1" presStyleCnt="2" custScaleX="76748" custScaleY="11587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44AB36D-1F60-40D3-A4FA-42F224B5147D}" type="pres">
      <dgm:prSet presAssocID="{EFE02F31-CEEA-4CD6-A2C6-2BBD4B4D174B}" presName="base" presStyleLbl="dkBgShp" presStyleIdx="1" presStyleCnt="2"/>
      <dgm:spPr/>
      <dgm:t>
        <a:bodyPr/>
        <a:lstStyle/>
        <a:p>
          <a:endParaRPr lang="fr-FR"/>
        </a:p>
      </dgm:t>
    </dgm:pt>
  </dgm:ptLst>
  <dgm:cxnLst>
    <dgm:cxn modelId="{66042277-7B4E-4838-9172-E29ED69BC719}" srcId="{37C2DAE5-7690-43D5-AF9D-AB5BE79DBC06}" destId="{EFE02F31-CEEA-4CD6-A2C6-2BBD4B4D174B}" srcOrd="0" destOrd="0" parTransId="{FA40095E-3C04-4CAB-BC5B-C898F25E2C2E}" sibTransId="{AA31D168-3B3A-4DA3-9E01-7DC3CF140675}"/>
    <dgm:cxn modelId="{5EA1A570-40A1-49EC-9A12-643D9939D93C}" type="presOf" srcId="{8F6A4219-ED9F-4D9F-997A-2C2687085187}" destId="{7CB59B7B-65B3-4DAA-9F57-1E065D74648B}" srcOrd="0" destOrd="0" presId="urn:microsoft.com/office/officeart/2005/8/layout/hList3"/>
    <dgm:cxn modelId="{7B4363DB-8119-4642-A704-1C11FC1B7897}" type="presOf" srcId="{911C2383-89D1-4D40-96C7-B735FF21400F}" destId="{88F7CFA2-3072-4B25-9839-93A02E9118AE}" srcOrd="0" destOrd="0" presId="urn:microsoft.com/office/officeart/2005/8/layout/hList3"/>
    <dgm:cxn modelId="{0B3373BA-F06B-4451-85B2-D5AB649FC6AE}" srcId="{EFE02F31-CEEA-4CD6-A2C6-2BBD4B4D174B}" destId="{911C2383-89D1-4D40-96C7-B735FF21400F}" srcOrd="0" destOrd="0" parTransId="{3B111C71-1D2B-40E7-BBC6-174AC4E9A6A0}" sibTransId="{D506871A-F3B9-4098-8C00-F6C1F3140305}"/>
    <dgm:cxn modelId="{B407D4C7-0BEA-4FD8-A9F3-221BE18976DD}" type="presOf" srcId="{37C2DAE5-7690-43D5-AF9D-AB5BE79DBC06}" destId="{8423C7FF-DFCC-4C72-B0BE-60B210D0047D}" srcOrd="0" destOrd="0" presId="urn:microsoft.com/office/officeart/2005/8/layout/hList3"/>
    <dgm:cxn modelId="{E6DEC4B6-0C01-4074-BE57-803056451DE9}" type="presOf" srcId="{EFE02F31-CEEA-4CD6-A2C6-2BBD4B4D174B}" destId="{C9F40D30-D503-4CB2-99B8-513AEAF60EFC}" srcOrd="0" destOrd="0" presId="urn:microsoft.com/office/officeart/2005/8/layout/hList3"/>
    <dgm:cxn modelId="{5DC44A42-4465-498C-9018-3A7CDA2BB611}" srcId="{EFE02F31-CEEA-4CD6-A2C6-2BBD4B4D174B}" destId="{8F6A4219-ED9F-4D9F-997A-2C2687085187}" srcOrd="1" destOrd="0" parTransId="{2AF04CE1-E299-4C97-BE33-657E3075CC1A}" sibTransId="{5853ADD3-CDA6-454F-AE74-39821905CF02}"/>
    <dgm:cxn modelId="{DC83E3A2-5A96-4C03-8453-F7EBA33A254F}" type="presParOf" srcId="{8423C7FF-DFCC-4C72-B0BE-60B210D0047D}" destId="{C9F40D30-D503-4CB2-99B8-513AEAF60EFC}" srcOrd="0" destOrd="0" presId="urn:microsoft.com/office/officeart/2005/8/layout/hList3"/>
    <dgm:cxn modelId="{AE16E322-3F81-43BF-BFBE-4304738F56F4}" type="presParOf" srcId="{8423C7FF-DFCC-4C72-B0BE-60B210D0047D}" destId="{44952282-AF8D-4131-890F-8B2E4BE782BB}" srcOrd="1" destOrd="0" presId="urn:microsoft.com/office/officeart/2005/8/layout/hList3"/>
    <dgm:cxn modelId="{B86F5D17-DC0C-4941-8EEC-4231C1ED6545}" type="presParOf" srcId="{44952282-AF8D-4131-890F-8B2E4BE782BB}" destId="{88F7CFA2-3072-4B25-9839-93A02E9118AE}" srcOrd="0" destOrd="0" presId="urn:microsoft.com/office/officeart/2005/8/layout/hList3"/>
    <dgm:cxn modelId="{D5C71720-C049-4962-8316-253B56496365}" type="presParOf" srcId="{44952282-AF8D-4131-890F-8B2E4BE782BB}" destId="{7CB59B7B-65B3-4DAA-9F57-1E065D74648B}" srcOrd="1" destOrd="0" presId="urn:microsoft.com/office/officeart/2005/8/layout/hList3"/>
    <dgm:cxn modelId="{DDBDCE3B-5343-4188-936F-1AB51F90A8D3}" type="presParOf" srcId="{8423C7FF-DFCC-4C72-B0BE-60B210D0047D}" destId="{D44AB36D-1F60-40D3-A4FA-42F224B5147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7C2DAE5-7690-43D5-AF9D-AB5BE79DBC06}" type="doc">
      <dgm:prSet loTypeId="urn:microsoft.com/office/officeart/2005/8/layout/hList3" loCatId="list" qsTypeId="urn:microsoft.com/office/officeart/2005/8/quickstyle/simple4" qsCatId="simple" csTypeId="urn:microsoft.com/office/officeart/2005/8/colors/accent5_1" csCatId="accent5" phldr="1"/>
      <dgm:spPr/>
      <dgm:t>
        <a:bodyPr/>
        <a:lstStyle/>
        <a:p>
          <a:endParaRPr lang="fr-FR"/>
        </a:p>
      </dgm:t>
    </dgm:pt>
    <dgm:pt modelId="{EFE02F31-CEEA-4CD6-A2C6-2BBD4B4D174B}">
      <dgm:prSet phldrT="[Texte]" custT="1"/>
      <dgm:spPr/>
      <dgm:t>
        <a:bodyPr/>
        <a:lstStyle/>
        <a:p>
          <a:r>
            <a:rPr lang="fr-FR" sz="1600" dirty="0" smtClean="0"/>
            <a:t>Durée</a:t>
          </a:r>
          <a:endParaRPr lang="fr-FR" sz="1600" dirty="0"/>
        </a:p>
      </dgm:t>
    </dgm:pt>
    <dgm:pt modelId="{FA40095E-3C04-4CAB-BC5B-C898F25E2C2E}" type="parTrans" cxnId="{66042277-7B4E-4838-9172-E29ED69BC719}">
      <dgm:prSet/>
      <dgm:spPr/>
      <dgm:t>
        <a:bodyPr/>
        <a:lstStyle/>
        <a:p>
          <a:endParaRPr lang="fr-FR"/>
        </a:p>
      </dgm:t>
    </dgm:pt>
    <dgm:pt modelId="{AA31D168-3B3A-4DA3-9E01-7DC3CF140675}" type="sibTrans" cxnId="{66042277-7B4E-4838-9172-E29ED69BC719}">
      <dgm:prSet/>
      <dgm:spPr/>
      <dgm:t>
        <a:bodyPr/>
        <a:lstStyle/>
        <a:p>
          <a:endParaRPr lang="fr-FR"/>
        </a:p>
      </dgm:t>
    </dgm:pt>
    <dgm:pt modelId="{EDE2731C-5B62-4F6B-99F8-679DC573D452}">
      <dgm:prSet phldrT="[Texte]" custT="1"/>
      <dgm:spPr/>
      <dgm:t>
        <a:bodyPr/>
        <a:lstStyle/>
        <a:p>
          <a:pPr algn="ctr"/>
          <a:r>
            <a:rPr lang="fr-FR" sz="1100" b="1" dirty="0" smtClean="0"/>
            <a:t>3 ans </a:t>
          </a:r>
          <a:r>
            <a:rPr lang="fr-FR" sz="1100" dirty="0" smtClean="0"/>
            <a:t>– renouvelable (tacite reconduction) </a:t>
          </a:r>
          <a:endParaRPr lang="fr-FR" sz="1100" dirty="0"/>
        </a:p>
      </dgm:t>
    </dgm:pt>
    <dgm:pt modelId="{DC4A9CD1-658E-4507-A88C-DD93FD0DAD70}" type="parTrans" cxnId="{50210AA2-3C03-4E22-8957-DF0436C2A028}">
      <dgm:prSet/>
      <dgm:spPr/>
      <dgm:t>
        <a:bodyPr/>
        <a:lstStyle/>
        <a:p>
          <a:endParaRPr lang="fr-FR"/>
        </a:p>
      </dgm:t>
    </dgm:pt>
    <dgm:pt modelId="{7F9EA862-BA1F-4E3C-AAE3-3399953DEA94}" type="sibTrans" cxnId="{50210AA2-3C03-4E22-8957-DF0436C2A028}">
      <dgm:prSet/>
      <dgm:spPr/>
      <dgm:t>
        <a:bodyPr/>
        <a:lstStyle/>
        <a:p>
          <a:endParaRPr lang="fr-FR"/>
        </a:p>
      </dgm:t>
    </dgm:pt>
    <dgm:pt modelId="{6679B141-9594-43B2-A49B-E574A405F8A9}">
      <dgm:prSet phldrT="[Texte]"/>
      <dgm:spPr/>
      <dgm:t>
        <a:bodyPr/>
        <a:lstStyle/>
        <a:p>
          <a:endParaRPr lang="fr-FR"/>
        </a:p>
      </dgm:t>
    </dgm:pt>
    <dgm:pt modelId="{BADB3477-4471-4DC3-A3F6-3FFF4AA14125}" type="parTrans" cxnId="{11C87235-613A-4DC6-A139-0D18403C2D9D}">
      <dgm:prSet/>
      <dgm:spPr/>
      <dgm:t>
        <a:bodyPr/>
        <a:lstStyle/>
        <a:p>
          <a:endParaRPr lang="fr-FR"/>
        </a:p>
      </dgm:t>
    </dgm:pt>
    <dgm:pt modelId="{1126B2A1-4E6E-4E9F-B415-30D0D3266C0C}" type="sibTrans" cxnId="{11C87235-613A-4DC6-A139-0D18403C2D9D}">
      <dgm:prSet/>
      <dgm:spPr/>
      <dgm:t>
        <a:bodyPr/>
        <a:lstStyle/>
        <a:p>
          <a:endParaRPr lang="fr-FR"/>
        </a:p>
      </dgm:t>
    </dgm:pt>
    <dgm:pt modelId="{8423C7FF-DFCC-4C72-B0BE-60B210D0047D}" type="pres">
      <dgm:prSet presAssocID="{37C2DAE5-7690-43D5-AF9D-AB5BE79DBC0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C9F40D30-D503-4CB2-99B8-513AEAF60EFC}" type="pres">
      <dgm:prSet presAssocID="{EFE02F31-CEEA-4CD6-A2C6-2BBD4B4D174B}" presName="roof" presStyleLbl="dkBgShp" presStyleIdx="0" presStyleCnt="2"/>
      <dgm:spPr/>
      <dgm:t>
        <a:bodyPr/>
        <a:lstStyle/>
        <a:p>
          <a:endParaRPr lang="fr-FR"/>
        </a:p>
      </dgm:t>
    </dgm:pt>
    <dgm:pt modelId="{44952282-AF8D-4131-890F-8B2E4BE782BB}" type="pres">
      <dgm:prSet presAssocID="{EFE02F31-CEEA-4CD6-A2C6-2BBD4B4D174B}" presName="pillars" presStyleCnt="0"/>
      <dgm:spPr/>
      <dgm:t>
        <a:bodyPr/>
        <a:lstStyle/>
        <a:p>
          <a:endParaRPr lang="fr-FR"/>
        </a:p>
      </dgm:t>
    </dgm:pt>
    <dgm:pt modelId="{88F7CFA2-3072-4B25-9839-93A02E9118AE}" type="pres">
      <dgm:prSet presAssocID="{EFE02F31-CEEA-4CD6-A2C6-2BBD4B4D174B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44AB36D-1F60-40D3-A4FA-42F224B5147D}" type="pres">
      <dgm:prSet presAssocID="{EFE02F31-CEEA-4CD6-A2C6-2BBD4B4D174B}" presName="base" presStyleLbl="dkBgShp" presStyleIdx="1" presStyleCnt="2"/>
      <dgm:spPr/>
      <dgm:t>
        <a:bodyPr/>
        <a:lstStyle/>
        <a:p>
          <a:endParaRPr lang="fr-FR"/>
        </a:p>
      </dgm:t>
    </dgm:pt>
  </dgm:ptLst>
  <dgm:cxnLst>
    <dgm:cxn modelId="{66042277-7B4E-4838-9172-E29ED69BC719}" srcId="{37C2DAE5-7690-43D5-AF9D-AB5BE79DBC06}" destId="{EFE02F31-CEEA-4CD6-A2C6-2BBD4B4D174B}" srcOrd="0" destOrd="0" parTransId="{FA40095E-3C04-4CAB-BC5B-C898F25E2C2E}" sibTransId="{AA31D168-3B3A-4DA3-9E01-7DC3CF140675}"/>
    <dgm:cxn modelId="{11C87235-613A-4DC6-A139-0D18403C2D9D}" srcId="{37C2DAE5-7690-43D5-AF9D-AB5BE79DBC06}" destId="{6679B141-9594-43B2-A49B-E574A405F8A9}" srcOrd="1" destOrd="0" parTransId="{BADB3477-4471-4DC3-A3F6-3FFF4AA14125}" sibTransId="{1126B2A1-4E6E-4E9F-B415-30D0D3266C0C}"/>
    <dgm:cxn modelId="{3DBFD7F0-A92F-4975-991E-75AE1C12BCCC}" type="presOf" srcId="{EFE02F31-CEEA-4CD6-A2C6-2BBD4B4D174B}" destId="{C9F40D30-D503-4CB2-99B8-513AEAF60EFC}" srcOrd="0" destOrd="0" presId="urn:microsoft.com/office/officeart/2005/8/layout/hList3"/>
    <dgm:cxn modelId="{306D0926-9F55-4DEA-B7DC-4E4C8C466DA5}" type="presOf" srcId="{EDE2731C-5B62-4F6B-99F8-679DC573D452}" destId="{88F7CFA2-3072-4B25-9839-93A02E9118AE}" srcOrd="0" destOrd="0" presId="urn:microsoft.com/office/officeart/2005/8/layout/hList3"/>
    <dgm:cxn modelId="{6251F80C-25ED-4B9C-B030-52EB739840B3}" type="presOf" srcId="{37C2DAE5-7690-43D5-AF9D-AB5BE79DBC06}" destId="{8423C7FF-DFCC-4C72-B0BE-60B210D0047D}" srcOrd="0" destOrd="0" presId="urn:microsoft.com/office/officeart/2005/8/layout/hList3"/>
    <dgm:cxn modelId="{50210AA2-3C03-4E22-8957-DF0436C2A028}" srcId="{EFE02F31-CEEA-4CD6-A2C6-2BBD4B4D174B}" destId="{EDE2731C-5B62-4F6B-99F8-679DC573D452}" srcOrd="0" destOrd="0" parTransId="{DC4A9CD1-658E-4507-A88C-DD93FD0DAD70}" sibTransId="{7F9EA862-BA1F-4E3C-AAE3-3399953DEA94}"/>
    <dgm:cxn modelId="{C8E6A910-F1D5-48F6-9315-26F8F0231183}" type="presParOf" srcId="{8423C7FF-DFCC-4C72-B0BE-60B210D0047D}" destId="{C9F40D30-D503-4CB2-99B8-513AEAF60EFC}" srcOrd="0" destOrd="0" presId="urn:microsoft.com/office/officeart/2005/8/layout/hList3"/>
    <dgm:cxn modelId="{24710186-D475-43B9-BFF9-D6023BF7EA5D}" type="presParOf" srcId="{8423C7FF-DFCC-4C72-B0BE-60B210D0047D}" destId="{44952282-AF8D-4131-890F-8B2E4BE782BB}" srcOrd="1" destOrd="0" presId="urn:microsoft.com/office/officeart/2005/8/layout/hList3"/>
    <dgm:cxn modelId="{0EA6F820-2C1C-45EA-8181-EABA7640FA93}" type="presParOf" srcId="{44952282-AF8D-4131-890F-8B2E4BE782BB}" destId="{88F7CFA2-3072-4B25-9839-93A02E9118AE}" srcOrd="0" destOrd="0" presId="urn:microsoft.com/office/officeart/2005/8/layout/hList3"/>
    <dgm:cxn modelId="{516AFC0D-414B-426C-8158-7D03A1381BEE}" type="presParOf" srcId="{8423C7FF-DFCC-4C72-B0BE-60B210D0047D}" destId="{D44AB36D-1F60-40D3-A4FA-42F224B5147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7C2DAE5-7690-43D5-AF9D-AB5BE79DBC06}" type="doc">
      <dgm:prSet loTypeId="urn:microsoft.com/office/officeart/2005/8/layout/hList3" loCatId="list" qsTypeId="urn:microsoft.com/office/officeart/2005/8/quickstyle/simple4" qsCatId="simple" csTypeId="urn:microsoft.com/office/officeart/2005/8/colors/accent5_1" csCatId="accent5" phldr="1"/>
      <dgm:spPr/>
      <dgm:t>
        <a:bodyPr/>
        <a:lstStyle/>
        <a:p>
          <a:endParaRPr lang="fr-FR"/>
        </a:p>
      </dgm:t>
    </dgm:pt>
    <dgm:pt modelId="{EFE02F31-CEEA-4CD6-A2C6-2BBD4B4D174B}">
      <dgm:prSet phldrT="[Texte]" custT="1"/>
      <dgm:spPr/>
      <dgm:t>
        <a:bodyPr/>
        <a:lstStyle/>
        <a:p>
          <a:r>
            <a:rPr lang="fr-FR" sz="1600" dirty="0" smtClean="0"/>
            <a:t>Entrée en vigueur </a:t>
          </a:r>
          <a:endParaRPr lang="fr-FR" sz="1600" dirty="0"/>
        </a:p>
      </dgm:t>
    </dgm:pt>
    <dgm:pt modelId="{FA40095E-3C04-4CAB-BC5B-C898F25E2C2E}" type="parTrans" cxnId="{66042277-7B4E-4838-9172-E29ED69BC719}">
      <dgm:prSet/>
      <dgm:spPr/>
      <dgm:t>
        <a:bodyPr/>
        <a:lstStyle/>
        <a:p>
          <a:endParaRPr lang="fr-FR"/>
        </a:p>
      </dgm:t>
    </dgm:pt>
    <dgm:pt modelId="{AA31D168-3B3A-4DA3-9E01-7DC3CF140675}" type="sibTrans" cxnId="{66042277-7B4E-4838-9172-E29ED69BC719}">
      <dgm:prSet/>
      <dgm:spPr/>
      <dgm:t>
        <a:bodyPr/>
        <a:lstStyle/>
        <a:p>
          <a:endParaRPr lang="fr-FR"/>
        </a:p>
      </dgm:t>
    </dgm:pt>
    <dgm:pt modelId="{EDE2731C-5B62-4F6B-99F8-679DC573D452}">
      <dgm:prSet phldrT="[Texte]" custT="1"/>
      <dgm:spPr/>
      <dgm:t>
        <a:bodyPr/>
        <a:lstStyle/>
        <a:p>
          <a:pPr algn="just"/>
          <a:r>
            <a:rPr lang="fr-FR" sz="1100" b="1" dirty="0" smtClean="0"/>
            <a:t>Adhésion possible à compter de la publication par le DG ARS du contrat type régional </a:t>
          </a:r>
          <a:r>
            <a:rPr lang="fr-FR" sz="1100" b="0" dirty="0" smtClean="0"/>
            <a:t>pris sur la base du contrat type national figurant en annexe 8 de la convention nationale</a:t>
          </a:r>
          <a:r>
            <a:rPr lang="fr-FR" sz="1100" b="1" dirty="0" smtClean="0"/>
            <a:t>.</a:t>
          </a:r>
          <a:endParaRPr lang="fr-FR" sz="1100" dirty="0"/>
        </a:p>
      </dgm:t>
    </dgm:pt>
    <dgm:pt modelId="{DC4A9CD1-658E-4507-A88C-DD93FD0DAD70}" type="parTrans" cxnId="{50210AA2-3C03-4E22-8957-DF0436C2A028}">
      <dgm:prSet/>
      <dgm:spPr/>
      <dgm:t>
        <a:bodyPr/>
        <a:lstStyle/>
        <a:p>
          <a:endParaRPr lang="fr-FR"/>
        </a:p>
      </dgm:t>
    </dgm:pt>
    <dgm:pt modelId="{7F9EA862-BA1F-4E3C-AAE3-3399953DEA94}" type="sibTrans" cxnId="{50210AA2-3C03-4E22-8957-DF0436C2A028}">
      <dgm:prSet/>
      <dgm:spPr/>
      <dgm:t>
        <a:bodyPr/>
        <a:lstStyle/>
        <a:p>
          <a:endParaRPr lang="fr-FR"/>
        </a:p>
      </dgm:t>
    </dgm:pt>
    <dgm:pt modelId="{6679B141-9594-43B2-A49B-E574A405F8A9}">
      <dgm:prSet phldrT="[Texte]"/>
      <dgm:spPr/>
      <dgm:t>
        <a:bodyPr/>
        <a:lstStyle/>
        <a:p>
          <a:endParaRPr lang="fr-FR"/>
        </a:p>
      </dgm:t>
    </dgm:pt>
    <dgm:pt modelId="{BADB3477-4471-4DC3-A3F6-3FFF4AA14125}" type="parTrans" cxnId="{11C87235-613A-4DC6-A139-0D18403C2D9D}">
      <dgm:prSet/>
      <dgm:spPr/>
      <dgm:t>
        <a:bodyPr/>
        <a:lstStyle/>
        <a:p>
          <a:endParaRPr lang="fr-FR"/>
        </a:p>
      </dgm:t>
    </dgm:pt>
    <dgm:pt modelId="{1126B2A1-4E6E-4E9F-B415-30D0D3266C0C}" type="sibTrans" cxnId="{11C87235-613A-4DC6-A139-0D18403C2D9D}">
      <dgm:prSet/>
      <dgm:spPr/>
      <dgm:t>
        <a:bodyPr/>
        <a:lstStyle/>
        <a:p>
          <a:endParaRPr lang="fr-FR"/>
        </a:p>
      </dgm:t>
    </dgm:pt>
    <dgm:pt modelId="{8423C7FF-DFCC-4C72-B0BE-60B210D0047D}" type="pres">
      <dgm:prSet presAssocID="{37C2DAE5-7690-43D5-AF9D-AB5BE79DBC0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C9F40D30-D503-4CB2-99B8-513AEAF60EFC}" type="pres">
      <dgm:prSet presAssocID="{EFE02F31-CEEA-4CD6-A2C6-2BBD4B4D174B}" presName="roof" presStyleLbl="dkBgShp" presStyleIdx="0" presStyleCnt="2"/>
      <dgm:spPr/>
      <dgm:t>
        <a:bodyPr/>
        <a:lstStyle/>
        <a:p>
          <a:endParaRPr lang="fr-FR"/>
        </a:p>
      </dgm:t>
    </dgm:pt>
    <dgm:pt modelId="{44952282-AF8D-4131-890F-8B2E4BE782BB}" type="pres">
      <dgm:prSet presAssocID="{EFE02F31-CEEA-4CD6-A2C6-2BBD4B4D174B}" presName="pillars" presStyleCnt="0"/>
      <dgm:spPr/>
      <dgm:t>
        <a:bodyPr/>
        <a:lstStyle/>
        <a:p>
          <a:endParaRPr lang="fr-FR"/>
        </a:p>
      </dgm:t>
    </dgm:pt>
    <dgm:pt modelId="{88F7CFA2-3072-4B25-9839-93A02E9118AE}" type="pres">
      <dgm:prSet presAssocID="{EFE02F31-CEEA-4CD6-A2C6-2BBD4B4D174B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44AB36D-1F60-40D3-A4FA-42F224B5147D}" type="pres">
      <dgm:prSet presAssocID="{EFE02F31-CEEA-4CD6-A2C6-2BBD4B4D174B}" presName="base" presStyleLbl="dkBgShp" presStyleIdx="1" presStyleCnt="2"/>
      <dgm:spPr/>
      <dgm:t>
        <a:bodyPr/>
        <a:lstStyle/>
        <a:p>
          <a:endParaRPr lang="fr-FR"/>
        </a:p>
      </dgm:t>
    </dgm:pt>
  </dgm:ptLst>
  <dgm:cxnLst>
    <dgm:cxn modelId="{7BB4FE30-0198-4680-9173-A073DC80E066}" type="presOf" srcId="{EDE2731C-5B62-4F6B-99F8-679DC573D452}" destId="{88F7CFA2-3072-4B25-9839-93A02E9118AE}" srcOrd="0" destOrd="0" presId="urn:microsoft.com/office/officeart/2005/8/layout/hList3"/>
    <dgm:cxn modelId="{66042277-7B4E-4838-9172-E29ED69BC719}" srcId="{37C2DAE5-7690-43D5-AF9D-AB5BE79DBC06}" destId="{EFE02F31-CEEA-4CD6-A2C6-2BBD4B4D174B}" srcOrd="0" destOrd="0" parTransId="{FA40095E-3C04-4CAB-BC5B-C898F25E2C2E}" sibTransId="{AA31D168-3B3A-4DA3-9E01-7DC3CF140675}"/>
    <dgm:cxn modelId="{11C87235-613A-4DC6-A139-0D18403C2D9D}" srcId="{37C2DAE5-7690-43D5-AF9D-AB5BE79DBC06}" destId="{6679B141-9594-43B2-A49B-E574A405F8A9}" srcOrd="1" destOrd="0" parTransId="{BADB3477-4471-4DC3-A3F6-3FFF4AA14125}" sibTransId="{1126B2A1-4E6E-4E9F-B415-30D0D3266C0C}"/>
    <dgm:cxn modelId="{E4A31224-E8D7-4783-8543-D2492B11D8B8}" type="presOf" srcId="{EFE02F31-CEEA-4CD6-A2C6-2BBD4B4D174B}" destId="{C9F40D30-D503-4CB2-99B8-513AEAF60EFC}" srcOrd="0" destOrd="0" presId="urn:microsoft.com/office/officeart/2005/8/layout/hList3"/>
    <dgm:cxn modelId="{50210AA2-3C03-4E22-8957-DF0436C2A028}" srcId="{EFE02F31-CEEA-4CD6-A2C6-2BBD4B4D174B}" destId="{EDE2731C-5B62-4F6B-99F8-679DC573D452}" srcOrd="0" destOrd="0" parTransId="{DC4A9CD1-658E-4507-A88C-DD93FD0DAD70}" sibTransId="{7F9EA862-BA1F-4E3C-AAE3-3399953DEA94}"/>
    <dgm:cxn modelId="{D2B5BDEE-3521-4B19-A7CC-18415EC8E0EA}" type="presOf" srcId="{37C2DAE5-7690-43D5-AF9D-AB5BE79DBC06}" destId="{8423C7FF-DFCC-4C72-B0BE-60B210D0047D}" srcOrd="0" destOrd="0" presId="urn:microsoft.com/office/officeart/2005/8/layout/hList3"/>
    <dgm:cxn modelId="{094C4758-58AC-403D-B863-F7C8CBD7CED0}" type="presParOf" srcId="{8423C7FF-DFCC-4C72-B0BE-60B210D0047D}" destId="{C9F40D30-D503-4CB2-99B8-513AEAF60EFC}" srcOrd="0" destOrd="0" presId="urn:microsoft.com/office/officeart/2005/8/layout/hList3"/>
    <dgm:cxn modelId="{89CB1313-CB32-4571-BD1E-E9F7EE047170}" type="presParOf" srcId="{8423C7FF-DFCC-4C72-B0BE-60B210D0047D}" destId="{44952282-AF8D-4131-890F-8B2E4BE782BB}" srcOrd="1" destOrd="0" presId="urn:microsoft.com/office/officeart/2005/8/layout/hList3"/>
    <dgm:cxn modelId="{2EFFA74D-0FCC-413C-A661-D4994F48963E}" type="presParOf" srcId="{44952282-AF8D-4131-890F-8B2E4BE782BB}" destId="{88F7CFA2-3072-4B25-9839-93A02E9118AE}" srcOrd="0" destOrd="0" presId="urn:microsoft.com/office/officeart/2005/8/layout/hList3"/>
    <dgm:cxn modelId="{700A1FC7-FDB1-4352-AF2F-9159A2958783}" type="presParOf" srcId="{8423C7FF-DFCC-4C72-B0BE-60B210D0047D}" destId="{D44AB36D-1F60-40D3-A4FA-42F224B5147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3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7C2DAE5-7690-43D5-AF9D-AB5BE79DBC06}" type="doc">
      <dgm:prSet loTypeId="urn:microsoft.com/office/officeart/2005/8/layout/hList3" loCatId="list" qsTypeId="urn:microsoft.com/office/officeart/2005/8/quickstyle/simple4" qsCatId="simple" csTypeId="urn:microsoft.com/office/officeart/2005/8/colors/accent5_1" csCatId="accent5" phldr="1"/>
      <dgm:spPr/>
      <dgm:t>
        <a:bodyPr/>
        <a:lstStyle/>
        <a:p>
          <a:endParaRPr lang="fr-FR"/>
        </a:p>
      </dgm:t>
    </dgm:pt>
    <dgm:pt modelId="{EFE02F31-CEEA-4CD6-A2C6-2BBD4B4D174B}">
      <dgm:prSet phldrT="[Texte]" custT="1"/>
      <dgm:spPr/>
      <dgm:t>
        <a:bodyPr/>
        <a:lstStyle/>
        <a:p>
          <a:r>
            <a:rPr lang="fr-FR" sz="1600" dirty="0" smtClean="0"/>
            <a:t>Lien avec les autres mesures incitatives </a:t>
          </a:r>
          <a:endParaRPr lang="fr-FR" sz="1600" dirty="0"/>
        </a:p>
      </dgm:t>
    </dgm:pt>
    <dgm:pt modelId="{FA40095E-3C04-4CAB-BC5B-C898F25E2C2E}" type="parTrans" cxnId="{66042277-7B4E-4838-9172-E29ED69BC719}">
      <dgm:prSet/>
      <dgm:spPr/>
      <dgm:t>
        <a:bodyPr/>
        <a:lstStyle/>
        <a:p>
          <a:endParaRPr lang="fr-FR"/>
        </a:p>
      </dgm:t>
    </dgm:pt>
    <dgm:pt modelId="{AA31D168-3B3A-4DA3-9E01-7DC3CF140675}" type="sibTrans" cxnId="{66042277-7B4E-4838-9172-E29ED69BC719}">
      <dgm:prSet/>
      <dgm:spPr/>
      <dgm:t>
        <a:bodyPr/>
        <a:lstStyle/>
        <a:p>
          <a:endParaRPr lang="fr-FR"/>
        </a:p>
      </dgm:t>
    </dgm:pt>
    <dgm:pt modelId="{911C2383-89D1-4D40-96C7-B735FF21400F}">
      <dgm:prSet custT="1"/>
      <dgm:spPr/>
      <dgm:t>
        <a:bodyPr anchor="t"/>
        <a:lstStyle/>
        <a:p>
          <a:pPr algn="just"/>
          <a:r>
            <a:rPr lang="fr-FR" sz="1100" dirty="0" smtClean="0"/>
            <a:t>Non cumul possible avec : contrat d’installation et le contrat incitatif CICD </a:t>
          </a:r>
          <a:endParaRPr lang="fr-FR" sz="1100" dirty="0"/>
        </a:p>
      </dgm:t>
    </dgm:pt>
    <dgm:pt modelId="{3B111C71-1D2B-40E7-BBC6-174AC4E9A6A0}" type="parTrans" cxnId="{0B3373BA-F06B-4451-85B2-D5AB649FC6AE}">
      <dgm:prSet/>
      <dgm:spPr/>
      <dgm:t>
        <a:bodyPr/>
        <a:lstStyle/>
        <a:p>
          <a:endParaRPr lang="fr-FR"/>
        </a:p>
      </dgm:t>
    </dgm:pt>
    <dgm:pt modelId="{D506871A-F3B9-4098-8C00-F6C1F3140305}" type="sibTrans" cxnId="{0B3373BA-F06B-4451-85B2-D5AB649FC6AE}">
      <dgm:prSet/>
      <dgm:spPr/>
      <dgm:t>
        <a:bodyPr/>
        <a:lstStyle/>
        <a:p>
          <a:endParaRPr lang="fr-FR"/>
        </a:p>
      </dgm:t>
    </dgm:pt>
    <dgm:pt modelId="{4DBF6AFB-8D90-4E6B-9F75-7C0002C02485}">
      <dgm:prSet custT="1"/>
      <dgm:spPr/>
      <dgm:t>
        <a:bodyPr/>
        <a:lstStyle/>
        <a:p>
          <a:r>
            <a:rPr lang="fr-FR" sz="1100" dirty="0" smtClean="0"/>
            <a:t>À l’expiration du contrat d’installation et du </a:t>
          </a:r>
          <a:r>
            <a:rPr lang="fr-FR" sz="1100" dirty="0" smtClean="0"/>
            <a:t>CAICD</a:t>
          </a:r>
          <a:r>
            <a:rPr lang="fr-FR" sz="1100" dirty="0" smtClean="0"/>
            <a:t>, le chirurgien-dentiste peut bénéficier du CAMCD</a:t>
          </a:r>
          <a:endParaRPr lang="fr-FR" sz="1100" dirty="0"/>
        </a:p>
      </dgm:t>
    </dgm:pt>
    <dgm:pt modelId="{29E5546B-8EA3-4FD8-AD9A-2728C471F3A1}" type="parTrans" cxnId="{D055D73B-D6A3-4976-8D6D-ECD066679C8F}">
      <dgm:prSet/>
      <dgm:spPr/>
      <dgm:t>
        <a:bodyPr/>
        <a:lstStyle/>
        <a:p>
          <a:endParaRPr lang="fr-FR"/>
        </a:p>
      </dgm:t>
    </dgm:pt>
    <dgm:pt modelId="{DB74FB8A-61FD-486C-A2AE-9F49CDF8CFC9}" type="sibTrans" cxnId="{D055D73B-D6A3-4976-8D6D-ECD066679C8F}">
      <dgm:prSet/>
      <dgm:spPr/>
      <dgm:t>
        <a:bodyPr/>
        <a:lstStyle/>
        <a:p>
          <a:endParaRPr lang="fr-FR"/>
        </a:p>
      </dgm:t>
    </dgm:pt>
    <dgm:pt modelId="{8423C7FF-DFCC-4C72-B0BE-60B210D0047D}" type="pres">
      <dgm:prSet presAssocID="{37C2DAE5-7690-43D5-AF9D-AB5BE79DBC0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C9F40D30-D503-4CB2-99B8-513AEAF60EFC}" type="pres">
      <dgm:prSet presAssocID="{EFE02F31-CEEA-4CD6-A2C6-2BBD4B4D174B}" presName="roof" presStyleLbl="dkBgShp" presStyleIdx="0" presStyleCnt="2" custLinFactNeighborX="133"/>
      <dgm:spPr/>
      <dgm:t>
        <a:bodyPr/>
        <a:lstStyle/>
        <a:p>
          <a:endParaRPr lang="fr-FR"/>
        </a:p>
      </dgm:t>
    </dgm:pt>
    <dgm:pt modelId="{44952282-AF8D-4131-890F-8B2E4BE782BB}" type="pres">
      <dgm:prSet presAssocID="{EFE02F31-CEEA-4CD6-A2C6-2BBD4B4D174B}" presName="pillars" presStyleCnt="0"/>
      <dgm:spPr/>
      <dgm:t>
        <a:bodyPr/>
        <a:lstStyle/>
        <a:p>
          <a:endParaRPr lang="fr-FR"/>
        </a:p>
      </dgm:t>
    </dgm:pt>
    <dgm:pt modelId="{88F7CFA2-3072-4B25-9839-93A02E9118AE}" type="pres">
      <dgm:prSet presAssocID="{EFE02F31-CEEA-4CD6-A2C6-2BBD4B4D174B}" presName="pillar1" presStyleLbl="node1" presStyleIdx="0" presStyleCnt="2" custScaleX="100000" custScaleY="8254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9A900E4-96C8-450E-8F3A-DC01EB2FEDCB}" type="pres">
      <dgm:prSet presAssocID="{4DBF6AFB-8D90-4E6B-9F75-7C0002C02485}" presName="pillarX" presStyleLbl="node1" presStyleIdx="1" presStyleCnt="2" custScaleY="86949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44AB36D-1F60-40D3-A4FA-42F224B5147D}" type="pres">
      <dgm:prSet presAssocID="{EFE02F31-CEEA-4CD6-A2C6-2BBD4B4D174B}" presName="base" presStyleLbl="dkBgShp" presStyleIdx="1" presStyleCnt="2"/>
      <dgm:spPr/>
      <dgm:t>
        <a:bodyPr/>
        <a:lstStyle/>
        <a:p>
          <a:endParaRPr lang="fr-FR"/>
        </a:p>
      </dgm:t>
    </dgm:pt>
  </dgm:ptLst>
  <dgm:cxnLst>
    <dgm:cxn modelId="{933BB96A-BC45-4364-97CC-9D055C7338B9}" type="presOf" srcId="{37C2DAE5-7690-43D5-AF9D-AB5BE79DBC06}" destId="{8423C7FF-DFCC-4C72-B0BE-60B210D0047D}" srcOrd="0" destOrd="0" presId="urn:microsoft.com/office/officeart/2005/8/layout/hList3"/>
    <dgm:cxn modelId="{66042277-7B4E-4838-9172-E29ED69BC719}" srcId="{37C2DAE5-7690-43D5-AF9D-AB5BE79DBC06}" destId="{EFE02F31-CEEA-4CD6-A2C6-2BBD4B4D174B}" srcOrd="0" destOrd="0" parTransId="{FA40095E-3C04-4CAB-BC5B-C898F25E2C2E}" sibTransId="{AA31D168-3B3A-4DA3-9E01-7DC3CF140675}"/>
    <dgm:cxn modelId="{0B3373BA-F06B-4451-85B2-D5AB649FC6AE}" srcId="{EFE02F31-CEEA-4CD6-A2C6-2BBD4B4D174B}" destId="{911C2383-89D1-4D40-96C7-B735FF21400F}" srcOrd="0" destOrd="0" parTransId="{3B111C71-1D2B-40E7-BBC6-174AC4E9A6A0}" sibTransId="{D506871A-F3B9-4098-8C00-F6C1F3140305}"/>
    <dgm:cxn modelId="{CCD17B6E-E5C8-4C63-830F-333B3F6029A6}" type="presOf" srcId="{EFE02F31-CEEA-4CD6-A2C6-2BBD4B4D174B}" destId="{C9F40D30-D503-4CB2-99B8-513AEAF60EFC}" srcOrd="0" destOrd="0" presId="urn:microsoft.com/office/officeart/2005/8/layout/hList3"/>
    <dgm:cxn modelId="{916D9C48-DAC8-409C-824E-BA8196596D01}" type="presOf" srcId="{911C2383-89D1-4D40-96C7-B735FF21400F}" destId="{88F7CFA2-3072-4B25-9839-93A02E9118AE}" srcOrd="0" destOrd="0" presId="urn:microsoft.com/office/officeart/2005/8/layout/hList3"/>
    <dgm:cxn modelId="{D055D73B-D6A3-4976-8D6D-ECD066679C8F}" srcId="{EFE02F31-CEEA-4CD6-A2C6-2BBD4B4D174B}" destId="{4DBF6AFB-8D90-4E6B-9F75-7C0002C02485}" srcOrd="1" destOrd="0" parTransId="{29E5546B-8EA3-4FD8-AD9A-2728C471F3A1}" sibTransId="{DB74FB8A-61FD-486C-A2AE-9F49CDF8CFC9}"/>
    <dgm:cxn modelId="{B698DD9D-B8C7-4D29-9775-EC26E8A3C572}" type="presOf" srcId="{4DBF6AFB-8D90-4E6B-9F75-7C0002C02485}" destId="{49A900E4-96C8-450E-8F3A-DC01EB2FEDCB}" srcOrd="0" destOrd="0" presId="urn:microsoft.com/office/officeart/2005/8/layout/hList3"/>
    <dgm:cxn modelId="{81D4FD75-FB82-4C22-81D9-85FEF5B1794B}" type="presParOf" srcId="{8423C7FF-DFCC-4C72-B0BE-60B210D0047D}" destId="{C9F40D30-D503-4CB2-99B8-513AEAF60EFC}" srcOrd="0" destOrd="0" presId="urn:microsoft.com/office/officeart/2005/8/layout/hList3"/>
    <dgm:cxn modelId="{8FC2420B-8E22-4679-BEA6-E3017F661C6C}" type="presParOf" srcId="{8423C7FF-DFCC-4C72-B0BE-60B210D0047D}" destId="{44952282-AF8D-4131-890F-8B2E4BE782BB}" srcOrd="1" destOrd="0" presId="urn:microsoft.com/office/officeart/2005/8/layout/hList3"/>
    <dgm:cxn modelId="{5FEE41DE-F824-4084-ABBB-3E11627B6E4D}" type="presParOf" srcId="{44952282-AF8D-4131-890F-8B2E4BE782BB}" destId="{88F7CFA2-3072-4B25-9839-93A02E9118AE}" srcOrd="0" destOrd="0" presId="urn:microsoft.com/office/officeart/2005/8/layout/hList3"/>
    <dgm:cxn modelId="{C83B8E5E-1244-4193-B0B2-659B5417FE65}" type="presParOf" srcId="{44952282-AF8D-4131-890F-8B2E4BE782BB}" destId="{49A900E4-96C8-450E-8F3A-DC01EB2FEDCB}" srcOrd="1" destOrd="0" presId="urn:microsoft.com/office/officeart/2005/8/layout/hList3"/>
    <dgm:cxn modelId="{9AD72BE9-76EF-4657-97EA-A19C165A5B06}" type="presParOf" srcId="{8423C7FF-DFCC-4C72-B0BE-60B210D0047D}" destId="{D44AB36D-1F60-40D3-A4FA-42F224B5147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3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7C2DAE5-7690-43D5-AF9D-AB5BE79DBC06}" type="doc">
      <dgm:prSet loTypeId="urn:microsoft.com/office/officeart/2005/8/layout/hList3" loCatId="list" qsTypeId="urn:microsoft.com/office/officeart/2005/8/quickstyle/simple4" qsCatId="simple" csTypeId="urn:microsoft.com/office/officeart/2005/8/colors/accent5_1" csCatId="accent5" phldr="1"/>
      <dgm:spPr/>
      <dgm:t>
        <a:bodyPr/>
        <a:lstStyle/>
        <a:p>
          <a:endParaRPr lang="fr-FR"/>
        </a:p>
      </dgm:t>
    </dgm:pt>
    <dgm:pt modelId="{EFE02F31-CEEA-4CD6-A2C6-2BBD4B4D174B}">
      <dgm:prSet phldrT="[Texte]" custT="1"/>
      <dgm:spPr/>
      <dgm:t>
        <a:bodyPr/>
        <a:lstStyle/>
        <a:p>
          <a:r>
            <a:rPr lang="fr-FR" sz="1600" dirty="0" smtClean="0"/>
            <a:t>Résiliation</a:t>
          </a:r>
          <a:endParaRPr lang="fr-FR" sz="1600" dirty="0"/>
        </a:p>
      </dgm:t>
    </dgm:pt>
    <dgm:pt modelId="{FA40095E-3C04-4CAB-BC5B-C898F25E2C2E}" type="parTrans" cxnId="{66042277-7B4E-4838-9172-E29ED69BC719}">
      <dgm:prSet/>
      <dgm:spPr/>
      <dgm:t>
        <a:bodyPr/>
        <a:lstStyle/>
        <a:p>
          <a:endParaRPr lang="fr-FR"/>
        </a:p>
      </dgm:t>
    </dgm:pt>
    <dgm:pt modelId="{AA31D168-3B3A-4DA3-9E01-7DC3CF140675}" type="sibTrans" cxnId="{66042277-7B4E-4838-9172-E29ED69BC719}">
      <dgm:prSet/>
      <dgm:spPr/>
      <dgm:t>
        <a:bodyPr/>
        <a:lstStyle/>
        <a:p>
          <a:endParaRPr lang="fr-FR"/>
        </a:p>
      </dgm:t>
    </dgm:pt>
    <dgm:pt modelId="{911C2383-89D1-4D40-96C7-B735FF21400F}">
      <dgm:prSet custT="1"/>
      <dgm:spPr/>
      <dgm:t>
        <a:bodyPr anchor="t"/>
        <a:lstStyle/>
        <a:p>
          <a:pPr algn="ctr"/>
          <a:r>
            <a:rPr lang="fr-FR" sz="1100" b="1" u="sng" dirty="0" smtClean="0"/>
            <a:t>Par le chirurgien-dentiste</a:t>
          </a:r>
        </a:p>
        <a:p>
          <a:pPr algn="just"/>
          <a:r>
            <a:rPr lang="fr-FR" sz="1100" dirty="0" smtClean="0"/>
            <a:t>- A tout moment, </a:t>
          </a:r>
        </a:p>
        <a:p>
          <a:pPr algn="just"/>
          <a:r>
            <a:rPr lang="fr-FR" sz="1100" dirty="0" smtClean="0"/>
            <a:t>- Effet : date de réception du courrier LRAR par la CPAM</a:t>
          </a:r>
        </a:p>
        <a:p>
          <a:pPr algn="just"/>
          <a:r>
            <a:rPr lang="fr-FR" sz="1100" dirty="0" smtClean="0"/>
            <a:t>- Récupération des sommes indument versées (au prorata de la durée restant à courir dans le contrat au moment de la résiliation) </a:t>
          </a:r>
        </a:p>
        <a:p>
          <a:pPr algn="just"/>
          <a:endParaRPr lang="fr-FR" sz="1100" dirty="0"/>
        </a:p>
      </dgm:t>
    </dgm:pt>
    <dgm:pt modelId="{3B111C71-1D2B-40E7-BBC6-174AC4E9A6A0}" type="parTrans" cxnId="{0B3373BA-F06B-4451-85B2-D5AB649FC6AE}">
      <dgm:prSet/>
      <dgm:spPr/>
      <dgm:t>
        <a:bodyPr/>
        <a:lstStyle/>
        <a:p>
          <a:endParaRPr lang="fr-FR"/>
        </a:p>
      </dgm:t>
    </dgm:pt>
    <dgm:pt modelId="{D506871A-F3B9-4098-8C00-F6C1F3140305}" type="sibTrans" cxnId="{0B3373BA-F06B-4451-85B2-D5AB649FC6AE}">
      <dgm:prSet/>
      <dgm:spPr/>
      <dgm:t>
        <a:bodyPr/>
        <a:lstStyle/>
        <a:p>
          <a:endParaRPr lang="fr-FR"/>
        </a:p>
      </dgm:t>
    </dgm:pt>
    <dgm:pt modelId="{8F6A4219-ED9F-4D9F-997A-2C2687085187}">
      <dgm:prSet custT="1"/>
      <dgm:spPr/>
      <dgm:t>
        <a:bodyPr anchor="t"/>
        <a:lstStyle/>
        <a:p>
          <a:pPr algn="ctr">
            <a:lnSpc>
              <a:spcPct val="90000"/>
            </a:lnSpc>
            <a:spcAft>
              <a:spcPct val="35000"/>
            </a:spcAft>
          </a:pPr>
          <a:r>
            <a:rPr lang="fr-FR" sz="1100" b="1" u="sng" dirty="0" smtClean="0"/>
            <a:t>Par la CPAM</a:t>
          </a:r>
        </a:p>
        <a:p>
          <a:pPr algn="just">
            <a:lnSpc>
              <a:spcPct val="90000"/>
            </a:lnSpc>
            <a:spcAft>
              <a:spcPts val="0"/>
            </a:spcAft>
          </a:pPr>
          <a:r>
            <a:rPr lang="fr-FR" sz="1100" b="0" u="none" dirty="0" smtClean="0"/>
            <a:t>- Constat non-respect par le chirurgien-dentiste de ses engagements,</a:t>
          </a:r>
        </a:p>
        <a:p>
          <a:pPr algn="just">
            <a:lnSpc>
              <a:spcPct val="100000"/>
            </a:lnSpc>
            <a:spcAft>
              <a:spcPts val="0"/>
            </a:spcAft>
          </a:pPr>
          <a:r>
            <a:rPr lang="fr-FR" sz="1100" b="0" u="none" dirty="0" smtClean="0"/>
            <a:t>- Courrier CPAM LRAR informant le chirurgien-dentiste de son intention de résilier le contrat</a:t>
          </a:r>
        </a:p>
        <a:p>
          <a:pPr algn="just">
            <a:lnSpc>
              <a:spcPct val="100000"/>
            </a:lnSpc>
            <a:spcAft>
              <a:spcPts val="0"/>
            </a:spcAft>
          </a:pPr>
          <a:r>
            <a:rPr lang="fr-FR" sz="1100" b="0" u="none" dirty="0" smtClean="0"/>
            <a:t>- le chirurgien-dentiste a 1 mois pour communiquer ses observations</a:t>
          </a:r>
        </a:p>
        <a:p>
          <a:pPr algn="just">
            <a:lnSpc>
              <a:spcPct val="100000"/>
            </a:lnSpc>
            <a:spcAft>
              <a:spcPts val="0"/>
            </a:spcAft>
          </a:pPr>
          <a:r>
            <a:rPr lang="fr-FR" sz="1100" b="0" u="none" dirty="0" smtClean="0"/>
            <a:t>- À l’issue des 1 mois, possibilité de notification de la fin d’adhésion,</a:t>
          </a:r>
        </a:p>
        <a:p>
          <a:pPr algn="just">
            <a:lnSpc>
              <a:spcPct val="100000"/>
            </a:lnSpc>
            <a:spcAft>
              <a:spcPts val="0"/>
            </a:spcAft>
          </a:pPr>
          <a:r>
            <a:rPr lang="fr-FR" sz="1100" b="0" u="none" dirty="0" smtClean="0"/>
            <a:t>- Récupération des sommes indument versées (au prorata)</a:t>
          </a:r>
          <a:endParaRPr lang="fr-FR" sz="1100" b="0" u="none" dirty="0"/>
        </a:p>
      </dgm:t>
    </dgm:pt>
    <dgm:pt modelId="{2AF04CE1-E299-4C97-BE33-657E3075CC1A}" type="parTrans" cxnId="{5DC44A42-4465-498C-9018-3A7CDA2BB611}">
      <dgm:prSet/>
      <dgm:spPr/>
      <dgm:t>
        <a:bodyPr/>
        <a:lstStyle/>
        <a:p>
          <a:endParaRPr lang="fr-FR"/>
        </a:p>
      </dgm:t>
    </dgm:pt>
    <dgm:pt modelId="{5853ADD3-CDA6-454F-AE74-39821905CF02}" type="sibTrans" cxnId="{5DC44A42-4465-498C-9018-3A7CDA2BB611}">
      <dgm:prSet/>
      <dgm:spPr/>
      <dgm:t>
        <a:bodyPr/>
        <a:lstStyle/>
        <a:p>
          <a:endParaRPr lang="fr-FR"/>
        </a:p>
      </dgm:t>
    </dgm:pt>
    <dgm:pt modelId="{8423C7FF-DFCC-4C72-B0BE-60B210D0047D}" type="pres">
      <dgm:prSet presAssocID="{37C2DAE5-7690-43D5-AF9D-AB5BE79DBC0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C9F40D30-D503-4CB2-99B8-513AEAF60EFC}" type="pres">
      <dgm:prSet presAssocID="{EFE02F31-CEEA-4CD6-A2C6-2BBD4B4D174B}" presName="roof" presStyleLbl="dkBgShp" presStyleIdx="0" presStyleCnt="2" custLinFactNeighborX="889"/>
      <dgm:spPr/>
      <dgm:t>
        <a:bodyPr/>
        <a:lstStyle/>
        <a:p>
          <a:endParaRPr lang="fr-FR"/>
        </a:p>
      </dgm:t>
    </dgm:pt>
    <dgm:pt modelId="{44952282-AF8D-4131-890F-8B2E4BE782BB}" type="pres">
      <dgm:prSet presAssocID="{EFE02F31-CEEA-4CD6-A2C6-2BBD4B4D174B}" presName="pillars" presStyleCnt="0"/>
      <dgm:spPr/>
      <dgm:t>
        <a:bodyPr/>
        <a:lstStyle/>
        <a:p>
          <a:endParaRPr lang="fr-FR"/>
        </a:p>
      </dgm:t>
    </dgm:pt>
    <dgm:pt modelId="{88F7CFA2-3072-4B25-9839-93A02E9118AE}" type="pres">
      <dgm:prSet presAssocID="{EFE02F31-CEEA-4CD6-A2C6-2BBD4B4D174B}" presName="pillar1" presStyleLbl="node1" presStyleIdx="0" presStyleCnt="2" custScaleX="94695" custScaleY="11587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CB59B7B-65B3-4DAA-9F57-1E065D74648B}" type="pres">
      <dgm:prSet presAssocID="{8F6A4219-ED9F-4D9F-997A-2C2687085187}" presName="pillarX" presStyleLbl="node1" presStyleIdx="1" presStyleCnt="2" custScaleX="93487" custScaleY="11587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44AB36D-1F60-40D3-A4FA-42F224B5147D}" type="pres">
      <dgm:prSet presAssocID="{EFE02F31-CEEA-4CD6-A2C6-2BBD4B4D174B}" presName="base" presStyleLbl="dkBgShp" presStyleIdx="1" presStyleCnt="2"/>
      <dgm:spPr/>
      <dgm:t>
        <a:bodyPr/>
        <a:lstStyle/>
        <a:p>
          <a:endParaRPr lang="fr-FR"/>
        </a:p>
      </dgm:t>
    </dgm:pt>
  </dgm:ptLst>
  <dgm:cxnLst>
    <dgm:cxn modelId="{5DC44A42-4465-498C-9018-3A7CDA2BB611}" srcId="{EFE02F31-CEEA-4CD6-A2C6-2BBD4B4D174B}" destId="{8F6A4219-ED9F-4D9F-997A-2C2687085187}" srcOrd="1" destOrd="0" parTransId="{2AF04CE1-E299-4C97-BE33-657E3075CC1A}" sibTransId="{5853ADD3-CDA6-454F-AE74-39821905CF02}"/>
    <dgm:cxn modelId="{8C51F179-35BC-483C-B885-F25FD95421D2}" type="presOf" srcId="{8F6A4219-ED9F-4D9F-997A-2C2687085187}" destId="{7CB59B7B-65B3-4DAA-9F57-1E065D74648B}" srcOrd="0" destOrd="0" presId="urn:microsoft.com/office/officeart/2005/8/layout/hList3"/>
    <dgm:cxn modelId="{04C17E4C-6F38-4755-B884-F3043C7E389A}" type="presOf" srcId="{EFE02F31-CEEA-4CD6-A2C6-2BBD4B4D174B}" destId="{C9F40D30-D503-4CB2-99B8-513AEAF60EFC}" srcOrd="0" destOrd="0" presId="urn:microsoft.com/office/officeart/2005/8/layout/hList3"/>
    <dgm:cxn modelId="{64317477-49D2-4D04-ADB7-A13EC696CE74}" type="presOf" srcId="{911C2383-89D1-4D40-96C7-B735FF21400F}" destId="{88F7CFA2-3072-4B25-9839-93A02E9118AE}" srcOrd="0" destOrd="0" presId="urn:microsoft.com/office/officeart/2005/8/layout/hList3"/>
    <dgm:cxn modelId="{66042277-7B4E-4838-9172-E29ED69BC719}" srcId="{37C2DAE5-7690-43D5-AF9D-AB5BE79DBC06}" destId="{EFE02F31-CEEA-4CD6-A2C6-2BBD4B4D174B}" srcOrd="0" destOrd="0" parTransId="{FA40095E-3C04-4CAB-BC5B-C898F25E2C2E}" sibTransId="{AA31D168-3B3A-4DA3-9E01-7DC3CF140675}"/>
    <dgm:cxn modelId="{0B3373BA-F06B-4451-85B2-D5AB649FC6AE}" srcId="{EFE02F31-CEEA-4CD6-A2C6-2BBD4B4D174B}" destId="{911C2383-89D1-4D40-96C7-B735FF21400F}" srcOrd="0" destOrd="0" parTransId="{3B111C71-1D2B-40E7-BBC6-174AC4E9A6A0}" sibTransId="{D506871A-F3B9-4098-8C00-F6C1F3140305}"/>
    <dgm:cxn modelId="{1078A2D9-E14F-482C-A790-13CC37C1906D}" type="presOf" srcId="{37C2DAE5-7690-43D5-AF9D-AB5BE79DBC06}" destId="{8423C7FF-DFCC-4C72-B0BE-60B210D0047D}" srcOrd="0" destOrd="0" presId="urn:microsoft.com/office/officeart/2005/8/layout/hList3"/>
    <dgm:cxn modelId="{9C283C70-8076-47D0-93C5-C18FA64788C9}" type="presParOf" srcId="{8423C7FF-DFCC-4C72-B0BE-60B210D0047D}" destId="{C9F40D30-D503-4CB2-99B8-513AEAF60EFC}" srcOrd="0" destOrd="0" presId="urn:microsoft.com/office/officeart/2005/8/layout/hList3"/>
    <dgm:cxn modelId="{45D3BA5F-5DAC-439D-9C42-FCEA50BF92E5}" type="presParOf" srcId="{8423C7FF-DFCC-4C72-B0BE-60B210D0047D}" destId="{44952282-AF8D-4131-890F-8B2E4BE782BB}" srcOrd="1" destOrd="0" presId="urn:microsoft.com/office/officeart/2005/8/layout/hList3"/>
    <dgm:cxn modelId="{60907A7A-B282-449E-9DBF-47544476E9B2}" type="presParOf" srcId="{44952282-AF8D-4131-890F-8B2E4BE782BB}" destId="{88F7CFA2-3072-4B25-9839-93A02E9118AE}" srcOrd="0" destOrd="0" presId="urn:microsoft.com/office/officeart/2005/8/layout/hList3"/>
    <dgm:cxn modelId="{10D34AD8-B34D-48A0-ADAF-FB9E0B7B90AF}" type="presParOf" srcId="{44952282-AF8D-4131-890F-8B2E4BE782BB}" destId="{7CB59B7B-65B3-4DAA-9F57-1E065D74648B}" srcOrd="1" destOrd="0" presId="urn:microsoft.com/office/officeart/2005/8/layout/hList3"/>
    <dgm:cxn modelId="{27569371-0939-4C15-B86C-7E9A94582AC4}" type="presParOf" srcId="{8423C7FF-DFCC-4C72-B0BE-60B210D0047D}" destId="{D44AB36D-1F60-40D3-A4FA-42F224B5147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7C2DAE5-7690-43D5-AF9D-AB5BE79DBC06}" type="doc">
      <dgm:prSet loTypeId="urn:microsoft.com/office/officeart/2005/8/layout/hList3" loCatId="list" qsTypeId="urn:microsoft.com/office/officeart/2005/8/quickstyle/simple4" qsCatId="simple" csTypeId="urn:microsoft.com/office/officeart/2005/8/colors/accent5_1" csCatId="accent5" phldr="1"/>
      <dgm:spPr/>
      <dgm:t>
        <a:bodyPr/>
        <a:lstStyle/>
        <a:p>
          <a:endParaRPr lang="fr-FR"/>
        </a:p>
      </dgm:t>
    </dgm:pt>
    <dgm:pt modelId="{EFE02F31-CEEA-4CD6-A2C6-2BBD4B4D174B}">
      <dgm:prSet phldrT="[Texte]" custT="1"/>
      <dgm:spPr/>
      <dgm:t>
        <a:bodyPr/>
        <a:lstStyle/>
        <a:p>
          <a:r>
            <a:rPr lang="fr-FR" sz="1600" dirty="0" smtClean="0"/>
            <a:t>Aide versée par l’Assurance Maladie </a:t>
          </a:r>
          <a:endParaRPr lang="fr-FR" sz="1600" dirty="0"/>
        </a:p>
      </dgm:t>
    </dgm:pt>
    <dgm:pt modelId="{FA40095E-3C04-4CAB-BC5B-C898F25E2C2E}" type="parTrans" cxnId="{66042277-7B4E-4838-9172-E29ED69BC719}">
      <dgm:prSet/>
      <dgm:spPr/>
      <dgm:t>
        <a:bodyPr/>
        <a:lstStyle/>
        <a:p>
          <a:endParaRPr lang="fr-FR"/>
        </a:p>
      </dgm:t>
    </dgm:pt>
    <dgm:pt modelId="{AA31D168-3B3A-4DA3-9E01-7DC3CF140675}" type="sibTrans" cxnId="{66042277-7B4E-4838-9172-E29ED69BC719}">
      <dgm:prSet/>
      <dgm:spPr/>
      <dgm:t>
        <a:bodyPr/>
        <a:lstStyle/>
        <a:p>
          <a:endParaRPr lang="fr-FR"/>
        </a:p>
      </dgm:t>
    </dgm:pt>
    <dgm:pt modelId="{911C2383-89D1-4D40-96C7-B735FF21400F}">
      <dgm:prSet custT="1"/>
      <dgm:spPr/>
      <dgm:t>
        <a:bodyPr anchor="t"/>
        <a:lstStyle/>
        <a:p>
          <a:pPr algn="just"/>
          <a:r>
            <a:rPr lang="fr-FR" sz="1100" b="0" dirty="0" smtClean="0"/>
            <a:t>Versement d’une </a:t>
          </a:r>
          <a:r>
            <a:rPr lang="fr-FR" sz="1100" b="1" dirty="0" smtClean="0"/>
            <a:t>aide individuelle de 3 000€/an </a:t>
          </a:r>
        </a:p>
        <a:p>
          <a:pPr algn="just"/>
          <a:r>
            <a:rPr lang="fr-FR" sz="1100" b="1" dirty="0" smtClean="0"/>
            <a:t>Le montant dû est calculé au terme de chaque année civile. </a:t>
          </a:r>
        </a:p>
        <a:p>
          <a:pPr algn="just"/>
          <a:r>
            <a:rPr lang="fr-FR" sz="1100" b="1" i="1" dirty="0" smtClean="0"/>
            <a:t>Pour la première année, le montant dû est calculé au prorata de la date d’adhésion</a:t>
          </a:r>
          <a:endParaRPr lang="fr-FR" sz="1100" b="0" i="1" dirty="0" smtClean="0"/>
        </a:p>
      </dgm:t>
    </dgm:pt>
    <dgm:pt modelId="{3B111C71-1D2B-40E7-BBC6-174AC4E9A6A0}" type="parTrans" cxnId="{0B3373BA-F06B-4451-85B2-D5AB649FC6AE}">
      <dgm:prSet/>
      <dgm:spPr/>
      <dgm:t>
        <a:bodyPr/>
        <a:lstStyle/>
        <a:p>
          <a:endParaRPr lang="fr-FR"/>
        </a:p>
      </dgm:t>
    </dgm:pt>
    <dgm:pt modelId="{D506871A-F3B9-4098-8C00-F6C1F3140305}" type="sibTrans" cxnId="{0B3373BA-F06B-4451-85B2-D5AB649FC6AE}">
      <dgm:prSet/>
      <dgm:spPr/>
      <dgm:t>
        <a:bodyPr/>
        <a:lstStyle/>
        <a:p>
          <a:endParaRPr lang="fr-FR"/>
        </a:p>
      </dgm:t>
    </dgm:pt>
    <dgm:pt modelId="{8F6A4219-ED9F-4D9F-997A-2C2687085187}">
      <dgm:prSet custT="1"/>
      <dgm:spPr/>
      <dgm:t>
        <a:bodyPr anchor="t"/>
        <a:lstStyle/>
        <a:p>
          <a:pPr algn="ctr"/>
          <a:r>
            <a:rPr lang="fr-FR" sz="1100" b="1" u="sng" dirty="0" smtClean="0"/>
            <a:t>ATTENTION</a:t>
          </a:r>
        </a:p>
        <a:p>
          <a:pPr algn="just"/>
          <a:r>
            <a:rPr lang="fr-FR" sz="1100" b="1" u="sng" dirty="0" smtClean="0"/>
            <a:t>Le montant de l’aide est proratisé : </a:t>
          </a:r>
        </a:p>
        <a:p>
          <a:pPr algn="just"/>
          <a:r>
            <a:rPr lang="fr-FR" sz="1100" b="0" u="none" dirty="0" smtClean="0"/>
            <a:t>- </a:t>
          </a:r>
          <a:r>
            <a:rPr lang="fr-FR" sz="1100" b="1" u="none" dirty="0" smtClean="0"/>
            <a:t>En cas de résiliation </a:t>
          </a:r>
          <a:r>
            <a:rPr lang="fr-FR" sz="1100" b="0" u="none" dirty="0" smtClean="0"/>
            <a:t>du contrat en cours d’année : </a:t>
          </a:r>
          <a:r>
            <a:rPr lang="fr-FR" sz="1100" b="1" u="none" dirty="0" smtClean="0"/>
            <a:t>récupération des sommes indument versées au prorata </a:t>
          </a:r>
          <a:r>
            <a:rPr lang="fr-FR" sz="1100" b="0" u="none" dirty="0" smtClean="0"/>
            <a:t>de la durée restant à courir</a:t>
          </a:r>
          <a:endParaRPr lang="fr-FR" sz="1100" b="0" u="none" dirty="0"/>
        </a:p>
      </dgm:t>
    </dgm:pt>
    <dgm:pt modelId="{2AF04CE1-E299-4C97-BE33-657E3075CC1A}" type="parTrans" cxnId="{5DC44A42-4465-498C-9018-3A7CDA2BB611}">
      <dgm:prSet/>
      <dgm:spPr/>
      <dgm:t>
        <a:bodyPr/>
        <a:lstStyle/>
        <a:p>
          <a:endParaRPr lang="fr-FR"/>
        </a:p>
      </dgm:t>
    </dgm:pt>
    <dgm:pt modelId="{5853ADD3-CDA6-454F-AE74-39821905CF02}" type="sibTrans" cxnId="{5DC44A42-4465-498C-9018-3A7CDA2BB611}">
      <dgm:prSet/>
      <dgm:spPr/>
      <dgm:t>
        <a:bodyPr/>
        <a:lstStyle/>
        <a:p>
          <a:endParaRPr lang="fr-FR"/>
        </a:p>
      </dgm:t>
    </dgm:pt>
    <dgm:pt modelId="{7C0917A2-2A10-4D92-B31E-EDC129BE559C}">
      <dgm:prSet custT="1"/>
      <dgm:spPr/>
      <dgm:t>
        <a:bodyPr anchor="t"/>
        <a:lstStyle/>
        <a:p>
          <a:pPr algn="just"/>
          <a:r>
            <a:rPr lang="fr-FR" sz="1100" b="1" u="sng" dirty="0" smtClean="0"/>
            <a:t>Adaptation régionale</a:t>
          </a:r>
        </a:p>
        <a:p>
          <a:pPr algn="just"/>
          <a:r>
            <a:rPr lang="fr-FR" sz="1100" dirty="0" smtClean="0"/>
            <a:t>- Modulation porte sur la condition de participation du professionnel à la permanence des soins dentaires, pour 20% des zones « très sous-dotées »</a:t>
          </a:r>
          <a:endParaRPr lang="fr-FR" sz="1100" dirty="0"/>
        </a:p>
      </dgm:t>
    </dgm:pt>
    <dgm:pt modelId="{2781FFCD-3F5E-438A-BD4C-CC9456B4C2D3}" type="sibTrans" cxnId="{8448C41F-E10C-4B82-B014-EC033EEFA332}">
      <dgm:prSet/>
      <dgm:spPr/>
      <dgm:t>
        <a:bodyPr/>
        <a:lstStyle/>
        <a:p>
          <a:endParaRPr lang="fr-FR"/>
        </a:p>
      </dgm:t>
    </dgm:pt>
    <dgm:pt modelId="{F594CCA1-97DD-4DA7-AAFC-4270B6596B03}" type="parTrans" cxnId="{8448C41F-E10C-4B82-B014-EC033EEFA332}">
      <dgm:prSet/>
      <dgm:spPr/>
      <dgm:t>
        <a:bodyPr/>
        <a:lstStyle/>
        <a:p>
          <a:endParaRPr lang="fr-FR"/>
        </a:p>
      </dgm:t>
    </dgm:pt>
    <dgm:pt modelId="{8423C7FF-DFCC-4C72-B0BE-60B210D0047D}" type="pres">
      <dgm:prSet presAssocID="{37C2DAE5-7690-43D5-AF9D-AB5BE79DBC0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C9F40D30-D503-4CB2-99B8-513AEAF60EFC}" type="pres">
      <dgm:prSet presAssocID="{EFE02F31-CEEA-4CD6-A2C6-2BBD4B4D174B}" presName="roof" presStyleLbl="dkBgShp" presStyleIdx="0" presStyleCnt="2" custScaleY="45752" custLinFactNeighborX="133"/>
      <dgm:spPr/>
      <dgm:t>
        <a:bodyPr/>
        <a:lstStyle/>
        <a:p>
          <a:endParaRPr lang="fr-FR"/>
        </a:p>
      </dgm:t>
    </dgm:pt>
    <dgm:pt modelId="{44952282-AF8D-4131-890F-8B2E4BE782BB}" type="pres">
      <dgm:prSet presAssocID="{EFE02F31-CEEA-4CD6-A2C6-2BBD4B4D174B}" presName="pillars" presStyleCnt="0"/>
      <dgm:spPr/>
      <dgm:t>
        <a:bodyPr/>
        <a:lstStyle/>
        <a:p>
          <a:endParaRPr lang="fr-FR"/>
        </a:p>
      </dgm:t>
    </dgm:pt>
    <dgm:pt modelId="{88F7CFA2-3072-4B25-9839-93A02E9118AE}" type="pres">
      <dgm:prSet presAssocID="{EFE02F31-CEEA-4CD6-A2C6-2BBD4B4D174B}" presName="pillar1" presStyleLbl="node1" presStyleIdx="0" presStyleCnt="3" custScaleX="81430" custScaleY="115873" custLinFactNeighborY="-627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CB59B7B-65B3-4DAA-9F57-1E065D74648B}" type="pres">
      <dgm:prSet presAssocID="{8F6A4219-ED9F-4D9F-997A-2C2687085187}" presName="pillarX" presStyleLbl="node1" presStyleIdx="1" presStyleCnt="3" custScaleX="76748" custScaleY="115873" custLinFactNeighborY="-627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9217369-EBF7-45B0-B2FD-934F85A56D34}" type="pres">
      <dgm:prSet presAssocID="{7C0917A2-2A10-4D92-B31E-EDC129BE559C}" presName="pillarX" presStyleLbl="node1" presStyleIdx="2" presStyleCnt="3" custScaleX="88758" custScaleY="115873" custLinFactNeighborY="-627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44AB36D-1F60-40D3-A4FA-42F224B5147D}" type="pres">
      <dgm:prSet presAssocID="{EFE02F31-CEEA-4CD6-A2C6-2BBD4B4D174B}" presName="base" presStyleLbl="dkBgShp" presStyleIdx="1" presStyleCnt="2"/>
      <dgm:spPr/>
      <dgm:t>
        <a:bodyPr/>
        <a:lstStyle/>
        <a:p>
          <a:endParaRPr lang="fr-FR"/>
        </a:p>
      </dgm:t>
    </dgm:pt>
  </dgm:ptLst>
  <dgm:cxnLst>
    <dgm:cxn modelId="{5805BDDC-2AED-4EA0-A48A-A0C2497B015F}" type="presOf" srcId="{7C0917A2-2A10-4D92-B31E-EDC129BE559C}" destId="{A9217369-EBF7-45B0-B2FD-934F85A56D34}" srcOrd="0" destOrd="0" presId="urn:microsoft.com/office/officeart/2005/8/layout/hList3"/>
    <dgm:cxn modelId="{66042277-7B4E-4838-9172-E29ED69BC719}" srcId="{37C2DAE5-7690-43D5-AF9D-AB5BE79DBC06}" destId="{EFE02F31-CEEA-4CD6-A2C6-2BBD4B4D174B}" srcOrd="0" destOrd="0" parTransId="{FA40095E-3C04-4CAB-BC5B-C898F25E2C2E}" sibTransId="{AA31D168-3B3A-4DA3-9E01-7DC3CF140675}"/>
    <dgm:cxn modelId="{0B3373BA-F06B-4451-85B2-D5AB649FC6AE}" srcId="{EFE02F31-CEEA-4CD6-A2C6-2BBD4B4D174B}" destId="{911C2383-89D1-4D40-96C7-B735FF21400F}" srcOrd="0" destOrd="0" parTransId="{3B111C71-1D2B-40E7-BBC6-174AC4E9A6A0}" sibTransId="{D506871A-F3B9-4098-8C00-F6C1F3140305}"/>
    <dgm:cxn modelId="{8448C41F-E10C-4B82-B014-EC033EEFA332}" srcId="{EFE02F31-CEEA-4CD6-A2C6-2BBD4B4D174B}" destId="{7C0917A2-2A10-4D92-B31E-EDC129BE559C}" srcOrd="2" destOrd="0" parTransId="{F594CCA1-97DD-4DA7-AAFC-4270B6596B03}" sibTransId="{2781FFCD-3F5E-438A-BD4C-CC9456B4C2D3}"/>
    <dgm:cxn modelId="{429350CB-F032-4192-8753-C97F2CDE7DAB}" type="presOf" srcId="{37C2DAE5-7690-43D5-AF9D-AB5BE79DBC06}" destId="{8423C7FF-DFCC-4C72-B0BE-60B210D0047D}" srcOrd="0" destOrd="0" presId="urn:microsoft.com/office/officeart/2005/8/layout/hList3"/>
    <dgm:cxn modelId="{5DC44A42-4465-498C-9018-3A7CDA2BB611}" srcId="{EFE02F31-CEEA-4CD6-A2C6-2BBD4B4D174B}" destId="{8F6A4219-ED9F-4D9F-997A-2C2687085187}" srcOrd="1" destOrd="0" parTransId="{2AF04CE1-E299-4C97-BE33-657E3075CC1A}" sibTransId="{5853ADD3-CDA6-454F-AE74-39821905CF02}"/>
    <dgm:cxn modelId="{BBBABE1F-5A79-4FAE-8905-E3BC9B3567F8}" type="presOf" srcId="{911C2383-89D1-4D40-96C7-B735FF21400F}" destId="{88F7CFA2-3072-4B25-9839-93A02E9118AE}" srcOrd="0" destOrd="0" presId="urn:microsoft.com/office/officeart/2005/8/layout/hList3"/>
    <dgm:cxn modelId="{9D26A885-8976-4BD1-AA6A-F0C4D3B1658A}" type="presOf" srcId="{8F6A4219-ED9F-4D9F-997A-2C2687085187}" destId="{7CB59B7B-65B3-4DAA-9F57-1E065D74648B}" srcOrd="0" destOrd="0" presId="urn:microsoft.com/office/officeart/2005/8/layout/hList3"/>
    <dgm:cxn modelId="{D07A96B3-9375-4F55-B997-BB78B6BBCF1B}" type="presOf" srcId="{EFE02F31-CEEA-4CD6-A2C6-2BBD4B4D174B}" destId="{C9F40D30-D503-4CB2-99B8-513AEAF60EFC}" srcOrd="0" destOrd="0" presId="urn:microsoft.com/office/officeart/2005/8/layout/hList3"/>
    <dgm:cxn modelId="{169258B3-2268-4662-86BD-5226124EDC31}" type="presParOf" srcId="{8423C7FF-DFCC-4C72-B0BE-60B210D0047D}" destId="{C9F40D30-D503-4CB2-99B8-513AEAF60EFC}" srcOrd="0" destOrd="0" presId="urn:microsoft.com/office/officeart/2005/8/layout/hList3"/>
    <dgm:cxn modelId="{181FFF10-7F90-4EB7-B879-F90F97B0040E}" type="presParOf" srcId="{8423C7FF-DFCC-4C72-B0BE-60B210D0047D}" destId="{44952282-AF8D-4131-890F-8B2E4BE782BB}" srcOrd="1" destOrd="0" presId="urn:microsoft.com/office/officeart/2005/8/layout/hList3"/>
    <dgm:cxn modelId="{E0E6EED2-8072-4984-962A-AE0E2168FCE9}" type="presParOf" srcId="{44952282-AF8D-4131-890F-8B2E4BE782BB}" destId="{88F7CFA2-3072-4B25-9839-93A02E9118AE}" srcOrd="0" destOrd="0" presId="urn:microsoft.com/office/officeart/2005/8/layout/hList3"/>
    <dgm:cxn modelId="{45FA4976-3090-45B6-82D7-D0B3639A0545}" type="presParOf" srcId="{44952282-AF8D-4131-890F-8B2E4BE782BB}" destId="{7CB59B7B-65B3-4DAA-9F57-1E065D74648B}" srcOrd="1" destOrd="0" presId="urn:microsoft.com/office/officeart/2005/8/layout/hList3"/>
    <dgm:cxn modelId="{07342DF9-DF7B-478D-8D0C-05B9A6AF5A70}" type="presParOf" srcId="{44952282-AF8D-4131-890F-8B2E4BE782BB}" destId="{A9217369-EBF7-45B0-B2FD-934F85A56D34}" srcOrd="2" destOrd="0" presId="urn:microsoft.com/office/officeart/2005/8/layout/hList3"/>
    <dgm:cxn modelId="{C4A1F5FA-F758-4B3D-AB1F-B387C88CD6C6}" type="presParOf" srcId="{8423C7FF-DFCC-4C72-B0BE-60B210D0047D}" destId="{D44AB36D-1F60-40D3-A4FA-42F224B5147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F40D30-D503-4CB2-99B8-513AEAF60EFC}">
      <dsp:nvSpPr>
        <dsp:cNvPr id="0" name=""/>
        <dsp:cNvSpPr/>
      </dsp:nvSpPr>
      <dsp:spPr>
        <a:xfrm>
          <a:off x="0" y="0"/>
          <a:ext cx="9108504" cy="194421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Objet </a:t>
          </a:r>
          <a:endParaRPr lang="fr-FR" sz="1600" kern="1200" dirty="0"/>
        </a:p>
      </dsp:txBody>
      <dsp:txXfrm>
        <a:off x="0" y="0"/>
        <a:ext cx="9108504" cy="194421"/>
      </dsp:txXfrm>
    </dsp:sp>
    <dsp:sp modelId="{88F7CFA2-3072-4B25-9839-93A02E9118AE}">
      <dsp:nvSpPr>
        <dsp:cNvPr id="0" name=""/>
        <dsp:cNvSpPr/>
      </dsp:nvSpPr>
      <dsp:spPr>
        <a:xfrm>
          <a:off x="0" y="194421"/>
          <a:ext cx="9108504" cy="408285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Favoriser le maintien des chirurgiens-dentistes libéraux en zones « très sous-dotées », par le versement d’une aide financière leur permettant de réaliser des investissements et de se former. </a:t>
          </a:r>
          <a:endParaRPr lang="fr-FR" sz="1100" kern="1200" dirty="0"/>
        </a:p>
      </dsp:txBody>
      <dsp:txXfrm>
        <a:off x="0" y="194421"/>
        <a:ext cx="9108504" cy="408285"/>
      </dsp:txXfrm>
    </dsp:sp>
    <dsp:sp modelId="{D44AB36D-1F60-40D3-A4FA-42F224B5147D}">
      <dsp:nvSpPr>
        <dsp:cNvPr id="0" name=""/>
        <dsp:cNvSpPr/>
      </dsp:nvSpPr>
      <dsp:spPr>
        <a:xfrm>
          <a:off x="0" y="602706"/>
          <a:ext cx="9108504" cy="45365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F40D30-D503-4CB2-99B8-513AEAF60EFC}">
      <dsp:nvSpPr>
        <dsp:cNvPr id="0" name=""/>
        <dsp:cNvSpPr/>
      </dsp:nvSpPr>
      <dsp:spPr>
        <a:xfrm>
          <a:off x="0" y="0"/>
          <a:ext cx="9099624" cy="216024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Bénéficiaires</a:t>
          </a:r>
          <a:endParaRPr lang="fr-FR" sz="1600" kern="1200" dirty="0"/>
        </a:p>
      </dsp:txBody>
      <dsp:txXfrm>
        <a:off x="0" y="0"/>
        <a:ext cx="9099624" cy="216024"/>
      </dsp:txXfrm>
    </dsp:sp>
    <dsp:sp modelId="{88F7CFA2-3072-4B25-9839-93A02E9118AE}">
      <dsp:nvSpPr>
        <dsp:cNvPr id="0" name=""/>
        <dsp:cNvSpPr/>
      </dsp:nvSpPr>
      <dsp:spPr>
        <a:xfrm>
          <a:off x="0" y="237624"/>
          <a:ext cx="9099624" cy="410449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Chirurgien-dentiste libéral conventionné qui maintien son activité en zone très sous-dotée.</a:t>
          </a:r>
          <a:endParaRPr lang="fr-FR" sz="1100" kern="1200" dirty="0"/>
        </a:p>
      </dsp:txBody>
      <dsp:txXfrm>
        <a:off x="0" y="237624"/>
        <a:ext cx="9099624" cy="410449"/>
      </dsp:txXfrm>
    </dsp:sp>
    <dsp:sp modelId="{D44AB36D-1F60-40D3-A4FA-42F224B5147D}">
      <dsp:nvSpPr>
        <dsp:cNvPr id="0" name=""/>
        <dsp:cNvSpPr/>
      </dsp:nvSpPr>
      <dsp:spPr>
        <a:xfrm>
          <a:off x="0" y="669674"/>
          <a:ext cx="9099624" cy="50405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F40D30-D503-4CB2-99B8-513AEAF60EFC}">
      <dsp:nvSpPr>
        <dsp:cNvPr id="0" name=""/>
        <dsp:cNvSpPr/>
      </dsp:nvSpPr>
      <dsp:spPr>
        <a:xfrm>
          <a:off x="0" y="16201"/>
          <a:ext cx="9099624" cy="216023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Modalités d’adhésion </a:t>
          </a:r>
          <a:endParaRPr lang="fr-FR" sz="1600" kern="1200" dirty="0"/>
        </a:p>
      </dsp:txBody>
      <dsp:txXfrm>
        <a:off x="0" y="16201"/>
        <a:ext cx="9099624" cy="216023"/>
      </dsp:txXfrm>
    </dsp:sp>
    <dsp:sp modelId="{88F7CFA2-3072-4B25-9839-93A02E9118AE}">
      <dsp:nvSpPr>
        <dsp:cNvPr id="0" name=""/>
        <dsp:cNvSpPr/>
      </dsp:nvSpPr>
      <dsp:spPr>
        <a:xfrm>
          <a:off x="306" y="297640"/>
          <a:ext cx="5367356" cy="523723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Contrat tripartite </a:t>
          </a:r>
          <a:r>
            <a:rPr lang="fr-FR" sz="1100" kern="1200" dirty="0" smtClean="0"/>
            <a:t>signé entre le chirurgien-dentiste, la caisse et l’ARS (conforme au contrat type régional arrêté par le DG ARS sur la base du contrat figurant en annexe 8 de la convention nationale).</a:t>
          </a:r>
          <a:endParaRPr lang="fr-FR" sz="1100" kern="1200" dirty="0"/>
        </a:p>
      </dsp:txBody>
      <dsp:txXfrm>
        <a:off x="306" y="297640"/>
        <a:ext cx="5367356" cy="523723"/>
      </dsp:txXfrm>
    </dsp:sp>
    <dsp:sp modelId="{7CB59B7B-65B3-4DAA-9F57-1E065D74648B}">
      <dsp:nvSpPr>
        <dsp:cNvPr id="0" name=""/>
        <dsp:cNvSpPr/>
      </dsp:nvSpPr>
      <dsp:spPr>
        <a:xfrm>
          <a:off x="5367662" y="297640"/>
          <a:ext cx="3731654" cy="523723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L’adhésion au contrat est </a:t>
          </a:r>
          <a:r>
            <a:rPr lang="fr-FR" sz="1100" b="1" kern="1200" dirty="0" smtClean="0"/>
            <a:t>individuelle</a:t>
          </a:r>
          <a:endParaRPr lang="fr-FR" sz="1100" b="1" kern="1200" dirty="0"/>
        </a:p>
      </dsp:txBody>
      <dsp:txXfrm>
        <a:off x="5367662" y="297640"/>
        <a:ext cx="3731654" cy="523723"/>
      </dsp:txXfrm>
    </dsp:sp>
    <dsp:sp modelId="{D44AB36D-1F60-40D3-A4FA-42F224B5147D}">
      <dsp:nvSpPr>
        <dsp:cNvPr id="0" name=""/>
        <dsp:cNvSpPr/>
      </dsp:nvSpPr>
      <dsp:spPr>
        <a:xfrm>
          <a:off x="0" y="854374"/>
          <a:ext cx="9099624" cy="65527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F40D30-D503-4CB2-99B8-513AEAF60EFC}">
      <dsp:nvSpPr>
        <dsp:cNvPr id="0" name=""/>
        <dsp:cNvSpPr/>
      </dsp:nvSpPr>
      <dsp:spPr>
        <a:xfrm>
          <a:off x="0" y="7200"/>
          <a:ext cx="9099624" cy="316836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Engagements du chirurgien-dentiste</a:t>
          </a:r>
          <a:endParaRPr lang="fr-FR" sz="1600" kern="1200" dirty="0"/>
        </a:p>
      </dsp:txBody>
      <dsp:txXfrm>
        <a:off x="0" y="7200"/>
        <a:ext cx="9099624" cy="316836"/>
      </dsp:txXfrm>
    </dsp:sp>
    <dsp:sp modelId="{88F7CFA2-3072-4B25-9839-93A02E9118AE}">
      <dsp:nvSpPr>
        <dsp:cNvPr id="0" name=""/>
        <dsp:cNvSpPr/>
      </dsp:nvSpPr>
      <dsp:spPr>
        <a:xfrm>
          <a:off x="2156" y="280831"/>
          <a:ext cx="5023713" cy="841053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Remplir les </a:t>
          </a:r>
          <a:r>
            <a:rPr lang="fr-FR" sz="1100" b="1" kern="1200" dirty="0" smtClean="0"/>
            <a:t>conditions lui permettant de percevoir le forfait de modernisation et d’informatisation </a:t>
          </a:r>
          <a:r>
            <a:rPr lang="fr-FR" sz="1100" kern="1200" dirty="0" smtClean="0"/>
            <a:t>du cabinet professionnel prévues à l’article 32 de la convention nationale </a:t>
          </a:r>
          <a:endParaRPr lang="fr-FR" sz="1100" kern="1200" dirty="0"/>
        </a:p>
      </dsp:txBody>
      <dsp:txXfrm>
        <a:off x="2156" y="280831"/>
        <a:ext cx="5023713" cy="841053"/>
      </dsp:txXfrm>
    </dsp:sp>
    <dsp:sp modelId="{7CB59B7B-65B3-4DAA-9F57-1E065D74648B}">
      <dsp:nvSpPr>
        <dsp:cNvPr id="0" name=""/>
        <dsp:cNvSpPr/>
      </dsp:nvSpPr>
      <dsp:spPr>
        <a:xfrm>
          <a:off x="5025869" y="280831"/>
          <a:ext cx="4071597" cy="841053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Exercer son activité </a:t>
          </a:r>
          <a:r>
            <a:rPr lang="fr-FR" sz="1100" kern="1200" dirty="0" smtClean="0"/>
            <a:t>pendant une </a:t>
          </a:r>
          <a:r>
            <a:rPr lang="fr-FR" sz="1100" b="1" kern="1200" dirty="0" smtClean="0"/>
            <a:t>durée minimale de 3 ans </a:t>
          </a:r>
          <a:r>
            <a:rPr lang="fr-FR" sz="1100" kern="1200" dirty="0" smtClean="0"/>
            <a:t>dans la zone très sous-dotée à compter de la date d’adhésion au contrat  </a:t>
          </a:r>
          <a:endParaRPr lang="fr-FR" sz="1100" kern="1200" dirty="0"/>
        </a:p>
      </dsp:txBody>
      <dsp:txXfrm>
        <a:off x="5025869" y="280831"/>
        <a:ext cx="4071597" cy="841053"/>
      </dsp:txXfrm>
    </dsp:sp>
    <dsp:sp modelId="{D44AB36D-1F60-40D3-A4FA-42F224B5147D}">
      <dsp:nvSpPr>
        <dsp:cNvPr id="0" name=""/>
        <dsp:cNvSpPr/>
      </dsp:nvSpPr>
      <dsp:spPr>
        <a:xfrm>
          <a:off x="0" y="1064278"/>
          <a:ext cx="9099624" cy="80648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F40D30-D503-4CB2-99B8-513AEAF60EFC}">
      <dsp:nvSpPr>
        <dsp:cNvPr id="0" name=""/>
        <dsp:cNvSpPr/>
      </dsp:nvSpPr>
      <dsp:spPr>
        <a:xfrm>
          <a:off x="0" y="0"/>
          <a:ext cx="9099624" cy="172819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Durée</a:t>
          </a:r>
          <a:endParaRPr lang="fr-FR" sz="1600" kern="1200" dirty="0"/>
        </a:p>
      </dsp:txBody>
      <dsp:txXfrm>
        <a:off x="0" y="0"/>
        <a:ext cx="9099624" cy="172819"/>
      </dsp:txXfrm>
    </dsp:sp>
    <dsp:sp modelId="{88F7CFA2-3072-4B25-9839-93A02E9118AE}">
      <dsp:nvSpPr>
        <dsp:cNvPr id="0" name=""/>
        <dsp:cNvSpPr/>
      </dsp:nvSpPr>
      <dsp:spPr>
        <a:xfrm>
          <a:off x="0" y="172819"/>
          <a:ext cx="9099624" cy="36292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3 ans </a:t>
          </a:r>
          <a:r>
            <a:rPr lang="fr-FR" sz="1100" kern="1200" dirty="0" smtClean="0"/>
            <a:t>– renouvelable (tacite reconduction) </a:t>
          </a:r>
          <a:endParaRPr lang="fr-FR" sz="1100" kern="1200" dirty="0"/>
        </a:p>
      </dsp:txBody>
      <dsp:txXfrm>
        <a:off x="0" y="172819"/>
        <a:ext cx="9099624" cy="362920"/>
      </dsp:txXfrm>
    </dsp:sp>
    <dsp:sp modelId="{D44AB36D-1F60-40D3-A4FA-42F224B5147D}">
      <dsp:nvSpPr>
        <dsp:cNvPr id="0" name=""/>
        <dsp:cNvSpPr/>
      </dsp:nvSpPr>
      <dsp:spPr>
        <a:xfrm>
          <a:off x="0" y="535739"/>
          <a:ext cx="9099624" cy="40324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F40D30-D503-4CB2-99B8-513AEAF60EFC}">
      <dsp:nvSpPr>
        <dsp:cNvPr id="0" name=""/>
        <dsp:cNvSpPr/>
      </dsp:nvSpPr>
      <dsp:spPr>
        <a:xfrm>
          <a:off x="0" y="0"/>
          <a:ext cx="9099624" cy="172819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Entrée en vigueur </a:t>
          </a:r>
          <a:endParaRPr lang="fr-FR" sz="1600" kern="1200" dirty="0"/>
        </a:p>
      </dsp:txBody>
      <dsp:txXfrm>
        <a:off x="0" y="0"/>
        <a:ext cx="9099624" cy="172819"/>
      </dsp:txXfrm>
    </dsp:sp>
    <dsp:sp modelId="{88F7CFA2-3072-4B25-9839-93A02E9118AE}">
      <dsp:nvSpPr>
        <dsp:cNvPr id="0" name=""/>
        <dsp:cNvSpPr/>
      </dsp:nvSpPr>
      <dsp:spPr>
        <a:xfrm>
          <a:off x="0" y="172819"/>
          <a:ext cx="9099624" cy="36292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Adhésion possible à compter de la publication par le DG ARS du contrat type régional </a:t>
          </a:r>
          <a:r>
            <a:rPr lang="fr-FR" sz="1100" b="0" kern="1200" dirty="0" smtClean="0"/>
            <a:t>pris sur la base du contrat type national figurant en annexe 8 de la convention nationale</a:t>
          </a:r>
          <a:r>
            <a:rPr lang="fr-FR" sz="1100" b="1" kern="1200" dirty="0" smtClean="0"/>
            <a:t>.</a:t>
          </a:r>
          <a:endParaRPr lang="fr-FR" sz="1100" kern="1200" dirty="0"/>
        </a:p>
      </dsp:txBody>
      <dsp:txXfrm>
        <a:off x="0" y="172819"/>
        <a:ext cx="9099624" cy="362920"/>
      </dsp:txXfrm>
    </dsp:sp>
    <dsp:sp modelId="{D44AB36D-1F60-40D3-A4FA-42F224B5147D}">
      <dsp:nvSpPr>
        <dsp:cNvPr id="0" name=""/>
        <dsp:cNvSpPr/>
      </dsp:nvSpPr>
      <dsp:spPr>
        <a:xfrm>
          <a:off x="0" y="535739"/>
          <a:ext cx="9099624" cy="40324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F40D30-D503-4CB2-99B8-513AEAF60EFC}">
      <dsp:nvSpPr>
        <dsp:cNvPr id="0" name=""/>
        <dsp:cNvSpPr/>
      </dsp:nvSpPr>
      <dsp:spPr>
        <a:xfrm>
          <a:off x="0" y="0"/>
          <a:ext cx="9099624" cy="194421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Lien avec les autres mesures incitatives </a:t>
          </a:r>
          <a:endParaRPr lang="fr-FR" sz="1600" kern="1200" dirty="0"/>
        </a:p>
      </dsp:txBody>
      <dsp:txXfrm>
        <a:off x="0" y="0"/>
        <a:ext cx="9099624" cy="194421"/>
      </dsp:txXfrm>
    </dsp:sp>
    <dsp:sp modelId="{88F7CFA2-3072-4B25-9839-93A02E9118AE}">
      <dsp:nvSpPr>
        <dsp:cNvPr id="0" name=""/>
        <dsp:cNvSpPr/>
      </dsp:nvSpPr>
      <dsp:spPr>
        <a:xfrm>
          <a:off x="0" y="230062"/>
          <a:ext cx="4549812" cy="337002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Non cumul possible avec : contrat d’installation et le contrat incitatif CICD </a:t>
          </a:r>
          <a:endParaRPr lang="fr-FR" sz="1100" kern="1200" dirty="0"/>
        </a:p>
      </dsp:txBody>
      <dsp:txXfrm>
        <a:off x="0" y="230062"/>
        <a:ext cx="4549812" cy="337002"/>
      </dsp:txXfrm>
    </dsp:sp>
    <dsp:sp modelId="{49A900E4-96C8-450E-8F3A-DC01EB2FEDCB}">
      <dsp:nvSpPr>
        <dsp:cNvPr id="0" name=""/>
        <dsp:cNvSpPr/>
      </dsp:nvSpPr>
      <dsp:spPr>
        <a:xfrm>
          <a:off x="4549812" y="221064"/>
          <a:ext cx="4549812" cy="35500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À l’expiration du contrat d’installation et du </a:t>
          </a:r>
          <a:r>
            <a:rPr lang="fr-FR" sz="1100" kern="1200" dirty="0" smtClean="0"/>
            <a:t>CAICD</a:t>
          </a:r>
          <a:r>
            <a:rPr lang="fr-FR" sz="1100" kern="1200" dirty="0" smtClean="0"/>
            <a:t>, le chirurgien-dentiste peut bénéficier du CAMCD</a:t>
          </a:r>
          <a:endParaRPr lang="fr-FR" sz="1100" kern="1200" dirty="0"/>
        </a:p>
      </dsp:txBody>
      <dsp:txXfrm>
        <a:off x="4549812" y="221064"/>
        <a:ext cx="4549812" cy="355000"/>
      </dsp:txXfrm>
    </dsp:sp>
    <dsp:sp modelId="{D44AB36D-1F60-40D3-A4FA-42F224B5147D}">
      <dsp:nvSpPr>
        <dsp:cNvPr id="0" name=""/>
        <dsp:cNvSpPr/>
      </dsp:nvSpPr>
      <dsp:spPr>
        <a:xfrm>
          <a:off x="0" y="602706"/>
          <a:ext cx="9099624" cy="45365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F40D30-D503-4CB2-99B8-513AEAF60EFC}">
      <dsp:nvSpPr>
        <dsp:cNvPr id="0" name=""/>
        <dsp:cNvSpPr/>
      </dsp:nvSpPr>
      <dsp:spPr>
        <a:xfrm>
          <a:off x="0" y="0"/>
          <a:ext cx="9099624" cy="561662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Résiliation</a:t>
          </a:r>
          <a:endParaRPr lang="fr-FR" sz="1600" kern="1200" dirty="0"/>
        </a:p>
      </dsp:txBody>
      <dsp:txXfrm>
        <a:off x="0" y="0"/>
        <a:ext cx="9099624" cy="561662"/>
      </dsp:txXfrm>
    </dsp:sp>
    <dsp:sp modelId="{88F7CFA2-3072-4B25-9839-93A02E9118AE}">
      <dsp:nvSpPr>
        <dsp:cNvPr id="0" name=""/>
        <dsp:cNvSpPr/>
      </dsp:nvSpPr>
      <dsp:spPr>
        <a:xfrm>
          <a:off x="1288" y="468052"/>
          <a:ext cx="4577722" cy="1366711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u="sng" kern="1200" dirty="0" smtClean="0"/>
            <a:t>Par le chirurgien-dentiste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- A tout moment, 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- Effet : date de réception du courrier LRAR par la CPAM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- Récupération des sommes indument versées (au prorata de la durée restant à courir dans le contrat au moment de la résiliation) 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100" kern="1200" dirty="0"/>
        </a:p>
      </dsp:txBody>
      <dsp:txXfrm>
        <a:off x="1288" y="468052"/>
        <a:ext cx="4577722" cy="1366711"/>
      </dsp:txXfrm>
    </dsp:sp>
    <dsp:sp modelId="{7CB59B7B-65B3-4DAA-9F57-1E065D74648B}">
      <dsp:nvSpPr>
        <dsp:cNvPr id="0" name=""/>
        <dsp:cNvSpPr/>
      </dsp:nvSpPr>
      <dsp:spPr>
        <a:xfrm>
          <a:off x="4579010" y="468052"/>
          <a:ext cx="4519325" cy="1366711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u="sng" kern="1200" dirty="0" smtClean="0"/>
            <a:t>Par la CPAM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fr-FR" sz="1100" b="0" u="none" kern="1200" dirty="0" smtClean="0"/>
            <a:t>- Constat non-respect par le chirurgien-dentiste de ses engagements,</a:t>
          </a:r>
        </a:p>
        <a:p>
          <a:pPr lvl="0" algn="just" defTabSz="4889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r-FR" sz="1100" b="0" u="none" kern="1200" dirty="0" smtClean="0"/>
            <a:t>- Courrier CPAM LRAR informant le chirurgien-dentiste de son intention de résilier le contrat</a:t>
          </a:r>
        </a:p>
        <a:p>
          <a:pPr lvl="0" algn="just" defTabSz="4889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r-FR" sz="1100" b="0" u="none" kern="1200" dirty="0" smtClean="0"/>
            <a:t>- le chirurgien-dentiste a 1 mois pour communiquer ses observations</a:t>
          </a:r>
        </a:p>
        <a:p>
          <a:pPr lvl="0" algn="just" defTabSz="4889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r-FR" sz="1100" b="0" u="none" kern="1200" dirty="0" smtClean="0"/>
            <a:t>- À l’issue des 1 mois, possibilité de notification de la fin d’adhésion,</a:t>
          </a:r>
        </a:p>
        <a:p>
          <a:pPr lvl="0" algn="just" defTabSz="4889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r-FR" sz="1100" b="0" u="none" kern="1200" dirty="0" smtClean="0"/>
            <a:t>- Récupération des sommes indument versées (au prorata)</a:t>
          </a:r>
          <a:endParaRPr lang="fr-FR" sz="1100" b="0" u="none" kern="1200" dirty="0"/>
        </a:p>
      </dsp:txBody>
      <dsp:txXfrm>
        <a:off x="4579010" y="468052"/>
        <a:ext cx="4519325" cy="1366711"/>
      </dsp:txXfrm>
    </dsp:sp>
    <dsp:sp modelId="{D44AB36D-1F60-40D3-A4FA-42F224B5147D}">
      <dsp:nvSpPr>
        <dsp:cNvPr id="0" name=""/>
        <dsp:cNvSpPr/>
      </dsp:nvSpPr>
      <dsp:spPr>
        <a:xfrm>
          <a:off x="0" y="1741153"/>
          <a:ext cx="9099624" cy="131054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F40D30-D503-4CB2-99B8-513AEAF60EFC}">
      <dsp:nvSpPr>
        <dsp:cNvPr id="0" name=""/>
        <dsp:cNvSpPr/>
      </dsp:nvSpPr>
      <dsp:spPr>
        <a:xfrm>
          <a:off x="0" y="73242"/>
          <a:ext cx="9099624" cy="247088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Aide versée par l’Assurance Maladie </a:t>
          </a:r>
          <a:endParaRPr lang="fr-FR" sz="1600" kern="1200" dirty="0"/>
        </a:p>
      </dsp:txBody>
      <dsp:txXfrm>
        <a:off x="0" y="73242"/>
        <a:ext cx="9099624" cy="247088"/>
      </dsp:txXfrm>
    </dsp:sp>
    <dsp:sp modelId="{88F7CFA2-3072-4B25-9839-93A02E9118AE}">
      <dsp:nvSpPr>
        <dsp:cNvPr id="0" name=""/>
        <dsp:cNvSpPr/>
      </dsp:nvSpPr>
      <dsp:spPr>
        <a:xfrm>
          <a:off x="2000" y="305697"/>
          <a:ext cx="2999386" cy="1314145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0" kern="1200" dirty="0" smtClean="0"/>
            <a:t>Versement d’une </a:t>
          </a:r>
          <a:r>
            <a:rPr lang="fr-FR" sz="1100" b="1" kern="1200" dirty="0" smtClean="0"/>
            <a:t>aide individuelle de 3 000€/an 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Le montant dû est calculé au terme de chaque année civile. 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i="1" kern="1200" dirty="0" smtClean="0"/>
            <a:t>Pour la première année, le montant dû est calculé au prorata de la date d’adhésion</a:t>
          </a:r>
          <a:endParaRPr lang="fr-FR" sz="1100" b="0" i="1" kern="1200" dirty="0" smtClean="0"/>
        </a:p>
      </dsp:txBody>
      <dsp:txXfrm>
        <a:off x="2000" y="305697"/>
        <a:ext cx="2999386" cy="1314145"/>
      </dsp:txXfrm>
    </dsp:sp>
    <dsp:sp modelId="{7CB59B7B-65B3-4DAA-9F57-1E065D74648B}">
      <dsp:nvSpPr>
        <dsp:cNvPr id="0" name=""/>
        <dsp:cNvSpPr/>
      </dsp:nvSpPr>
      <dsp:spPr>
        <a:xfrm>
          <a:off x="3001387" y="305697"/>
          <a:ext cx="2826930" cy="1314145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u="sng" kern="1200" dirty="0" smtClean="0"/>
            <a:t>ATTENTION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u="sng" kern="1200" dirty="0" smtClean="0"/>
            <a:t>Le montant de l’aide est proratisé : 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0" u="none" kern="1200" dirty="0" smtClean="0"/>
            <a:t>- </a:t>
          </a:r>
          <a:r>
            <a:rPr lang="fr-FR" sz="1100" b="1" u="none" kern="1200" dirty="0" smtClean="0"/>
            <a:t>En cas de résiliation </a:t>
          </a:r>
          <a:r>
            <a:rPr lang="fr-FR" sz="1100" b="0" u="none" kern="1200" dirty="0" smtClean="0"/>
            <a:t>du contrat en cours d’année : </a:t>
          </a:r>
          <a:r>
            <a:rPr lang="fr-FR" sz="1100" b="1" u="none" kern="1200" dirty="0" smtClean="0"/>
            <a:t>récupération des sommes indument versées au prorata </a:t>
          </a:r>
          <a:r>
            <a:rPr lang="fr-FR" sz="1100" b="0" u="none" kern="1200" dirty="0" smtClean="0"/>
            <a:t>de la durée restant à courir</a:t>
          </a:r>
          <a:endParaRPr lang="fr-FR" sz="1100" b="0" u="none" kern="1200" dirty="0"/>
        </a:p>
      </dsp:txBody>
      <dsp:txXfrm>
        <a:off x="3001387" y="305697"/>
        <a:ext cx="2826930" cy="1314145"/>
      </dsp:txXfrm>
    </dsp:sp>
    <dsp:sp modelId="{A9217369-EBF7-45B0-B2FD-934F85A56D34}">
      <dsp:nvSpPr>
        <dsp:cNvPr id="0" name=""/>
        <dsp:cNvSpPr/>
      </dsp:nvSpPr>
      <dsp:spPr>
        <a:xfrm>
          <a:off x="5828317" y="305697"/>
          <a:ext cx="3269305" cy="1314145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u="sng" kern="1200" dirty="0" smtClean="0"/>
            <a:t>Adaptation régionale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- Modulation porte sur la condition de participation du professionnel à la permanence des soins dentaires, pour 20% des zones « très sous-dotées »</a:t>
          </a:r>
          <a:endParaRPr lang="fr-FR" sz="1100" kern="1200" dirty="0"/>
        </a:p>
      </dsp:txBody>
      <dsp:txXfrm>
        <a:off x="5828317" y="305697"/>
        <a:ext cx="3269305" cy="1314145"/>
      </dsp:txXfrm>
    </dsp:sp>
    <dsp:sp modelId="{D44AB36D-1F60-40D3-A4FA-42F224B5147D}">
      <dsp:nvSpPr>
        <dsp:cNvPr id="0" name=""/>
        <dsp:cNvSpPr/>
      </dsp:nvSpPr>
      <dsp:spPr>
        <a:xfrm>
          <a:off x="0" y="1600943"/>
          <a:ext cx="9099624" cy="126014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10/10/2018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28334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10/10/2018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9791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10/10/2018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7390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10/10/2018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8898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10/10/2018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35216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10/10/2018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7399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10/10/2018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51970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10/10/2018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89288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10/10/2018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15204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10/10/2018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9745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10/10/2018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8411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5D8A9B-1623-474A-BDBD-920EEA38A1B2}" type="datetimeFigureOut">
              <a:rPr lang="fr-FR" smtClean="0"/>
              <a:t>10/10/2018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4616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26" Type="http://schemas.microsoft.com/office/2007/relationships/diagramDrawing" Target="../diagrams/drawing5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34" Type="http://schemas.openxmlformats.org/officeDocument/2006/relationships/diagramQuickStyle" Target="../diagrams/quickStyle7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5" Type="http://schemas.openxmlformats.org/officeDocument/2006/relationships/diagramColors" Target="../diagrams/colors5.xml"/><Relationship Id="rId33" Type="http://schemas.openxmlformats.org/officeDocument/2006/relationships/diagramLayout" Target="../diagrams/layout7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29" Type="http://schemas.openxmlformats.org/officeDocument/2006/relationships/diagramQuickStyle" Target="../diagrams/quickStyle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24" Type="http://schemas.openxmlformats.org/officeDocument/2006/relationships/diagramQuickStyle" Target="../diagrams/quickStyle5.xml"/><Relationship Id="rId32" Type="http://schemas.openxmlformats.org/officeDocument/2006/relationships/diagramData" Target="../diagrams/data7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23" Type="http://schemas.openxmlformats.org/officeDocument/2006/relationships/diagramLayout" Target="../diagrams/layout5.xml"/><Relationship Id="rId28" Type="http://schemas.openxmlformats.org/officeDocument/2006/relationships/diagramLayout" Target="../diagrams/layout6.xml"/><Relationship Id="rId36" Type="http://schemas.microsoft.com/office/2007/relationships/diagramDrawing" Target="../diagrams/drawing7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31" Type="http://schemas.microsoft.com/office/2007/relationships/diagramDrawing" Target="../diagrams/drawing6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Relationship Id="rId22" Type="http://schemas.openxmlformats.org/officeDocument/2006/relationships/diagramData" Target="../diagrams/data5.xml"/><Relationship Id="rId27" Type="http://schemas.openxmlformats.org/officeDocument/2006/relationships/diagramData" Target="../diagrams/data6.xml"/><Relationship Id="rId30" Type="http://schemas.openxmlformats.org/officeDocument/2006/relationships/diagramColors" Target="../diagrams/colors6.xml"/><Relationship Id="rId35" Type="http://schemas.openxmlformats.org/officeDocument/2006/relationships/diagramColors" Target="../diagrams/colors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9.xml"/><Relationship Id="rId3" Type="http://schemas.openxmlformats.org/officeDocument/2006/relationships/diagramLayout" Target="../diagrams/layout8.xml"/><Relationship Id="rId7" Type="http://schemas.openxmlformats.org/officeDocument/2006/relationships/diagramData" Target="../diagrams/data9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8.xml"/><Relationship Id="rId11" Type="http://schemas.microsoft.com/office/2007/relationships/diagramDrawing" Target="../diagrams/drawing9.xml"/><Relationship Id="rId5" Type="http://schemas.openxmlformats.org/officeDocument/2006/relationships/diagramColors" Target="../diagrams/colors8.xml"/><Relationship Id="rId10" Type="http://schemas.openxmlformats.org/officeDocument/2006/relationships/diagramColors" Target="../diagrams/colors9.xml"/><Relationship Id="rId4" Type="http://schemas.openxmlformats.org/officeDocument/2006/relationships/diagramQuickStyle" Target="../diagrams/quickStyle8.xml"/><Relationship Id="rId9" Type="http://schemas.openxmlformats.org/officeDocument/2006/relationships/diagramQuickStyle" Target="../diagrams/quickStyl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gner un rectangle à un seul coin 3"/>
          <p:cNvSpPr/>
          <p:nvPr/>
        </p:nvSpPr>
        <p:spPr>
          <a:xfrm>
            <a:off x="251520" y="188640"/>
            <a:ext cx="8424936" cy="360040"/>
          </a:xfrm>
          <a:prstGeom prst="snip1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 smtClean="0"/>
              <a:t>Contrat d’aide au maintien des chirurgiens-dentistes dans les zones « très sous-dotées » CAMCD</a:t>
            </a:r>
            <a:endParaRPr lang="fr-FR" sz="1400" b="1" dirty="0"/>
          </a:p>
        </p:txBody>
      </p:sp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787814333"/>
              </p:ext>
            </p:extLst>
          </p:nvPr>
        </p:nvGraphicFramePr>
        <p:xfrm>
          <a:off x="35496" y="692696"/>
          <a:ext cx="9108504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0" name="Diagramme 9"/>
          <p:cNvGraphicFramePr/>
          <p:nvPr>
            <p:extLst>
              <p:ext uri="{D42A27DB-BD31-4B8C-83A1-F6EECF244321}">
                <p14:modId xmlns:p14="http://schemas.microsoft.com/office/powerpoint/2010/main" val="2163433471"/>
              </p:ext>
            </p:extLst>
          </p:nvPr>
        </p:nvGraphicFramePr>
        <p:xfrm>
          <a:off x="35496" y="1484784"/>
          <a:ext cx="9099624" cy="720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1" name="Diagramme 10"/>
          <p:cNvGraphicFramePr/>
          <p:nvPr>
            <p:extLst>
              <p:ext uri="{D42A27DB-BD31-4B8C-83A1-F6EECF244321}">
                <p14:modId xmlns:p14="http://schemas.microsoft.com/office/powerpoint/2010/main" val="1274942091"/>
              </p:ext>
            </p:extLst>
          </p:nvPr>
        </p:nvGraphicFramePr>
        <p:xfrm>
          <a:off x="35496" y="2276872"/>
          <a:ext cx="9099624" cy="936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12" name="Diagramme 11"/>
          <p:cNvGraphicFramePr/>
          <p:nvPr>
            <p:extLst>
              <p:ext uri="{D42A27DB-BD31-4B8C-83A1-F6EECF244321}">
                <p14:modId xmlns:p14="http://schemas.microsoft.com/office/powerpoint/2010/main" val="4150643223"/>
              </p:ext>
            </p:extLst>
          </p:nvPr>
        </p:nvGraphicFramePr>
        <p:xfrm>
          <a:off x="35496" y="4725144"/>
          <a:ext cx="9099624" cy="11521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17" name="Diagramme 16"/>
          <p:cNvGraphicFramePr/>
          <p:nvPr>
            <p:extLst>
              <p:ext uri="{D42A27DB-BD31-4B8C-83A1-F6EECF244321}">
                <p14:modId xmlns:p14="http://schemas.microsoft.com/office/powerpoint/2010/main" val="2239646012"/>
              </p:ext>
            </p:extLst>
          </p:nvPr>
        </p:nvGraphicFramePr>
        <p:xfrm>
          <a:off x="35496" y="3284984"/>
          <a:ext cx="9099624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graphicFrame>
        <p:nvGraphicFramePr>
          <p:cNvPr id="18" name="Diagramme 17"/>
          <p:cNvGraphicFramePr/>
          <p:nvPr>
            <p:extLst>
              <p:ext uri="{D42A27DB-BD31-4B8C-83A1-F6EECF244321}">
                <p14:modId xmlns:p14="http://schemas.microsoft.com/office/powerpoint/2010/main" val="3475122000"/>
              </p:ext>
            </p:extLst>
          </p:nvPr>
        </p:nvGraphicFramePr>
        <p:xfrm>
          <a:off x="35496" y="4005064"/>
          <a:ext cx="9099624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7" r:lo="rId28" r:qs="rId29" r:cs="rId30"/>
          </a:graphicData>
        </a:graphic>
      </p:graphicFrame>
      <p:graphicFrame>
        <p:nvGraphicFramePr>
          <p:cNvPr id="19" name="Diagramme 18"/>
          <p:cNvGraphicFramePr/>
          <p:nvPr>
            <p:extLst>
              <p:ext uri="{D42A27DB-BD31-4B8C-83A1-F6EECF244321}">
                <p14:modId xmlns:p14="http://schemas.microsoft.com/office/powerpoint/2010/main" val="510728634"/>
              </p:ext>
            </p:extLst>
          </p:nvPr>
        </p:nvGraphicFramePr>
        <p:xfrm>
          <a:off x="35496" y="6021288"/>
          <a:ext cx="9099624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2" r:lo="rId33" r:qs="rId34" r:cs="rId35"/>
          </a:graphicData>
        </a:graphic>
      </p:graphicFrame>
    </p:spTree>
    <p:extLst>
      <p:ext uri="{BB962C8B-B14F-4D97-AF65-F5344CB8AC3E}">
        <p14:creationId xmlns:p14="http://schemas.microsoft.com/office/powerpoint/2010/main" val="9928949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Diagramme 13"/>
          <p:cNvGraphicFramePr/>
          <p:nvPr>
            <p:extLst>
              <p:ext uri="{D42A27DB-BD31-4B8C-83A1-F6EECF244321}">
                <p14:modId xmlns:p14="http://schemas.microsoft.com/office/powerpoint/2010/main" val="505425923"/>
              </p:ext>
            </p:extLst>
          </p:nvPr>
        </p:nvGraphicFramePr>
        <p:xfrm>
          <a:off x="35496" y="3356992"/>
          <a:ext cx="9099624" cy="1872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ogner un rectangle à un seul coin 5"/>
          <p:cNvSpPr/>
          <p:nvPr/>
        </p:nvSpPr>
        <p:spPr>
          <a:xfrm>
            <a:off x="251520" y="332656"/>
            <a:ext cx="8424936" cy="360040"/>
          </a:xfrm>
          <a:prstGeom prst="snip1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 smtClean="0"/>
              <a:t>Contrat d’aide au maintien des chirurgiens-dentistes dans les zones « très sous-dotées » CAMCD</a:t>
            </a:r>
            <a:endParaRPr lang="fr-FR" sz="1400" b="1" dirty="0"/>
          </a:p>
        </p:txBody>
      </p:sp>
      <p:graphicFrame>
        <p:nvGraphicFramePr>
          <p:cNvPr id="9" name="Diagramme 8"/>
          <p:cNvGraphicFramePr/>
          <p:nvPr>
            <p:extLst>
              <p:ext uri="{D42A27DB-BD31-4B8C-83A1-F6EECF244321}">
                <p14:modId xmlns:p14="http://schemas.microsoft.com/office/powerpoint/2010/main" val="3371091291"/>
              </p:ext>
            </p:extLst>
          </p:nvPr>
        </p:nvGraphicFramePr>
        <p:xfrm>
          <a:off x="35496" y="1484784"/>
          <a:ext cx="9099624" cy="18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08584181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</TotalTime>
  <Words>420</Words>
  <Application>Microsoft Office PowerPoint</Application>
  <PresentationFormat>Affichage à l'écran (4:3)</PresentationFormat>
  <Paragraphs>39</Paragraphs>
  <Slides>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3" baseType="lpstr">
      <vt:lpstr>Thème Office</vt:lpstr>
      <vt:lpstr>Présentation PowerPoint</vt:lpstr>
      <vt:lpstr>Présentation PowerPoint</vt:lpstr>
    </vt:vector>
  </TitlesOfParts>
  <Company>CNAMTS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GRONDIN-08694</dc:creator>
  <cp:lastModifiedBy>GRONDIN-08694</cp:lastModifiedBy>
  <cp:revision>30</cp:revision>
  <dcterms:created xsi:type="dcterms:W3CDTF">2018-07-06T14:41:24Z</dcterms:created>
  <dcterms:modified xsi:type="dcterms:W3CDTF">2018-10-10T14:54:28Z</dcterms:modified>
</cp:coreProperties>
</file>