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2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5_1" csCatId="accent5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Objet 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EDE2731C-5B62-4F6B-99F8-679DC573D452}">
      <dgm:prSet phldrT="[Texte]" custT="1"/>
      <dgm:spPr/>
      <dgm:t>
        <a:bodyPr/>
        <a:lstStyle/>
        <a:p>
          <a:pPr algn="just"/>
          <a:r>
            <a:rPr lang="fr-FR" sz="1100" dirty="0" smtClean="0"/>
            <a:t>Favoriser l’installation des </a:t>
          </a:r>
          <a:r>
            <a:rPr lang="fr-FR" sz="1100" dirty="0" smtClean="0"/>
            <a:t>chirurgiens-dentistes libéraux </a:t>
          </a:r>
          <a:r>
            <a:rPr lang="fr-FR" sz="1100" dirty="0" smtClean="0"/>
            <a:t>en zones « très sous-dotées </a:t>
          </a:r>
          <a:r>
            <a:rPr lang="fr-FR" sz="1100" dirty="0" smtClean="0"/>
            <a:t>», </a:t>
          </a:r>
          <a:r>
            <a:rPr lang="fr-FR" sz="1100" dirty="0" smtClean="0"/>
            <a:t>par le versement d’une aide financière permettant de les accompagner dans la forte période d’investissement liée à un début d’activité. </a:t>
          </a:r>
          <a:endParaRPr lang="fr-FR" sz="1100" dirty="0"/>
        </a:p>
      </dgm:t>
    </dgm:pt>
    <dgm:pt modelId="{DC4A9CD1-658E-4507-A88C-DD93FD0DAD70}" type="parTrans" cxnId="{50210AA2-3C03-4E22-8957-DF0436C2A028}">
      <dgm:prSet/>
      <dgm:spPr/>
      <dgm:t>
        <a:bodyPr/>
        <a:lstStyle/>
        <a:p>
          <a:endParaRPr lang="fr-FR"/>
        </a:p>
      </dgm:t>
    </dgm:pt>
    <dgm:pt modelId="{7F9EA862-BA1F-4E3C-AAE3-3399953DEA94}" type="sibTrans" cxnId="{50210AA2-3C03-4E22-8957-DF0436C2A028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  <dgm:t>
        <a:bodyPr/>
        <a:lstStyle/>
        <a:p>
          <a:endParaRPr lang="fr-FR"/>
        </a:p>
      </dgm:t>
    </dgm:pt>
    <dgm:pt modelId="{88F7CFA2-3072-4B25-9839-93A02E9118AE}" type="pres">
      <dgm:prSet presAssocID="{EFE02F31-CEEA-4CD6-A2C6-2BBD4B4D174B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  <dgm:t>
        <a:bodyPr/>
        <a:lstStyle/>
        <a:p>
          <a:endParaRPr lang="fr-FR"/>
        </a:p>
      </dgm:t>
    </dgm:pt>
  </dgm:ptLst>
  <dgm:cxnLst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671C7F7E-696A-4D76-A44B-B033BC64FF61}" type="presOf" srcId="{EDE2731C-5B62-4F6B-99F8-679DC573D452}" destId="{88F7CFA2-3072-4B25-9839-93A02E9118AE}" srcOrd="0" destOrd="0" presId="urn:microsoft.com/office/officeart/2005/8/layout/hList3"/>
    <dgm:cxn modelId="{42BC860C-4EC4-42F5-94A4-4D4A23ABD88B}" type="presOf" srcId="{37C2DAE5-7690-43D5-AF9D-AB5BE79DBC06}" destId="{8423C7FF-DFCC-4C72-B0BE-60B210D0047D}" srcOrd="0" destOrd="0" presId="urn:microsoft.com/office/officeart/2005/8/layout/hList3"/>
    <dgm:cxn modelId="{50210AA2-3C03-4E22-8957-DF0436C2A028}" srcId="{EFE02F31-CEEA-4CD6-A2C6-2BBD4B4D174B}" destId="{EDE2731C-5B62-4F6B-99F8-679DC573D452}" srcOrd="0" destOrd="0" parTransId="{DC4A9CD1-658E-4507-A88C-DD93FD0DAD70}" sibTransId="{7F9EA862-BA1F-4E3C-AAE3-3399953DEA94}"/>
    <dgm:cxn modelId="{6001ABFC-E798-427C-916D-F72B7ED465E5}" type="presOf" srcId="{EFE02F31-CEEA-4CD6-A2C6-2BBD4B4D174B}" destId="{C9F40D30-D503-4CB2-99B8-513AEAF60EFC}" srcOrd="0" destOrd="0" presId="urn:microsoft.com/office/officeart/2005/8/layout/hList3"/>
    <dgm:cxn modelId="{B9CE4A9B-2278-495E-BB2A-097D8F1C9F71}" type="presParOf" srcId="{8423C7FF-DFCC-4C72-B0BE-60B210D0047D}" destId="{C9F40D30-D503-4CB2-99B8-513AEAF60EFC}" srcOrd="0" destOrd="0" presId="urn:microsoft.com/office/officeart/2005/8/layout/hList3"/>
    <dgm:cxn modelId="{97D07533-4F41-4411-AF86-E76DC80E4F7C}" type="presParOf" srcId="{8423C7FF-DFCC-4C72-B0BE-60B210D0047D}" destId="{44952282-AF8D-4131-890F-8B2E4BE782BB}" srcOrd="1" destOrd="0" presId="urn:microsoft.com/office/officeart/2005/8/layout/hList3"/>
    <dgm:cxn modelId="{E8C024A9-4453-44E8-B0D6-478ABC9EB96F}" type="presParOf" srcId="{44952282-AF8D-4131-890F-8B2E4BE782BB}" destId="{88F7CFA2-3072-4B25-9839-93A02E9118AE}" srcOrd="0" destOrd="0" presId="urn:microsoft.com/office/officeart/2005/8/layout/hList3"/>
    <dgm:cxn modelId="{9D391F4C-D736-4896-B366-8F576B54E316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5_1" csCatId="accent5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Bénéficiaires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EDE2731C-5B62-4F6B-99F8-679DC573D452}">
      <dgm:prSet phldrT="[Texte]" custT="1"/>
      <dgm:spPr/>
      <dgm:t>
        <a:bodyPr anchor="t"/>
        <a:lstStyle/>
        <a:p>
          <a:pPr algn="just"/>
          <a:r>
            <a:rPr lang="fr-FR" sz="1100" dirty="0" smtClean="0"/>
            <a:t>Chirurgien-dentiste libéral (titulaire) qui </a:t>
          </a:r>
          <a:r>
            <a:rPr lang="fr-FR" sz="1100" dirty="0" smtClean="0"/>
            <a:t>s’est </a:t>
          </a:r>
          <a:r>
            <a:rPr lang="fr-FR" sz="1100" dirty="0" smtClean="0"/>
            <a:t>installé </a:t>
          </a:r>
          <a:r>
            <a:rPr lang="fr-FR" sz="1100" dirty="0" smtClean="0"/>
            <a:t>dans la zone très sous-dotée </a:t>
          </a:r>
          <a:r>
            <a:rPr lang="fr-FR" sz="1100" dirty="0" smtClean="0"/>
            <a:t>depuis </a:t>
          </a:r>
          <a:r>
            <a:rPr lang="fr-FR" sz="1100" dirty="0" smtClean="0"/>
            <a:t>moins d’un an à compter de la date d’adhésion au </a:t>
          </a:r>
          <a:r>
            <a:rPr lang="fr-FR" sz="1100" dirty="0" smtClean="0"/>
            <a:t>CAICD</a:t>
          </a:r>
          <a:endParaRPr lang="fr-FR" sz="1100" dirty="0"/>
        </a:p>
      </dgm:t>
    </dgm:pt>
    <dgm:pt modelId="{DC4A9CD1-658E-4507-A88C-DD93FD0DAD70}" type="parTrans" cxnId="{50210AA2-3C03-4E22-8957-DF0436C2A028}">
      <dgm:prSet/>
      <dgm:spPr/>
      <dgm:t>
        <a:bodyPr/>
        <a:lstStyle/>
        <a:p>
          <a:endParaRPr lang="fr-FR"/>
        </a:p>
      </dgm:t>
    </dgm:pt>
    <dgm:pt modelId="{7F9EA862-BA1F-4E3C-AAE3-3399953DEA94}" type="sibTrans" cxnId="{50210AA2-3C03-4E22-8957-DF0436C2A028}">
      <dgm:prSet/>
      <dgm:spPr/>
      <dgm:t>
        <a:bodyPr/>
        <a:lstStyle/>
        <a:p>
          <a:endParaRPr lang="fr-FR"/>
        </a:p>
      </dgm:t>
    </dgm:pt>
    <dgm:pt modelId="{911C2383-89D1-4D40-96C7-B735FF21400F}">
      <dgm:prSet custT="1"/>
      <dgm:spPr/>
      <dgm:t>
        <a:bodyPr anchor="t"/>
        <a:lstStyle/>
        <a:p>
          <a:pPr algn="just"/>
          <a:r>
            <a:rPr lang="fr-FR" sz="1100" dirty="0" smtClean="0"/>
            <a:t>Chirurgien-dentiste libéral conventionné (titulaire) qui </a:t>
          </a:r>
          <a:r>
            <a:rPr lang="fr-FR" sz="1100" dirty="0" smtClean="0"/>
            <a:t>s’installe en zone très </a:t>
          </a:r>
          <a:r>
            <a:rPr lang="fr-FR" sz="1100" dirty="0" smtClean="0"/>
            <a:t>sous-dotée</a:t>
          </a:r>
          <a:endParaRPr lang="fr-FR" sz="1100" dirty="0"/>
        </a:p>
      </dgm:t>
    </dgm:pt>
    <dgm:pt modelId="{3B111C71-1D2B-40E7-BBC6-174AC4E9A6A0}" type="parTrans" cxnId="{0B3373BA-F06B-4451-85B2-D5AB649FC6AE}">
      <dgm:prSet/>
      <dgm:spPr/>
      <dgm:t>
        <a:bodyPr/>
        <a:lstStyle/>
        <a:p>
          <a:endParaRPr lang="fr-FR"/>
        </a:p>
      </dgm:t>
    </dgm:pt>
    <dgm:pt modelId="{D506871A-F3B9-4098-8C00-F6C1F3140305}" type="sibTrans" cxnId="{0B3373BA-F06B-4451-85B2-D5AB649FC6AE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 custLinFactNeighborX="133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  <dgm:t>
        <a:bodyPr/>
        <a:lstStyle/>
        <a:p>
          <a:endParaRPr lang="fr-FR"/>
        </a:p>
      </dgm:t>
    </dgm:pt>
    <dgm:pt modelId="{88F7CFA2-3072-4B25-9839-93A02E9118AE}" type="pres">
      <dgm:prSet presAssocID="{EFE02F31-CEEA-4CD6-A2C6-2BBD4B4D174B}" presName="pillar1" presStyleLbl="node1" presStyleIdx="0" presStyleCnt="2" custScaleX="84500" custScaleY="9336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CDD0CE3-8724-45A8-A296-BEB6E8B979BE}" type="pres">
      <dgm:prSet presAssocID="{EDE2731C-5B62-4F6B-99F8-679DC573D452}" presName="pillarX" presStyleLbl="node1" presStyleIdx="1" presStyleCnt="2" custScaleY="9336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  <dgm:t>
        <a:bodyPr/>
        <a:lstStyle/>
        <a:p>
          <a:endParaRPr lang="fr-FR"/>
        </a:p>
      </dgm:t>
    </dgm:pt>
  </dgm:ptLst>
  <dgm:cxnLst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0B3373BA-F06B-4451-85B2-D5AB649FC6AE}" srcId="{EFE02F31-CEEA-4CD6-A2C6-2BBD4B4D174B}" destId="{911C2383-89D1-4D40-96C7-B735FF21400F}" srcOrd="0" destOrd="0" parTransId="{3B111C71-1D2B-40E7-BBC6-174AC4E9A6A0}" sibTransId="{D506871A-F3B9-4098-8C00-F6C1F3140305}"/>
    <dgm:cxn modelId="{CD19AB00-46EE-492E-8EC3-197CE5C46AFB}" type="presOf" srcId="{EDE2731C-5B62-4F6B-99F8-679DC573D452}" destId="{6CDD0CE3-8724-45A8-A296-BEB6E8B979BE}" srcOrd="0" destOrd="0" presId="urn:microsoft.com/office/officeart/2005/8/layout/hList3"/>
    <dgm:cxn modelId="{50210AA2-3C03-4E22-8957-DF0436C2A028}" srcId="{EFE02F31-CEEA-4CD6-A2C6-2BBD4B4D174B}" destId="{EDE2731C-5B62-4F6B-99F8-679DC573D452}" srcOrd="1" destOrd="0" parTransId="{DC4A9CD1-658E-4507-A88C-DD93FD0DAD70}" sibTransId="{7F9EA862-BA1F-4E3C-AAE3-3399953DEA94}"/>
    <dgm:cxn modelId="{9FB79D42-07D2-452C-B74D-B9FBA3B425A0}" type="presOf" srcId="{EFE02F31-CEEA-4CD6-A2C6-2BBD4B4D174B}" destId="{C9F40D30-D503-4CB2-99B8-513AEAF60EFC}" srcOrd="0" destOrd="0" presId="urn:microsoft.com/office/officeart/2005/8/layout/hList3"/>
    <dgm:cxn modelId="{477DAAD2-D79F-4DEE-813B-070AFAE54EF5}" type="presOf" srcId="{911C2383-89D1-4D40-96C7-B735FF21400F}" destId="{88F7CFA2-3072-4B25-9839-93A02E9118AE}" srcOrd="0" destOrd="0" presId="urn:microsoft.com/office/officeart/2005/8/layout/hList3"/>
    <dgm:cxn modelId="{FD601764-50F5-4549-96EC-3FE1F5508078}" type="presOf" srcId="{37C2DAE5-7690-43D5-AF9D-AB5BE79DBC06}" destId="{8423C7FF-DFCC-4C72-B0BE-60B210D0047D}" srcOrd="0" destOrd="0" presId="urn:microsoft.com/office/officeart/2005/8/layout/hList3"/>
    <dgm:cxn modelId="{47247257-2915-4C79-98C4-5AC3EFCE7B1B}" type="presParOf" srcId="{8423C7FF-DFCC-4C72-B0BE-60B210D0047D}" destId="{C9F40D30-D503-4CB2-99B8-513AEAF60EFC}" srcOrd="0" destOrd="0" presId="urn:microsoft.com/office/officeart/2005/8/layout/hList3"/>
    <dgm:cxn modelId="{74EE3031-C9BE-4F68-8319-2A611269BBB0}" type="presParOf" srcId="{8423C7FF-DFCC-4C72-B0BE-60B210D0047D}" destId="{44952282-AF8D-4131-890F-8B2E4BE782BB}" srcOrd="1" destOrd="0" presId="urn:microsoft.com/office/officeart/2005/8/layout/hList3"/>
    <dgm:cxn modelId="{786964FB-D89F-4244-A34D-6497C140A519}" type="presParOf" srcId="{44952282-AF8D-4131-890F-8B2E4BE782BB}" destId="{88F7CFA2-3072-4B25-9839-93A02E9118AE}" srcOrd="0" destOrd="0" presId="urn:microsoft.com/office/officeart/2005/8/layout/hList3"/>
    <dgm:cxn modelId="{4FD13C3A-0633-4EC6-94A5-B5E2825945E3}" type="presParOf" srcId="{44952282-AF8D-4131-890F-8B2E4BE782BB}" destId="{6CDD0CE3-8724-45A8-A296-BEB6E8B979BE}" srcOrd="1" destOrd="0" presId="urn:microsoft.com/office/officeart/2005/8/layout/hList3"/>
    <dgm:cxn modelId="{6670A2E2-6228-4446-936D-A53A2770B1FD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5_1" csCatId="accent5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Modalités d’adhésion 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911C2383-89D1-4D40-96C7-B735FF21400F}">
      <dgm:prSet custT="1"/>
      <dgm:spPr/>
      <dgm:t>
        <a:bodyPr anchor="t"/>
        <a:lstStyle/>
        <a:p>
          <a:pPr algn="just"/>
          <a:r>
            <a:rPr lang="fr-FR" sz="1100" b="1" dirty="0" smtClean="0"/>
            <a:t>Contrat tripartite </a:t>
          </a:r>
          <a:r>
            <a:rPr lang="fr-FR" sz="1100" dirty="0" smtClean="0"/>
            <a:t>signé entre </a:t>
          </a:r>
          <a:r>
            <a:rPr lang="fr-FR" sz="1100" dirty="0" smtClean="0"/>
            <a:t>le chirurgien-dentiste, </a:t>
          </a:r>
          <a:r>
            <a:rPr lang="fr-FR" sz="1100" dirty="0" smtClean="0"/>
            <a:t>la caisse et l’ARS (conforme au contrat type régional arrêté par le DG ARS sur la base du contrat figurant en annexe </a:t>
          </a:r>
          <a:r>
            <a:rPr lang="fr-FR" sz="1100" dirty="0" smtClean="0"/>
            <a:t>7 </a:t>
          </a:r>
          <a:r>
            <a:rPr lang="fr-FR" sz="1100" dirty="0" smtClean="0"/>
            <a:t>de </a:t>
          </a:r>
          <a:r>
            <a:rPr lang="fr-FR" sz="1100" dirty="0" smtClean="0"/>
            <a:t>la convention nationale)</a:t>
          </a:r>
          <a:endParaRPr lang="fr-FR" sz="1100" dirty="0"/>
        </a:p>
      </dgm:t>
    </dgm:pt>
    <dgm:pt modelId="{3B111C71-1D2B-40E7-BBC6-174AC4E9A6A0}" type="parTrans" cxnId="{0B3373BA-F06B-4451-85B2-D5AB649FC6AE}">
      <dgm:prSet/>
      <dgm:spPr/>
      <dgm:t>
        <a:bodyPr/>
        <a:lstStyle/>
        <a:p>
          <a:endParaRPr lang="fr-FR"/>
        </a:p>
      </dgm:t>
    </dgm:pt>
    <dgm:pt modelId="{D506871A-F3B9-4098-8C00-F6C1F3140305}" type="sibTrans" cxnId="{0B3373BA-F06B-4451-85B2-D5AB649FC6AE}">
      <dgm:prSet/>
      <dgm:spPr/>
      <dgm:t>
        <a:bodyPr/>
        <a:lstStyle/>
        <a:p>
          <a:endParaRPr lang="fr-FR"/>
        </a:p>
      </dgm:t>
    </dgm:pt>
    <dgm:pt modelId="{8F6A4219-ED9F-4D9F-997A-2C2687085187}">
      <dgm:prSet custT="1"/>
      <dgm:spPr/>
      <dgm:t>
        <a:bodyPr anchor="t"/>
        <a:lstStyle/>
        <a:p>
          <a:pPr algn="just"/>
          <a:r>
            <a:rPr lang="fr-FR" sz="1100" dirty="0" smtClean="0"/>
            <a:t>L’adhésion au contrat est </a:t>
          </a:r>
          <a:r>
            <a:rPr lang="fr-FR" sz="1100" b="1" dirty="0" smtClean="0"/>
            <a:t>individuelle</a:t>
          </a:r>
          <a:endParaRPr lang="fr-FR" sz="1100" b="1" dirty="0"/>
        </a:p>
      </dgm:t>
    </dgm:pt>
    <dgm:pt modelId="{2AF04CE1-E299-4C97-BE33-657E3075CC1A}" type="parTrans" cxnId="{5DC44A42-4465-498C-9018-3A7CDA2BB611}">
      <dgm:prSet/>
      <dgm:spPr/>
      <dgm:t>
        <a:bodyPr/>
        <a:lstStyle/>
        <a:p>
          <a:endParaRPr lang="fr-FR"/>
        </a:p>
      </dgm:t>
    </dgm:pt>
    <dgm:pt modelId="{5853ADD3-CDA6-454F-AE74-39821905CF02}" type="sibTrans" cxnId="{5DC44A42-4465-498C-9018-3A7CDA2BB611}">
      <dgm:prSet/>
      <dgm:spPr/>
      <dgm:t>
        <a:bodyPr/>
        <a:lstStyle/>
        <a:p>
          <a:endParaRPr lang="fr-FR"/>
        </a:p>
      </dgm:t>
    </dgm:pt>
    <dgm:pt modelId="{7C0917A2-2A10-4D92-B31E-EDC129BE559C}">
      <dgm:prSet custT="1"/>
      <dgm:spPr/>
      <dgm:t>
        <a:bodyPr anchor="t"/>
        <a:lstStyle/>
        <a:p>
          <a:pPr algn="just"/>
          <a:r>
            <a:rPr lang="fr-FR" sz="1100" dirty="0" smtClean="0"/>
            <a:t>Un chirurgien-dentiste ne </a:t>
          </a:r>
          <a:r>
            <a:rPr lang="fr-FR" sz="1100" dirty="0" smtClean="0"/>
            <a:t>peut </a:t>
          </a:r>
          <a:r>
            <a:rPr lang="fr-FR" sz="1100" b="1" dirty="0" smtClean="0"/>
            <a:t>bénéficier</a:t>
          </a:r>
          <a:r>
            <a:rPr lang="fr-FR" sz="1100" dirty="0" smtClean="0"/>
            <a:t> qu’une </a:t>
          </a:r>
          <a:r>
            <a:rPr lang="fr-FR" sz="1100" b="1" dirty="0" smtClean="0"/>
            <a:t>seule fois du contrat</a:t>
          </a:r>
          <a:r>
            <a:rPr lang="fr-FR" sz="1100" dirty="0" smtClean="0"/>
            <a:t> d’aide à </a:t>
          </a:r>
          <a:r>
            <a:rPr lang="fr-FR" sz="1100" dirty="0" smtClean="0"/>
            <a:t>l’installation</a:t>
          </a:r>
          <a:endParaRPr lang="fr-FR" sz="1100" dirty="0" smtClean="0"/>
        </a:p>
      </dgm:t>
    </dgm:pt>
    <dgm:pt modelId="{F594CCA1-97DD-4DA7-AAFC-4270B6596B03}" type="parTrans" cxnId="{8448C41F-E10C-4B82-B014-EC033EEFA332}">
      <dgm:prSet/>
      <dgm:spPr/>
      <dgm:t>
        <a:bodyPr/>
        <a:lstStyle/>
        <a:p>
          <a:endParaRPr lang="fr-FR"/>
        </a:p>
      </dgm:t>
    </dgm:pt>
    <dgm:pt modelId="{2781FFCD-3F5E-438A-BD4C-CC9456B4C2D3}" type="sibTrans" cxnId="{8448C41F-E10C-4B82-B014-EC033EEFA332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 custLinFactNeighborX="-401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  <dgm:t>
        <a:bodyPr/>
        <a:lstStyle/>
        <a:p>
          <a:endParaRPr lang="fr-FR"/>
        </a:p>
      </dgm:t>
    </dgm:pt>
    <dgm:pt modelId="{88F7CFA2-3072-4B25-9839-93A02E9118AE}" type="pres">
      <dgm:prSet presAssocID="{EFE02F31-CEEA-4CD6-A2C6-2BBD4B4D174B}" presName="pillar1" presStyleLbl="node1" presStyleIdx="0" presStyleCnt="3" custScaleX="100000" custScaleY="10000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CB59B7B-65B3-4DAA-9F57-1E065D74648B}" type="pres">
      <dgm:prSet presAssocID="{8F6A4219-ED9F-4D9F-997A-2C2687085187}" presName="pillarX" presStyleLbl="node1" presStyleIdx="1" presStyleCnt="3" custScaleX="76748" custScaleY="10000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9217369-EBF7-45B0-B2FD-934F85A56D34}" type="pres">
      <dgm:prSet presAssocID="{7C0917A2-2A10-4D92-B31E-EDC129BE559C}" presName="pillarX" presStyleLbl="node1" presStyleIdx="2" presStyleCnt="3" custScaleY="10000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  <dgm:t>
        <a:bodyPr/>
        <a:lstStyle/>
        <a:p>
          <a:endParaRPr lang="fr-FR"/>
        </a:p>
      </dgm:t>
    </dgm:pt>
  </dgm:ptLst>
  <dgm:cxnLst>
    <dgm:cxn modelId="{5DC44A42-4465-498C-9018-3A7CDA2BB611}" srcId="{EFE02F31-CEEA-4CD6-A2C6-2BBD4B4D174B}" destId="{8F6A4219-ED9F-4D9F-997A-2C2687085187}" srcOrd="1" destOrd="0" parTransId="{2AF04CE1-E299-4C97-BE33-657E3075CC1A}" sibTransId="{5853ADD3-CDA6-454F-AE74-39821905CF02}"/>
    <dgm:cxn modelId="{1B83C2DD-AF6A-41D3-A222-2562CE43747B}" type="presOf" srcId="{911C2383-89D1-4D40-96C7-B735FF21400F}" destId="{88F7CFA2-3072-4B25-9839-93A02E9118AE}" srcOrd="0" destOrd="0" presId="urn:microsoft.com/office/officeart/2005/8/layout/hList3"/>
    <dgm:cxn modelId="{AC8986D4-D53D-4253-A4A3-0E74D319A9A5}" type="presOf" srcId="{EFE02F31-CEEA-4CD6-A2C6-2BBD4B4D174B}" destId="{C9F40D30-D503-4CB2-99B8-513AEAF60EFC}" srcOrd="0" destOrd="0" presId="urn:microsoft.com/office/officeart/2005/8/layout/hList3"/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0B3373BA-F06B-4451-85B2-D5AB649FC6AE}" srcId="{EFE02F31-CEEA-4CD6-A2C6-2BBD4B4D174B}" destId="{911C2383-89D1-4D40-96C7-B735FF21400F}" srcOrd="0" destOrd="0" parTransId="{3B111C71-1D2B-40E7-BBC6-174AC4E9A6A0}" sibTransId="{D506871A-F3B9-4098-8C00-F6C1F3140305}"/>
    <dgm:cxn modelId="{8448C41F-E10C-4B82-B014-EC033EEFA332}" srcId="{EFE02F31-CEEA-4CD6-A2C6-2BBD4B4D174B}" destId="{7C0917A2-2A10-4D92-B31E-EDC129BE559C}" srcOrd="2" destOrd="0" parTransId="{F594CCA1-97DD-4DA7-AAFC-4270B6596B03}" sibTransId="{2781FFCD-3F5E-438A-BD4C-CC9456B4C2D3}"/>
    <dgm:cxn modelId="{54225635-8C76-4EC0-BFB7-11D83A28213B}" type="presOf" srcId="{8F6A4219-ED9F-4D9F-997A-2C2687085187}" destId="{7CB59B7B-65B3-4DAA-9F57-1E065D74648B}" srcOrd="0" destOrd="0" presId="urn:microsoft.com/office/officeart/2005/8/layout/hList3"/>
    <dgm:cxn modelId="{E4FBDF8F-7687-46B2-A02D-66C2BF95BC66}" type="presOf" srcId="{37C2DAE5-7690-43D5-AF9D-AB5BE79DBC06}" destId="{8423C7FF-DFCC-4C72-B0BE-60B210D0047D}" srcOrd="0" destOrd="0" presId="urn:microsoft.com/office/officeart/2005/8/layout/hList3"/>
    <dgm:cxn modelId="{D4BAEB54-8DA6-4396-BD8D-B793AF9AD55A}" type="presOf" srcId="{7C0917A2-2A10-4D92-B31E-EDC129BE559C}" destId="{A9217369-EBF7-45B0-B2FD-934F85A56D34}" srcOrd="0" destOrd="0" presId="urn:microsoft.com/office/officeart/2005/8/layout/hList3"/>
    <dgm:cxn modelId="{82F9394C-8BAE-4CD4-ABC1-2D7FCC290B78}" type="presParOf" srcId="{8423C7FF-DFCC-4C72-B0BE-60B210D0047D}" destId="{C9F40D30-D503-4CB2-99B8-513AEAF60EFC}" srcOrd="0" destOrd="0" presId="urn:microsoft.com/office/officeart/2005/8/layout/hList3"/>
    <dgm:cxn modelId="{402E2D19-9D9E-4F25-98D4-A00AB88B4C3D}" type="presParOf" srcId="{8423C7FF-DFCC-4C72-B0BE-60B210D0047D}" destId="{44952282-AF8D-4131-890F-8B2E4BE782BB}" srcOrd="1" destOrd="0" presId="urn:microsoft.com/office/officeart/2005/8/layout/hList3"/>
    <dgm:cxn modelId="{84119DCA-ECF1-4D71-B6DF-F5940CB825D9}" type="presParOf" srcId="{44952282-AF8D-4131-890F-8B2E4BE782BB}" destId="{88F7CFA2-3072-4B25-9839-93A02E9118AE}" srcOrd="0" destOrd="0" presId="urn:microsoft.com/office/officeart/2005/8/layout/hList3"/>
    <dgm:cxn modelId="{DA349D64-C651-473F-8ABF-4A64CB435A4A}" type="presParOf" srcId="{44952282-AF8D-4131-890F-8B2E4BE782BB}" destId="{7CB59B7B-65B3-4DAA-9F57-1E065D74648B}" srcOrd="1" destOrd="0" presId="urn:microsoft.com/office/officeart/2005/8/layout/hList3"/>
    <dgm:cxn modelId="{B6F48120-B2CC-4FDE-B6C8-E31C8CF55C16}" type="presParOf" srcId="{44952282-AF8D-4131-890F-8B2E4BE782BB}" destId="{A9217369-EBF7-45B0-B2FD-934F85A56D34}" srcOrd="2" destOrd="0" presId="urn:microsoft.com/office/officeart/2005/8/layout/hList3"/>
    <dgm:cxn modelId="{5966CBDC-724A-438D-A79A-98F16B107476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5_1" csCatId="accent5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Durée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EDE2731C-5B62-4F6B-99F8-679DC573D452}">
      <dgm:prSet phldrT="[Texte]" custT="1"/>
      <dgm:spPr/>
      <dgm:t>
        <a:bodyPr/>
        <a:lstStyle/>
        <a:p>
          <a:pPr algn="ctr"/>
          <a:r>
            <a:rPr lang="fr-FR" sz="1100" b="1" dirty="0" smtClean="0"/>
            <a:t>5 ans </a:t>
          </a:r>
          <a:r>
            <a:rPr lang="fr-FR" sz="1100" dirty="0" smtClean="0"/>
            <a:t>– non renouvelable </a:t>
          </a:r>
          <a:endParaRPr lang="fr-FR" sz="1100" dirty="0"/>
        </a:p>
      </dgm:t>
    </dgm:pt>
    <dgm:pt modelId="{DC4A9CD1-658E-4507-A88C-DD93FD0DAD70}" type="parTrans" cxnId="{50210AA2-3C03-4E22-8957-DF0436C2A028}">
      <dgm:prSet/>
      <dgm:spPr/>
      <dgm:t>
        <a:bodyPr/>
        <a:lstStyle/>
        <a:p>
          <a:endParaRPr lang="fr-FR"/>
        </a:p>
      </dgm:t>
    </dgm:pt>
    <dgm:pt modelId="{7F9EA862-BA1F-4E3C-AAE3-3399953DEA94}" type="sibTrans" cxnId="{50210AA2-3C03-4E22-8957-DF0436C2A028}">
      <dgm:prSet/>
      <dgm:spPr/>
      <dgm:t>
        <a:bodyPr/>
        <a:lstStyle/>
        <a:p>
          <a:endParaRPr lang="fr-FR"/>
        </a:p>
      </dgm:t>
    </dgm:pt>
    <dgm:pt modelId="{6679B141-9594-43B2-A49B-E574A405F8A9}">
      <dgm:prSet phldrT="[Texte]"/>
      <dgm:spPr/>
      <dgm:t>
        <a:bodyPr/>
        <a:lstStyle/>
        <a:p>
          <a:endParaRPr lang="fr-FR"/>
        </a:p>
      </dgm:t>
    </dgm:pt>
    <dgm:pt modelId="{BADB3477-4471-4DC3-A3F6-3FFF4AA14125}" type="parTrans" cxnId="{11C87235-613A-4DC6-A139-0D18403C2D9D}">
      <dgm:prSet/>
      <dgm:spPr/>
      <dgm:t>
        <a:bodyPr/>
        <a:lstStyle/>
        <a:p>
          <a:endParaRPr lang="fr-FR"/>
        </a:p>
      </dgm:t>
    </dgm:pt>
    <dgm:pt modelId="{1126B2A1-4E6E-4E9F-B415-30D0D3266C0C}" type="sibTrans" cxnId="{11C87235-613A-4DC6-A139-0D18403C2D9D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  <dgm:t>
        <a:bodyPr/>
        <a:lstStyle/>
        <a:p>
          <a:endParaRPr lang="fr-FR"/>
        </a:p>
      </dgm:t>
    </dgm:pt>
    <dgm:pt modelId="{88F7CFA2-3072-4B25-9839-93A02E9118AE}" type="pres">
      <dgm:prSet presAssocID="{EFE02F31-CEEA-4CD6-A2C6-2BBD4B4D174B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  <dgm:t>
        <a:bodyPr/>
        <a:lstStyle/>
        <a:p>
          <a:endParaRPr lang="fr-FR"/>
        </a:p>
      </dgm:t>
    </dgm:pt>
  </dgm:ptLst>
  <dgm:cxnLst>
    <dgm:cxn modelId="{89E51CFC-885A-4865-8E19-343C2A217253}" type="presOf" srcId="{EDE2731C-5B62-4F6B-99F8-679DC573D452}" destId="{88F7CFA2-3072-4B25-9839-93A02E9118AE}" srcOrd="0" destOrd="0" presId="urn:microsoft.com/office/officeart/2005/8/layout/hList3"/>
    <dgm:cxn modelId="{66D86AB7-99E2-49CE-99A8-41C51287609D}" type="presOf" srcId="{37C2DAE5-7690-43D5-AF9D-AB5BE79DBC06}" destId="{8423C7FF-DFCC-4C72-B0BE-60B210D0047D}" srcOrd="0" destOrd="0" presId="urn:microsoft.com/office/officeart/2005/8/layout/hList3"/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A5C3767A-805A-4C80-9DFD-88F6A3049942}" type="presOf" srcId="{EFE02F31-CEEA-4CD6-A2C6-2BBD4B4D174B}" destId="{C9F40D30-D503-4CB2-99B8-513AEAF60EFC}" srcOrd="0" destOrd="0" presId="urn:microsoft.com/office/officeart/2005/8/layout/hList3"/>
    <dgm:cxn modelId="{11C87235-613A-4DC6-A139-0D18403C2D9D}" srcId="{37C2DAE5-7690-43D5-AF9D-AB5BE79DBC06}" destId="{6679B141-9594-43B2-A49B-E574A405F8A9}" srcOrd="1" destOrd="0" parTransId="{BADB3477-4471-4DC3-A3F6-3FFF4AA14125}" sibTransId="{1126B2A1-4E6E-4E9F-B415-30D0D3266C0C}"/>
    <dgm:cxn modelId="{50210AA2-3C03-4E22-8957-DF0436C2A028}" srcId="{EFE02F31-CEEA-4CD6-A2C6-2BBD4B4D174B}" destId="{EDE2731C-5B62-4F6B-99F8-679DC573D452}" srcOrd="0" destOrd="0" parTransId="{DC4A9CD1-658E-4507-A88C-DD93FD0DAD70}" sibTransId="{7F9EA862-BA1F-4E3C-AAE3-3399953DEA94}"/>
    <dgm:cxn modelId="{D1A06F32-BD05-4A29-8FA1-A761CEBDE6FF}" type="presParOf" srcId="{8423C7FF-DFCC-4C72-B0BE-60B210D0047D}" destId="{C9F40D30-D503-4CB2-99B8-513AEAF60EFC}" srcOrd="0" destOrd="0" presId="urn:microsoft.com/office/officeart/2005/8/layout/hList3"/>
    <dgm:cxn modelId="{7CABCEDB-54FE-4277-8FB0-EBD40B207C00}" type="presParOf" srcId="{8423C7FF-DFCC-4C72-B0BE-60B210D0047D}" destId="{44952282-AF8D-4131-890F-8B2E4BE782BB}" srcOrd="1" destOrd="0" presId="urn:microsoft.com/office/officeart/2005/8/layout/hList3"/>
    <dgm:cxn modelId="{3351F063-3CF3-4415-BC44-AF96C2108BDE}" type="presParOf" srcId="{44952282-AF8D-4131-890F-8B2E4BE782BB}" destId="{88F7CFA2-3072-4B25-9839-93A02E9118AE}" srcOrd="0" destOrd="0" presId="urn:microsoft.com/office/officeart/2005/8/layout/hList3"/>
    <dgm:cxn modelId="{9B94C011-2A1B-4E72-9E35-83E80B119B27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5_1" csCatId="accent5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Entrée en vigueur 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EDE2731C-5B62-4F6B-99F8-679DC573D452}">
      <dgm:prSet phldrT="[Texte]" custT="1"/>
      <dgm:spPr/>
      <dgm:t>
        <a:bodyPr/>
        <a:lstStyle/>
        <a:p>
          <a:pPr algn="just"/>
          <a:r>
            <a:rPr lang="fr-FR" sz="1100" b="1" dirty="0" smtClean="0"/>
            <a:t>Adhésion possible à compter de la publication par le DCG ARS du contrat type régional </a:t>
          </a:r>
          <a:r>
            <a:rPr lang="fr-FR" sz="1100" b="0" dirty="0" smtClean="0"/>
            <a:t>pris sur la base du contrat type national figurant en annexe </a:t>
          </a:r>
          <a:r>
            <a:rPr lang="fr-FR" sz="1100" b="0" dirty="0" smtClean="0"/>
            <a:t>7 </a:t>
          </a:r>
          <a:r>
            <a:rPr lang="fr-FR" sz="1100" b="0" dirty="0" smtClean="0"/>
            <a:t>de </a:t>
          </a:r>
          <a:r>
            <a:rPr lang="fr-FR" sz="1100" b="0" dirty="0" smtClean="0"/>
            <a:t>la convention nationale</a:t>
          </a:r>
          <a:endParaRPr lang="fr-FR" sz="1100" dirty="0"/>
        </a:p>
      </dgm:t>
    </dgm:pt>
    <dgm:pt modelId="{DC4A9CD1-658E-4507-A88C-DD93FD0DAD70}" type="parTrans" cxnId="{50210AA2-3C03-4E22-8957-DF0436C2A028}">
      <dgm:prSet/>
      <dgm:spPr/>
      <dgm:t>
        <a:bodyPr/>
        <a:lstStyle/>
        <a:p>
          <a:endParaRPr lang="fr-FR"/>
        </a:p>
      </dgm:t>
    </dgm:pt>
    <dgm:pt modelId="{7F9EA862-BA1F-4E3C-AAE3-3399953DEA94}" type="sibTrans" cxnId="{50210AA2-3C03-4E22-8957-DF0436C2A028}">
      <dgm:prSet/>
      <dgm:spPr/>
      <dgm:t>
        <a:bodyPr/>
        <a:lstStyle/>
        <a:p>
          <a:endParaRPr lang="fr-FR"/>
        </a:p>
      </dgm:t>
    </dgm:pt>
    <dgm:pt modelId="{6679B141-9594-43B2-A49B-E574A405F8A9}">
      <dgm:prSet phldrT="[Texte]"/>
      <dgm:spPr/>
      <dgm:t>
        <a:bodyPr/>
        <a:lstStyle/>
        <a:p>
          <a:endParaRPr lang="fr-FR"/>
        </a:p>
      </dgm:t>
    </dgm:pt>
    <dgm:pt modelId="{BADB3477-4471-4DC3-A3F6-3FFF4AA14125}" type="parTrans" cxnId="{11C87235-613A-4DC6-A139-0D18403C2D9D}">
      <dgm:prSet/>
      <dgm:spPr/>
      <dgm:t>
        <a:bodyPr/>
        <a:lstStyle/>
        <a:p>
          <a:endParaRPr lang="fr-FR"/>
        </a:p>
      </dgm:t>
    </dgm:pt>
    <dgm:pt modelId="{1126B2A1-4E6E-4E9F-B415-30D0D3266C0C}" type="sibTrans" cxnId="{11C87235-613A-4DC6-A139-0D18403C2D9D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  <dgm:t>
        <a:bodyPr/>
        <a:lstStyle/>
        <a:p>
          <a:endParaRPr lang="fr-FR"/>
        </a:p>
      </dgm:t>
    </dgm:pt>
    <dgm:pt modelId="{88F7CFA2-3072-4B25-9839-93A02E9118AE}" type="pres">
      <dgm:prSet presAssocID="{EFE02F31-CEEA-4CD6-A2C6-2BBD4B4D174B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  <dgm:t>
        <a:bodyPr/>
        <a:lstStyle/>
        <a:p>
          <a:endParaRPr lang="fr-FR"/>
        </a:p>
      </dgm:t>
    </dgm:pt>
  </dgm:ptLst>
  <dgm:cxnLst>
    <dgm:cxn modelId="{ADC4002C-EF8F-4FD9-892B-7FB3BFE686FF}" type="presOf" srcId="{EFE02F31-CEEA-4CD6-A2C6-2BBD4B4D174B}" destId="{C9F40D30-D503-4CB2-99B8-513AEAF60EFC}" srcOrd="0" destOrd="0" presId="urn:microsoft.com/office/officeart/2005/8/layout/hList3"/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11C87235-613A-4DC6-A139-0D18403C2D9D}" srcId="{37C2DAE5-7690-43D5-AF9D-AB5BE79DBC06}" destId="{6679B141-9594-43B2-A49B-E574A405F8A9}" srcOrd="1" destOrd="0" parTransId="{BADB3477-4471-4DC3-A3F6-3FFF4AA14125}" sibTransId="{1126B2A1-4E6E-4E9F-B415-30D0D3266C0C}"/>
    <dgm:cxn modelId="{38C5B544-F424-4857-8118-26B51076051F}" type="presOf" srcId="{37C2DAE5-7690-43D5-AF9D-AB5BE79DBC06}" destId="{8423C7FF-DFCC-4C72-B0BE-60B210D0047D}" srcOrd="0" destOrd="0" presId="urn:microsoft.com/office/officeart/2005/8/layout/hList3"/>
    <dgm:cxn modelId="{50210AA2-3C03-4E22-8957-DF0436C2A028}" srcId="{EFE02F31-CEEA-4CD6-A2C6-2BBD4B4D174B}" destId="{EDE2731C-5B62-4F6B-99F8-679DC573D452}" srcOrd="0" destOrd="0" parTransId="{DC4A9CD1-658E-4507-A88C-DD93FD0DAD70}" sibTransId="{7F9EA862-BA1F-4E3C-AAE3-3399953DEA94}"/>
    <dgm:cxn modelId="{A87D3346-30F6-4E1B-BEF5-BC2B8F2569ED}" type="presOf" srcId="{EDE2731C-5B62-4F6B-99F8-679DC573D452}" destId="{88F7CFA2-3072-4B25-9839-93A02E9118AE}" srcOrd="0" destOrd="0" presId="urn:microsoft.com/office/officeart/2005/8/layout/hList3"/>
    <dgm:cxn modelId="{F3204206-AB18-44D6-B57C-BB629D96657A}" type="presParOf" srcId="{8423C7FF-DFCC-4C72-B0BE-60B210D0047D}" destId="{C9F40D30-D503-4CB2-99B8-513AEAF60EFC}" srcOrd="0" destOrd="0" presId="urn:microsoft.com/office/officeart/2005/8/layout/hList3"/>
    <dgm:cxn modelId="{C7AC3FE6-F2AD-4954-B77F-D804B0CFAFB9}" type="presParOf" srcId="{8423C7FF-DFCC-4C72-B0BE-60B210D0047D}" destId="{44952282-AF8D-4131-890F-8B2E4BE782BB}" srcOrd="1" destOrd="0" presId="urn:microsoft.com/office/officeart/2005/8/layout/hList3"/>
    <dgm:cxn modelId="{41F18208-203D-411C-B074-784D3254BA14}" type="presParOf" srcId="{44952282-AF8D-4131-890F-8B2E4BE782BB}" destId="{88F7CFA2-3072-4B25-9839-93A02E9118AE}" srcOrd="0" destOrd="0" presId="urn:microsoft.com/office/officeart/2005/8/layout/hList3"/>
    <dgm:cxn modelId="{CCDF6983-CECE-4668-9D76-2DC017812579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5_1" csCatId="accent5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Aide versée par l’Assurance Maladie 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911C2383-89D1-4D40-96C7-B735FF21400F}">
      <dgm:prSet custT="1"/>
      <dgm:spPr/>
      <dgm:t>
        <a:bodyPr anchor="t"/>
        <a:lstStyle/>
        <a:p>
          <a:pPr algn="just"/>
          <a:r>
            <a:rPr lang="fr-FR" sz="1100" b="0" dirty="0" smtClean="0"/>
            <a:t>Versement d’une </a:t>
          </a:r>
          <a:r>
            <a:rPr lang="fr-FR" sz="1100" b="1" dirty="0" smtClean="0"/>
            <a:t>aide individuelle de </a:t>
          </a:r>
          <a:r>
            <a:rPr lang="fr-FR" sz="1100" b="1" dirty="0" smtClean="0"/>
            <a:t>25 </a:t>
          </a:r>
          <a:r>
            <a:rPr lang="fr-FR" sz="1100" b="1" dirty="0" smtClean="0"/>
            <a:t>000€ </a:t>
          </a:r>
          <a:r>
            <a:rPr lang="fr-FR" sz="1100" b="1" dirty="0" smtClean="0"/>
            <a:t>à la signature du contrat </a:t>
          </a:r>
          <a:r>
            <a:rPr lang="fr-FR" sz="1100" b="0" dirty="0" smtClean="0"/>
            <a:t>(valable pour les 5 ans)</a:t>
          </a:r>
          <a:endParaRPr lang="fr-FR" sz="1100" b="0" i="1" dirty="0" smtClean="0"/>
        </a:p>
      </dgm:t>
    </dgm:pt>
    <dgm:pt modelId="{3B111C71-1D2B-40E7-BBC6-174AC4E9A6A0}" type="parTrans" cxnId="{0B3373BA-F06B-4451-85B2-D5AB649FC6AE}">
      <dgm:prSet/>
      <dgm:spPr/>
      <dgm:t>
        <a:bodyPr/>
        <a:lstStyle/>
        <a:p>
          <a:endParaRPr lang="fr-FR"/>
        </a:p>
      </dgm:t>
    </dgm:pt>
    <dgm:pt modelId="{D506871A-F3B9-4098-8C00-F6C1F3140305}" type="sibTrans" cxnId="{0B3373BA-F06B-4451-85B2-D5AB649FC6AE}">
      <dgm:prSet/>
      <dgm:spPr/>
      <dgm:t>
        <a:bodyPr/>
        <a:lstStyle/>
        <a:p>
          <a:endParaRPr lang="fr-FR"/>
        </a:p>
      </dgm:t>
    </dgm:pt>
    <dgm:pt modelId="{7C0917A2-2A10-4D92-B31E-EDC129BE559C}">
      <dgm:prSet custT="1"/>
      <dgm:spPr/>
      <dgm:t>
        <a:bodyPr anchor="t"/>
        <a:lstStyle/>
        <a:p>
          <a:pPr algn="just"/>
          <a:r>
            <a:rPr lang="fr-FR" sz="1100" b="1" u="sng" dirty="0" smtClean="0"/>
            <a:t>Adaptation régionale du montant </a:t>
          </a:r>
          <a:r>
            <a:rPr lang="fr-FR" sz="1100" b="1" u="sng" dirty="0" smtClean="0"/>
            <a:t>de l’aide </a:t>
          </a:r>
          <a:endParaRPr lang="fr-FR" sz="1100" b="1" u="sng" dirty="0" smtClean="0"/>
        </a:p>
        <a:p>
          <a:pPr algn="just"/>
          <a:r>
            <a:rPr lang="fr-FR" sz="1100" dirty="0" smtClean="0"/>
            <a:t>Possibilité </a:t>
          </a:r>
          <a:r>
            <a:rPr lang="fr-FR" sz="1100" dirty="0" smtClean="0"/>
            <a:t>pour l’ARS de majorer les aides dans la double limite de 20% des zones « très sous-dotée » </a:t>
          </a:r>
          <a:r>
            <a:rPr lang="fr-FR" sz="1100" dirty="0" smtClean="0"/>
            <a:t>et </a:t>
          </a:r>
          <a:r>
            <a:rPr lang="fr-FR" sz="1100" dirty="0" smtClean="0"/>
            <a:t>de 20% du montant des aides (cf. contrat type régional</a:t>
          </a:r>
          <a:r>
            <a:rPr lang="fr-FR" sz="1100" dirty="0" smtClean="0"/>
            <a:t>)</a:t>
          </a:r>
          <a:endParaRPr lang="fr-FR" sz="1100" dirty="0" smtClean="0"/>
        </a:p>
      </dgm:t>
    </dgm:pt>
    <dgm:pt modelId="{2781FFCD-3F5E-438A-BD4C-CC9456B4C2D3}" type="sibTrans" cxnId="{8448C41F-E10C-4B82-B014-EC033EEFA332}">
      <dgm:prSet/>
      <dgm:spPr/>
      <dgm:t>
        <a:bodyPr/>
        <a:lstStyle/>
        <a:p>
          <a:endParaRPr lang="fr-FR"/>
        </a:p>
      </dgm:t>
    </dgm:pt>
    <dgm:pt modelId="{F594CCA1-97DD-4DA7-AAFC-4270B6596B03}" type="parTrans" cxnId="{8448C41F-E10C-4B82-B014-EC033EEFA332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 custScaleY="51323" custLinFactNeighborY="1434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  <dgm:t>
        <a:bodyPr/>
        <a:lstStyle/>
        <a:p>
          <a:endParaRPr lang="fr-FR"/>
        </a:p>
      </dgm:t>
    </dgm:pt>
    <dgm:pt modelId="{88F7CFA2-3072-4B25-9839-93A02E9118AE}" type="pres">
      <dgm:prSet presAssocID="{EFE02F31-CEEA-4CD6-A2C6-2BBD4B4D174B}" presName="pillar1" presStyleLbl="node1" presStyleIdx="0" presStyleCnt="2" custScaleX="81430" custScaleY="74293" custLinFactNeighborX="-97" custLinFactNeighborY="-2378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9217369-EBF7-45B0-B2FD-934F85A56D34}" type="pres">
      <dgm:prSet presAssocID="{7C0917A2-2A10-4D92-B31E-EDC129BE559C}" presName="pillarX" presStyleLbl="node1" presStyleIdx="1" presStyleCnt="2" custScaleX="88758" custScaleY="74419" custLinFactNeighborY="-2371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 custScaleY="113425" custLinFactY="-187228" custLinFactNeighborY="-200000"/>
      <dgm:spPr/>
      <dgm:t>
        <a:bodyPr/>
        <a:lstStyle/>
        <a:p>
          <a:endParaRPr lang="fr-FR"/>
        </a:p>
      </dgm:t>
    </dgm:pt>
  </dgm:ptLst>
  <dgm:cxnLst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0B3373BA-F06B-4451-85B2-D5AB649FC6AE}" srcId="{EFE02F31-CEEA-4CD6-A2C6-2BBD4B4D174B}" destId="{911C2383-89D1-4D40-96C7-B735FF21400F}" srcOrd="0" destOrd="0" parTransId="{3B111C71-1D2B-40E7-BBC6-174AC4E9A6A0}" sibTransId="{D506871A-F3B9-4098-8C00-F6C1F3140305}"/>
    <dgm:cxn modelId="{FBF07F3D-B50B-4980-AE4E-519B667F7B69}" type="presOf" srcId="{37C2DAE5-7690-43D5-AF9D-AB5BE79DBC06}" destId="{8423C7FF-DFCC-4C72-B0BE-60B210D0047D}" srcOrd="0" destOrd="0" presId="urn:microsoft.com/office/officeart/2005/8/layout/hList3"/>
    <dgm:cxn modelId="{04A29135-665C-434B-9301-7689B3722649}" type="presOf" srcId="{911C2383-89D1-4D40-96C7-B735FF21400F}" destId="{88F7CFA2-3072-4B25-9839-93A02E9118AE}" srcOrd="0" destOrd="0" presId="urn:microsoft.com/office/officeart/2005/8/layout/hList3"/>
    <dgm:cxn modelId="{8448C41F-E10C-4B82-B014-EC033EEFA332}" srcId="{EFE02F31-CEEA-4CD6-A2C6-2BBD4B4D174B}" destId="{7C0917A2-2A10-4D92-B31E-EDC129BE559C}" srcOrd="1" destOrd="0" parTransId="{F594CCA1-97DD-4DA7-AAFC-4270B6596B03}" sibTransId="{2781FFCD-3F5E-438A-BD4C-CC9456B4C2D3}"/>
    <dgm:cxn modelId="{744AF44F-CD6E-46A7-A5ED-C6B1299259CD}" type="presOf" srcId="{EFE02F31-CEEA-4CD6-A2C6-2BBD4B4D174B}" destId="{C9F40D30-D503-4CB2-99B8-513AEAF60EFC}" srcOrd="0" destOrd="0" presId="urn:microsoft.com/office/officeart/2005/8/layout/hList3"/>
    <dgm:cxn modelId="{402026F2-20F8-41C1-B73B-5DA3C281EB72}" type="presOf" srcId="{7C0917A2-2A10-4D92-B31E-EDC129BE559C}" destId="{A9217369-EBF7-45B0-B2FD-934F85A56D34}" srcOrd="0" destOrd="0" presId="urn:microsoft.com/office/officeart/2005/8/layout/hList3"/>
    <dgm:cxn modelId="{C053FC95-4F1B-40CB-A266-44D6214E364F}" type="presParOf" srcId="{8423C7FF-DFCC-4C72-B0BE-60B210D0047D}" destId="{C9F40D30-D503-4CB2-99B8-513AEAF60EFC}" srcOrd="0" destOrd="0" presId="urn:microsoft.com/office/officeart/2005/8/layout/hList3"/>
    <dgm:cxn modelId="{85ADF9A1-7D36-47AB-8375-9BB85563B220}" type="presParOf" srcId="{8423C7FF-DFCC-4C72-B0BE-60B210D0047D}" destId="{44952282-AF8D-4131-890F-8B2E4BE782BB}" srcOrd="1" destOrd="0" presId="urn:microsoft.com/office/officeart/2005/8/layout/hList3"/>
    <dgm:cxn modelId="{1F5BDF84-186A-4480-8A47-1656C6860BD9}" type="presParOf" srcId="{44952282-AF8D-4131-890F-8B2E4BE782BB}" destId="{88F7CFA2-3072-4B25-9839-93A02E9118AE}" srcOrd="0" destOrd="0" presId="urn:microsoft.com/office/officeart/2005/8/layout/hList3"/>
    <dgm:cxn modelId="{73E9A3F2-6BEA-407A-AFF0-128538CF3C7D}" type="presParOf" srcId="{44952282-AF8D-4131-890F-8B2E4BE782BB}" destId="{A9217369-EBF7-45B0-B2FD-934F85A56D34}" srcOrd="1" destOrd="0" presId="urn:microsoft.com/office/officeart/2005/8/layout/hList3"/>
    <dgm:cxn modelId="{1EBB34A0-A2AB-4172-BD66-84C146F71F07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5_1" csCatId="accent5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Résiliation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911C2383-89D1-4D40-96C7-B735FF21400F}">
      <dgm:prSet custT="1"/>
      <dgm:spPr/>
      <dgm:t>
        <a:bodyPr anchor="t"/>
        <a:lstStyle/>
        <a:p>
          <a:pPr algn="ctr"/>
          <a:r>
            <a:rPr lang="fr-FR" sz="1100" b="1" u="sng" dirty="0" smtClean="0"/>
            <a:t>Par </a:t>
          </a:r>
          <a:r>
            <a:rPr lang="fr-FR" sz="1100" b="1" u="sng" dirty="0" smtClean="0"/>
            <a:t>le chirurgien-dentiste</a:t>
          </a:r>
          <a:endParaRPr lang="fr-FR" sz="1100" b="1" u="sng" dirty="0" smtClean="0"/>
        </a:p>
        <a:p>
          <a:pPr algn="just"/>
          <a:r>
            <a:rPr lang="fr-FR" sz="1100" dirty="0" smtClean="0"/>
            <a:t>- A tout moment, </a:t>
          </a:r>
        </a:p>
        <a:p>
          <a:pPr algn="just"/>
          <a:r>
            <a:rPr lang="fr-FR" sz="1100" dirty="0" smtClean="0"/>
            <a:t>- Effet : date de réception du courrier LRAR par la CPAM</a:t>
          </a:r>
        </a:p>
        <a:p>
          <a:pPr algn="just"/>
          <a:r>
            <a:rPr lang="fr-FR" sz="1100" dirty="0" smtClean="0"/>
            <a:t>- Récupération des sommes indument versées (au prorata de la durée restant à courir dans le contrat au moment de la résiliation) </a:t>
          </a:r>
        </a:p>
        <a:p>
          <a:pPr algn="just"/>
          <a:endParaRPr lang="fr-FR" sz="1100" dirty="0"/>
        </a:p>
      </dgm:t>
    </dgm:pt>
    <dgm:pt modelId="{3B111C71-1D2B-40E7-BBC6-174AC4E9A6A0}" type="parTrans" cxnId="{0B3373BA-F06B-4451-85B2-D5AB649FC6AE}">
      <dgm:prSet/>
      <dgm:spPr/>
      <dgm:t>
        <a:bodyPr/>
        <a:lstStyle/>
        <a:p>
          <a:endParaRPr lang="fr-FR"/>
        </a:p>
      </dgm:t>
    </dgm:pt>
    <dgm:pt modelId="{D506871A-F3B9-4098-8C00-F6C1F3140305}" type="sibTrans" cxnId="{0B3373BA-F06B-4451-85B2-D5AB649FC6AE}">
      <dgm:prSet/>
      <dgm:spPr/>
      <dgm:t>
        <a:bodyPr/>
        <a:lstStyle/>
        <a:p>
          <a:endParaRPr lang="fr-FR"/>
        </a:p>
      </dgm:t>
    </dgm:pt>
    <dgm:pt modelId="{8F6A4219-ED9F-4D9F-997A-2C2687085187}">
      <dgm:prSet custT="1"/>
      <dgm:spPr/>
      <dgm:t>
        <a:bodyPr anchor="t"/>
        <a:lstStyle/>
        <a:p>
          <a:pPr algn="ctr">
            <a:lnSpc>
              <a:spcPct val="90000"/>
            </a:lnSpc>
            <a:spcAft>
              <a:spcPct val="35000"/>
            </a:spcAft>
          </a:pPr>
          <a:r>
            <a:rPr lang="fr-FR" sz="1100" b="1" u="sng" dirty="0" smtClean="0"/>
            <a:t>Par la CPAM</a:t>
          </a:r>
        </a:p>
        <a:p>
          <a:pPr algn="just">
            <a:lnSpc>
              <a:spcPct val="90000"/>
            </a:lnSpc>
            <a:spcAft>
              <a:spcPts val="0"/>
            </a:spcAft>
          </a:pPr>
          <a:r>
            <a:rPr lang="fr-FR" sz="1100" b="0" u="none" dirty="0" smtClean="0"/>
            <a:t>- Constat non-respect par </a:t>
          </a:r>
          <a:r>
            <a:rPr lang="fr-FR" sz="1100" b="0" u="none" dirty="0" smtClean="0"/>
            <a:t>le chirurgien-dentiste </a:t>
          </a:r>
          <a:r>
            <a:rPr lang="fr-FR" sz="1100" b="0" u="none" dirty="0" smtClean="0"/>
            <a:t>de ses engagements,</a:t>
          </a:r>
        </a:p>
        <a:p>
          <a:pPr algn="just">
            <a:lnSpc>
              <a:spcPct val="100000"/>
            </a:lnSpc>
            <a:spcAft>
              <a:spcPts val="0"/>
            </a:spcAft>
          </a:pPr>
          <a:r>
            <a:rPr lang="fr-FR" sz="1100" b="0" u="none" dirty="0" smtClean="0"/>
            <a:t>- Courrier CPAM LRAR informant </a:t>
          </a:r>
          <a:r>
            <a:rPr lang="fr-FR" sz="1100" b="0" u="none" dirty="0" smtClean="0"/>
            <a:t>le chirurgien-dentiste de </a:t>
          </a:r>
          <a:r>
            <a:rPr lang="fr-FR" sz="1100" b="0" u="none" dirty="0" smtClean="0"/>
            <a:t>son intention de résilier le contrat</a:t>
          </a:r>
        </a:p>
        <a:p>
          <a:pPr algn="just">
            <a:lnSpc>
              <a:spcPct val="100000"/>
            </a:lnSpc>
            <a:spcAft>
              <a:spcPts val="0"/>
            </a:spcAft>
          </a:pPr>
          <a:r>
            <a:rPr lang="fr-FR" sz="1100" b="0" u="none" dirty="0" smtClean="0"/>
            <a:t>- </a:t>
          </a:r>
          <a:r>
            <a:rPr lang="fr-FR" sz="1100" b="0" u="none" dirty="0" smtClean="0"/>
            <a:t>le chirurgien-dentiste </a:t>
          </a:r>
          <a:r>
            <a:rPr lang="fr-FR" sz="1100" b="0" u="none" dirty="0" smtClean="0"/>
            <a:t>a 1 mois pour communiquer ses observations</a:t>
          </a:r>
        </a:p>
        <a:p>
          <a:pPr algn="just">
            <a:lnSpc>
              <a:spcPct val="100000"/>
            </a:lnSpc>
            <a:spcAft>
              <a:spcPts val="0"/>
            </a:spcAft>
          </a:pPr>
          <a:r>
            <a:rPr lang="fr-FR" sz="1100" b="0" u="none" dirty="0" smtClean="0"/>
            <a:t>- À l’issue des 1 mois, possibilité de notification de la fin d’adhésion,</a:t>
          </a:r>
        </a:p>
        <a:p>
          <a:pPr algn="just">
            <a:lnSpc>
              <a:spcPct val="100000"/>
            </a:lnSpc>
            <a:spcAft>
              <a:spcPts val="0"/>
            </a:spcAft>
          </a:pPr>
          <a:r>
            <a:rPr lang="fr-FR" sz="1100" b="0" u="none" dirty="0" smtClean="0"/>
            <a:t>- Récupération des sommes indument versées (au prorata)</a:t>
          </a:r>
          <a:endParaRPr lang="fr-FR" sz="1100" b="0" u="none" dirty="0"/>
        </a:p>
      </dgm:t>
    </dgm:pt>
    <dgm:pt modelId="{2AF04CE1-E299-4C97-BE33-657E3075CC1A}" type="parTrans" cxnId="{5DC44A42-4465-498C-9018-3A7CDA2BB611}">
      <dgm:prSet/>
      <dgm:spPr/>
      <dgm:t>
        <a:bodyPr/>
        <a:lstStyle/>
        <a:p>
          <a:endParaRPr lang="fr-FR"/>
        </a:p>
      </dgm:t>
    </dgm:pt>
    <dgm:pt modelId="{5853ADD3-CDA6-454F-AE74-39821905CF02}" type="sibTrans" cxnId="{5DC44A42-4465-498C-9018-3A7CDA2BB611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 custLinFactNeighborX="889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  <dgm:t>
        <a:bodyPr/>
        <a:lstStyle/>
        <a:p>
          <a:endParaRPr lang="fr-FR"/>
        </a:p>
      </dgm:t>
    </dgm:pt>
    <dgm:pt modelId="{88F7CFA2-3072-4B25-9839-93A02E9118AE}" type="pres">
      <dgm:prSet presAssocID="{EFE02F31-CEEA-4CD6-A2C6-2BBD4B4D174B}" presName="pillar1" presStyleLbl="node1" presStyleIdx="0" presStyleCnt="2" custScaleX="94695" custScaleY="11587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CB59B7B-65B3-4DAA-9F57-1E065D74648B}" type="pres">
      <dgm:prSet presAssocID="{8F6A4219-ED9F-4D9F-997A-2C2687085187}" presName="pillarX" presStyleLbl="node1" presStyleIdx="1" presStyleCnt="2" custScaleX="93487" custScaleY="11587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  <dgm:t>
        <a:bodyPr/>
        <a:lstStyle/>
        <a:p>
          <a:endParaRPr lang="fr-FR"/>
        </a:p>
      </dgm:t>
    </dgm:pt>
  </dgm:ptLst>
  <dgm:cxnLst>
    <dgm:cxn modelId="{5DC44A42-4465-498C-9018-3A7CDA2BB611}" srcId="{EFE02F31-CEEA-4CD6-A2C6-2BBD4B4D174B}" destId="{8F6A4219-ED9F-4D9F-997A-2C2687085187}" srcOrd="1" destOrd="0" parTransId="{2AF04CE1-E299-4C97-BE33-657E3075CC1A}" sibTransId="{5853ADD3-CDA6-454F-AE74-39821905CF02}"/>
    <dgm:cxn modelId="{8C51F179-35BC-483C-B885-F25FD95421D2}" type="presOf" srcId="{8F6A4219-ED9F-4D9F-997A-2C2687085187}" destId="{7CB59B7B-65B3-4DAA-9F57-1E065D74648B}" srcOrd="0" destOrd="0" presId="urn:microsoft.com/office/officeart/2005/8/layout/hList3"/>
    <dgm:cxn modelId="{04C17E4C-6F38-4755-B884-F3043C7E389A}" type="presOf" srcId="{EFE02F31-CEEA-4CD6-A2C6-2BBD4B4D174B}" destId="{C9F40D30-D503-4CB2-99B8-513AEAF60EFC}" srcOrd="0" destOrd="0" presId="urn:microsoft.com/office/officeart/2005/8/layout/hList3"/>
    <dgm:cxn modelId="{64317477-49D2-4D04-ADB7-A13EC696CE74}" type="presOf" srcId="{911C2383-89D1-4D40-96C7-B735FF21400F}" destId="{88F7CFA2-3072-4B25-9839-93A02E9118AE}" srcOrd="0" destOrd="0" presId="urn:microsoft.com/office/officeart/2005/8/layout/hList3"/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0B3373BA-F06B-4451-85B2-D5AB649FC6AE}" srcId="{EFE02F31-CEEA-4CD6-A2C6-2BBD4B4D174B}" destId="{911C2383-89D1-4D40-96C7-B735FF21400F}" srcOrd="0" destOrd="0" parTransId="{3B111C71-1D2B-40E7-BBC6-174AC4E9A6A0}" sibTransId="{D506871A-F3B9-4098-8C00-F6C1F3140305}"/>
    <dgm:cxn modelId="{1078A2D9-E14F-482C-A790-13CC37C1906D}" type="presOf" srcId="{37C2DAE5-7690-43D5-AF9D-AB5BE79DBC06}" destId="{8423C7FF-DFCC-4C72-B0BE-60B210D0047D}" srcOrd="0" destOrd="0" presId="urn:microsoft.com/office/officeart/2005/8/layout/hList3"/>
    <dgm:cxn modelId="{9C283C70-8076-47D0-93C5-C18FA64788C9}" type="presParOf" srcId="{8423C7FF-DFCC-4C72-B0BE-60B210D0047D}" destId="{C9F40D30-D503-4CB2-99B8-513AEAF60EFC}" srcOrd="0" destOrd="0" presId="urn:microsoft.com/office/officeart/2005/8/layout/hList3"/>
    <dgm:cxn modelId="{45D3BA5F-5DAC-439D-9C42-FCEA50BF92E5}" type="presParOf" srcId="{8423C7FF-DFCC-4C72-B0BE-60B210D0047D}" destId="{44952282-AF8D-4131-890F-8B2E4BE782BB}" srcOrd="1" destOrd="0" presId="urn:microsoft.com/office/officeart/2005/8/layout/hList3"/>
    <dgm:cxn modelId="{60907A7A-B282-449E-9DBF-47544476E9B2}" type="presParOf" srcId="{44952282-AF8D-4131-890F-8B2E4BE782BB}" destId="{88F7CFA2-3072-4B25-9839-93A02E9118AE}" srcOrd="0" destOrd="0" presId="urn:microsoft.com/office/officeart/2005/8/layout/hList3"/>
    <dgm:cxn modelId="{10D34AD8-B34D-48A0-ADAF-FB9E0B7B90AF}" type="presParOf" srcId="{44952282-AF8D-4131-890F-8B2E4BE782BB}" destId="{7CB59B7B-65B3-4DAA-9F57-1E065D74648B}" srcOrd="1" destOrd="0" presId="urn:microsoft.com/office/officeart/2005/8/layout/hList3"/>
    <dgm:cxn modelId="{27569371-0939-4C15-B86C-7E9A94582AC4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5_1" csCatId="accent5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Engagements </a:t>
          </a:r>
          <a:r>
            <a:rPr lang="fr-FR" sz="1600" dirty="0" smtClean="0"/>
            <a:t>du chirurgien-dentiste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911C2383-89D1-4D40-96C7-B735FF21400F}">
      <dgm:prSet custT="1"/>
      <dgm:spPr/>
      <dgm:t>
        <a:bodyPr anchor="t"/>
        <a:lstStyle/>
        <a:p>
          <a:pPr algn="just"/>
          <a:r>
            <a:rPr lang="fr-FR" sz="1100" dirty="0" smtClean="0"/>
            <a:t>Remplir les </a:t>
          </a:r>
          <a:r>
            <a:rPr lang="fr-FR" sz="1100" b="1" dirty="0" smtClean="0"/>
            <a:t>conditions lui permettant de percevoir </a:t>
          </a:r>
          <a:r>
            <a:rPr lang="fr-FR" sz="1100" b="1" dirty="0" smtClean="0"/>
            <a:t>le forfait de modernisation et d’informatisation </a:t>
          </a:r>
          <a:r>
            <a:rPr lang="fr-FR" sz="1100" b="0" dirty="0" smtClean="0"/>
            <a:t>d</a:t>
          </a:r>
          <a:r>
            <a:rPr lang="fr-FR" sz="1100" dirty="0" smtClean="0"/>
            <a:t>u </a:t>
          </a:r>
          <a:r>
            <a:rPr lang="fr-FR" sz="1100" dirty="0" smtClean="0"/>
            <a:t>cabinet professionnel prévues à l’article </a:t>
          </a:r>
          <a:r>
            <a:rPr lang="fr-FR" sz="1100" dirty="0" smtClean="0"/>
            <a:t>32 </a:t>
          </a:r>
          <a:r>
            <a:rPr lang="fr-FR" sz="1100" dirty="0" smtClean="0"/>
            <a:t>de </a:t>
          </a:r>
          <a:r>
            <a:rPr lang="fr-FR" sz="1100" dirty="0" smtClean="0"/>
            <a:t>la convention nationale</a:t>
          </a:r>
          <a:endParaRPr lang="fr-FR" sz="1100" dirty="0"/>
        </a:p>
      </dgm:t>
    </dgm:pt>
    <dgm:pt modelId="{3B111C71-1D2B-40E7-BBC6-174AC4E9A6A0}" type="parTrans" cxnId="{0B3373BA-F06B-4451-85B2-D5AB649FC6AE}">
      <dgm:prSet/>
      <dgm:spPr/>
      <dgm:t>
        <a:bodyPr/>
        <a:lstStyle/>
        <a:p>
          <a:endParaRPr lang="fr-FR"/>
        </a:p>
      </dgm:t>
    </dgm:pt>
    <dgm:pt modelId="{D506871A-F3B9-4098-8C00-F6C1F3140305}" type="sibTrans" cxnId="{0B3373BA-F06B-4451-85B2-D5AB649FC6AE}">
      <dgm:prSet/>
      <dgm:spPr/>
      <dgm:t>
        <a:bodyPr/>
        <a:lstStyle/>
        <a:p>
          <a:endParaRPr lang="fr-FR"/>
        </a:p>
      </dgm:t>
    </dgm:pt>
    <dgm:pt modelId="{8F6A4219-ED9F-4D9F-997A-2C2687085187}">
      <dgm:prSet custT="1"/>
      <dgm:spPr/>
      <dgm:t>
        <a:bodyPr anchor="t"/>
        <a:lstStyle/>
        <a:p>
          <a:pPr algn="just"/>
          <a:r>
            <a:rPr lang="fr-FR" sz="1100" b="1" dirty="0" smtClean="0"/>
            <a:t>Exercer son activité </a:t>
          </a:r>
          <a:r>
            <a:rPr lang="fr-FR" sz="1100" b="1" dirty="0" smtClean="0"/>
            <a:t>à titre principale </a:t>
          </a:r>
          <a:r>
            <a:rPr lang="fr-FR" sz="1100" dirty="0" smtClean="0"/>
            <a:t>pendant </a:t>
          </a:r>
          <a:r>
            <a:rPr lang="fr-FR" sz="1100" dirty="0" smtClean="0"/>
            <a:t>une </a:t>
          </a:r>
          <a:r>
            <a:rPr lang="fr-FR" sz="1100" b="1" dirty="0" smtClean="0"/>
            <a:t>durée minimale de 5 ans </a:t>
          </a:r>
          <a:r>
            <a:rPr lang="fr-FR" sz="1100" dirty="0" smtClean="0"/>
            <a:t>dans la zone très sous-dotée </a:t>
          </a:r>
          <a:r>
            <a:rPr lang="fr-FR" sz="1100" dirty="0" smtClean="0"/>
            <a:t>à </a:t>
          </a:r>
          <a:r>
            <a:rPr lang="fr-FR" sz="1100" dirty="0" smtClean="0"/>
            <a:t>compter de la date d’adhésion au contrat  </a:t>
          </a:r>
          <a:endParaRPr lang="fr-FR" sz="1100" dirty="0"/>
        </a:p>
      </dgm:t>
    </dgm:pt>
    <dgm:pt modelId="{2AF04CE1-E299-4C97-BE33-657E3075CC1A}" type="parTrans" cxnId="{5DC44A42-4465-498C-9018-3A7CDA2BB611}">
      <dgm:prSet/>
      <dgm:spPr/>
      <dgm:t>
        <a:bodyPr/>
        <a:lstStyle/>
        <a:p>
          <a:endParaRPr lang="fr-FR"/>
        </a:p>
      </dgm:t>
    </dgm:pt>
    <dgm:pt modelId="{5853ADD3-CDA6-454F-AE74-39821905CF02}" type="sibTrans" cxnId="{5DC44A42-4465-498C-9018-3A7CDA2BB611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 custLinFactNeighborX="133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  <dgm:t>
        <a:bodyPr/>
        <a:lstStyle/>
        <a:p>
          <a:endParaRPr lang="fr-FR"/>
        </a:p>
      </dgm:t>
    </dgm:pt>
    <dgm:pt modelId="{88F7CFA2-3072-4B25-9839-93A02E9118AE}" type="pres">
      <dgm:prSet presAssocID="{EFE02F31-CEEA-4CD6-A2C6-2BBD4B4D174B}" presName="pillar1" presStyleLbl="node1" presStyleIdx="0" presStyleCnt="2" custScaleX="94695" custScaleY="9755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CB59B7B-65B3-4DAA-9F57-1E065D74648B}" type="pres">
      <dgm:prSet presAssocID="{8F6A4219-ED9F-4D9F-997A-2C2687085187}" presName="pillarX" presStyleLbl="node1" presStyleIdx="1" presStyleCnt="2" custScaleX="91712" custScaleY="9755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  <dgm:t>
        <a:bodyPr/>
        <a:lstStyle/>
        <a:p>
          <a:endParaRPr lang="fr-FR"/>
        </a:p>
      </dgm:t>
    </dgm:pt>
  </dgm:ptLst>
  <dgm:cxnLst>
    <dgm:cxn modelId="{5DC44A42-4465-498C-9018-3A7CDA2BB611}" srcId="{EFE02F31-CEEA-4CD6-A2C6-2BBD4B4D174B}" destId="{8F6A4219-ED9F-4D9F-997A-2C2687085187}" srcOrd="1" destOrd="0" parTransId="{2AF04CE1-E299-4C97-BE33-657E3075CC1A}" sibTransId="{5853ADD3-CDA6-454F-AE74-39821905CF02}"/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BF7B83C3-F76C-49A2-83DA-6FA6F5C05AF4}" type="presOf" srcId="{37C2DAE5-7690-43D5-AF9D-AB5BE79DBC06}" destId="{8423C7FF-DFCC-4C72-B0BE-60B210D0047D}" srcOrd="0" destOrd="0" presId="urn:microsoft.com/office/officeart/2005/8/layout/hList3"/>
    <dgm:cxn modelId="{5B4E1ED8-6DED-4599-8837-C788FE069348}" type="presOf" srcId="{EFE02F31-CEEA-4CD6-A2C6-2BBD4B4D174B}" destId="{C9F40D30-D503-4CB2-99B8-513AEAF60EFC}" srcOrd="0" destOrd="0" presId="urn:microsoft.com/office/officeart/2005/8/layout/hList3"/>
    <dgm:cxn modelId="{0B3373BA-F06B-4451-85B2-D5AB649FC6AE}" srcId="{EFE02F31-CEEA-4CD6-A2C6-2BBD4B4D174B}" destId="{911C2383-89D1-4D40-96C7-B735FF21400F}" srcOrd="0" destOrd="0" parTransId="{3B111C71-1D2B-40E7-BBC6-174AC4E9A6A0}" sibTransId="{D506871A-F3B9-4098-8C00-F6C1F3140305}"/>
    <dgm:cxn modelId="{50AE5B9C-0497-45CF-8009-55A6FAD8C0F7}" type="presOf" srcId="{8F6A4219-ED9F-4D9F-997A-2C2687085187}" destId="{7CB59B7B-65B3-4DAA-9F57-1E065D74648B}" srcOrd="0" destOrd="0" presId="urn:microsoft.com/office/officeart/2005/8/layout/hList3"/>
    <dgm:cxn modelId="{7F5AAB9C-5223-4E2E-B240-26625475A0C3}" type="presOf" srcId="{911C2383-89D1-4D40-96C7-B735FF21400F}" destId="{88F7CFA2-3072-4B25-9839-93A02E9118AE}" srcOrd="0" destOrd="0" presId="urn:microsoft.com/office/officeart/2005/8/layout/hList3"/>
    <dgm:cxn modelId="{C48E9F0A-FEED-4ED6-93C9-70B4F8FF47B0}" type="presParOf" srcId="{8423C7FF-DFCC-4C72-B0BE-60B210D0047D}" destId="{C9F40D30-D503-4CB2-99B8-513AEAF60EFC}" srcOrd="0" destOrd="0" presId="urn:microsoft.com/office/officeart/2005/8/layout/hList3"/>
    <dgm:cxn modelId="{2F3A9F69-D106-4037-BBD1-143F3E2D4B44}" type="presParOf" srcId="{8423C7FF-DFCC-4C72-B0BE-60B210D0047D}" destId="{44952282-AF8D-4131-890F-8B2E4BE782BB}" srcOrd="1" destOrd="0" presId="urn:microsoft.com/office/officeart/2005/8/layout/hList3"/>
    <dgm:cxn modelId="{D5AFB208-8C94-49F9-8672-567195571EA9}" type="presParOf" srcId="{44952282-AF8D-4131-890F-8B2E4BE782BB}" destId="{88F7CFA2-3072-4B25-9839-93A02E9118AE}" srcOrd="0" destOrd="0" presId="urn:microsoft.com/office/officeart/2005/8/layout/hList3"/>
    <dgm:cxn modelId="{2029FB85-259C-476F-8945-E3792A9817E0}" type="presParOf" srcId="{44952282-AF8D-4131-890F-8B2E4BE782BB}" destId="{7CB59B7B-65B3-4DAA-9F57-1E065D74648B}" srcOrd="1" destOrd="0" presId="urn:microsoft.com/office/officeart/2005/8/layout/hList3"/>
    <dgm:cxn modelId="{2C0AC9C1-FEC2-42F1-B4C8-4F91352923B2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5_1" csCatId="accent5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Lien avec les autres mesures incitatives 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911C2383-89D1-4D40-96C7-B735FF21400F}">
      <dgm:prSet custT="1"/>
      <dgm:spPr/>
      <dgm:t>
        <a:bodyPr anchor="t"/>
        <a:lstStyle/>
        <a:p>
          <a:pPr algn="just"/>
          <a:r>
            <a:rPr lang="fr-FR" sz="1100" dirty="0" smtClean="0"/>
            <a:t>Non cumul possible avec : contrat de </a:t>
          </a:r>
          <a:r>
            <a:rPr lang="fr-FR" sz="1100" dirty="0" smtClean="0"/>
            <a:t>maintien (CAMCD)</a:t>
          </a:r>
          <a:endParaRPr lang="fr-FR" sz="1100" dirty="0"/>
        </a:p>
      </dgm:t>
    </dgm:pt>
    <dgm:pt modelId="{3B111C71-1D2B-40E7-BBC6-174AC4E9A6A0}" type="parTrans" cxnId="{0B3373BA-F06B-4451-85B2-D5AB649FC6AE}">
      <dgm:prSet/>
      <dgm:spPr/>
      <dgm:t>
        <a:bodyPr/>
        <a:lstStyle/>
        <a:p>
          <a:endParaRPr lang="fr-FR"/>
        </a:p>
      </dgm:t>
    </dgm:pt>
    <dgm:pt modelId="{D506871A-F3B9-4098-8C00-F6C1F3140305}" type="sibTrans" cxnId="{0B3373BA-F06B-4451-85B2-D5AB649FC6AE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 custLinFactNeighborX="133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  <dgm:t>
        <a:bodyPr/>
        <a:lstStyle/>
        <a:p>
          <a:endParaRPr lang="fr-FR"/>
        </a:p>
      </dgm:t>
    </dgm:pt>
    <dgm:pt modelId="{88F7CFA2-3072-4B25-9839-93A02E9118AE}" type="pres">
      <dgm:prSet presAssocID="{EFE02F31-CEEA-4CD6-A2C6-2BBD4B4D174B}" presName="pillar1" presStyleLbl="node1" presStyleIdx="0" presStyleCnt="1" custScaleX="100000" custScaleY="8254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  <dgm:t>
        <a:bodyPr/>
        <a:lstStyle/>
        <a:p>
          <a:endParaRPr lang="fr-FR"/>
        </a:p>
      </dgm:t>
    </dgm:pt>
  </dgm:ptLst>
  <dgm:cxnLst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53F8F7CD-EC5A-4EF0-8C67-5B044DA9D399}" type="presOf" srcId="{37C2DAE5-7690-43D5-AF9D-AB5BE79DBC06}" destId="{8423C7FF-DFCC-4C72-B0BE-60B210D0047D}" srcOrd="0" destOrd="0" presId="urn:microsoft.com/office/officeart/2005/8/layout/hList3"/>
    <dgm:cxn modelId="{0B3373BA-F06B-4451-85B2-D5AB649FC6AE}" srcId="{EFE02F31-CEEA-4CD6-A2C6-2BBD4B4D174B}" destId="{911C2383-89D1-4D40-96C7-B735FF21400F}" srcOrd="0" destOrd="0" parTransId="{3B111C71-1D2B-40E7-BBC6-174AC4E9A6A0}" sibTransId="{D506871A-F3B9-4098-8C00-F6C1F3140305}"/>
    <dgm:cxn modelId="{AD0D7041-40C6-41F2-B09B-5CD0CE02A4FB}" type="presOf" srcId="{EFE02F31-CEEA-4CD6-A2C6-2BBD4B4D174B}" destId="{C9F40D30-D503-4CB2-99B8-513AEAF60EFC}" srcOrd="0" destOrd="0" presId="urn:microsoft.com/office/officeart/2005/8/layout/hList3"/>
    <dgm:cxn modelId="{7DADFA98-4A8A-4741-9A56-160A1FF6430A}" type="presOf" srcId="{911C2383-89D1-4D40-96C7-B735FF21400F}" destId="{88F7CFA2-3072-4B25-9839-93A02E9118AE}" srcOrd="0" destOrd="0" presId="urn:microsoft.com/office/officeart/2005/8/layout/hList3"/>
    <dgm:cxn modelId="{5917B5D1-B997-4BBE-9480-062E8462B97F}" type="presParOf" srcId="{8423C7FF-DFCC-4C72-B0BE-60B210D0047D}" destId="{C9F40D30-D503-4CB2-99B8-513AEAF60EFC}" srcOrd="0" destOrd="0" presId="urn:microsoft.com/office/officeart/2005/8/layout/hList3"/>
    <dgm:cxn modelId="{50D81C5B-6531-4C97-95E9-A89FB0E4B58A}" type="presParOf" srcId="{8423C7FF-DFCC-4C72-B0BE-60B210D0047D}" destId="{44952282-AF8D-4131-890F-8B2E4BE782BB}" srcOrd="1" destOrd="0" presId="urn:microsoft.com/office/officeart/2005/8/layout/hList3"/>
    <dgm:cxn modelId="{E6092B90-28EA-4A6A-BAE2-360624F22093}" type="presParOf" srcId="{44952282-AF8D-4131-890F-8B2E4BE782BB}" destId="{88F7CFA2-3072-4B25-9839-93A02E9118AE}" srcOrd="0" destOrd="0" presId="urn:microsoft.com/office/officeart/2005/8/layout/hList3"/>
    <dgm:cxn modelId="{076A7C76-0064-4C44-BAAA-AB64A8257F37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0"/>
          <a:ext cx="9108504" cy="194421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Objet </a:t>
          </a:r>
          <a:endParaRPr lang="fr-FR" sz="1600" kern="1200" dirty="0"/>
        </a:p>
      </dsp:txBody>
      <dsp:txXfrm>
        <a:off x="0" y="0"/>
        <a:ext cx="9108504" cy="194421"/>
      </dsp:txXfrm>
    </dsp:sp>
    <dsp:sp modelId="{88F7CFA2-3072-4B25-9839-93A02E9118AE}">
      <dsp:nvSpPr>
        <dsp:cNvPr id="0" name=""/>
        <dsp:cNvSpPr/>
      </dsp:nvSpPr>
      <dsp:spPr>
        <a:xfrm>
          <a:off x="0" y="194421"/>
          <a:ext cx="9108504" cy="40828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Favoriser l’installation des </a:t>
          </a:r>
          <a:r>
            <a:rPr lang="fr-FR" sz="1100" kern="1200" dirty="0" smtClean="0"/>
            <a:t>chirurgiens-dentistes libéraux </a:t>
          </a:r>
          <a:r>
            <a:rPr lang="fr-FR" sz="1100" kern="1200" dirty="0" smtClean="0"/>
            <a:t>en zones « très sous-dotées </a:t>
          </a:r>
          <a:r>
            <a:rPr lang="fr-FR" sz="1100" kern="1200" dirty="0" smtClean="0"/>
            <a:t>», </a:t>
          </a:r>
          <a:r>
            <a:rPr lang="fr-FR" sz="1100" kern="1200" dirty="0" smtClean="0"/>
            <a:t>par le versement d’une aide financière permettant de les accompagner dans la forte période d’investissement liée à un début d’activité. </a:t>
          </a:r>
          <a:endParaRPr lang="fr-FR" sz="1100" kern="1200" dirty="0"/>
        </a:p>
      </dsp:txBody>
      <dsp:txXfrm>
        <a:off x="0" y="194421"/>
        <a:ext cx="9108504" cy="408285"/>
      </dsp:txXfrm>
    </dsp:sp>
    <dsp:sp modelId="{D44AB36D-1F60-40D3-A4FA-42F224B5147D}">
      <dsp:nvSpPr>
        <dsp:cNvPr id="0" name=""/>
        <dsp:cNvSpPr/>
      </dsp:nvSpPr>
      <dsp:spPr>
        <a:xfrm>
          <a:off x="0" y="602706"/>
          <a:ext cx="9108504" cy="45365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0"/>
          <a:ext cx="9099624" cy="216024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Bénéficiaires</a:t>
          </a:r>
          <a:endParaRPr lang="fr-FR" sz="1600" kern="1200" dirty="0"/>
        </a:p>
      </dsp:txBody>
      <dsp:txXfrm>
        <a:off x="0" y="0"/>
        <a:ext cx="9099624" cy="216024"/>
      </dsp:txXfrm>
    </dsp:sp>
    <dsp:sp modelId="{88F7CFA2-3072-4B25-9839-93A02E9118AE}">
      <dsp:nvSpPr>
        <dsp:cNvPr id="0" name=""/>
        <dsp:cNvSpPr/>
      </dsp:nvSpPr>
      <dsp:spPr>
        <a:xfrm>
          <a:off x="111" y="231078"/>
          <a:ext cx="4167476" cy="423541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Chirurgien-dentiste libéral conventionné (titulaire) qui </a:t>
          </a:r>
          <a:r>
            <a:rPr lang="fr-FR" sz="1100" kern="1200" dirty="0" smtClean="0"/>
            <a:t>s’installe en zone très </a:t>
          </a:r>
          <a:r>
            <a:rPr lang="fr-FR" sz="1100" kern="1200" dirty="0" smtClean="0"/>
            <a:t>sous-dotée</a:t>
          </a:r>
          <a:endParaRPr lang="fr-FR" sz="1100" kern="1200" dirty="0"/>
        </a:p>
      </dsp:txBody>
      <dsp:txXfrm>
        <a:off x="111" y="231078"/>
        <a:ext cx="4167476" cy="423541"/>
      </dsp:txXfrm>
    </dsp:sp>
    <dsp:sp modelId="{6CDD0CE3-8724-45A8-A296-BEB6E8B979BE}">
      <dsp:nvSpPr>
        <dsp:cNvPr id="0" name=""/>
        <dsp:cNvSpPr/>
      </dsp:nvSpPr>
      <dsp:spPr>
        <a:xfrm>
          <a:off x="4167587" y="231078"/>
          <a:ext cx="4931925" cy="423541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Chirurgien-dentiste libéral (titulaire) qui </a:t>
          </a:r>
          <a:r>
            <a:rPr lang="fr-FR" sz="1100" kern="1200" dirty="0" smtClean="0"/>
            <a:t>s’est </a:t>
          </a:r>
          <a:r>
            <a:rPr lang="fr-FR" sz="1100" kern="1200" dirty="0" smtClean="0"/>
            <a:t>installé </a:t>
          </a:r>
          <a:r>
            <a:rPr lang="fr-FR" sz="1100" kern="1200" dirty="0" smtClean="0"/>
            <a:t>dans la zone très sous-dotée </a:t>
          </a:r>
          <a:r>
            <a:rPr lang="fr-FR" sz="1100" kern="1200" dirty="0" smtClean="0"/>
            <a:t>depuis </a:t>
          </a:r>
          <a:r>
            <a:rPr lang="fr-FR" sz="1100" kern="1200" dirty="0" smtClean="0"/>
            <a:t>moins d’un an à compter de la date d’adhésion au </a:t>
          </a:r>
          <a:r>
            <a:rPr lang="fr-FR" sz="1100" kern="1200" dirty="0" smtClean="0"/>
            <a:t>CAICD</a:t>
          </a:r>
          <a:endParaRPr lang="fr-FR" sz="1100" kern="1200" dirty="0"/>
        </a:p>
      </dsp:txBody>
      <dsp:txXfrm>
        <a:off x="4167587" y="231078"/>
        <a:ext cx="4931925" cy="423541"/>
      </dsp:txXfrm>
    </dsp:sp>
    <dsp:sp modelId="{D44AB36D-1F60-40D3-A4FA-42F224B5147D}">
      <dsp:nvSpPr>
        <dsp:cNvPr id="0" name=""/>
        <dsp:cNvSpPr/>
      </dsp:nvSpPr>
      <dsp:spPr>
        <a:xfrm>
          <a:off x="0" y="669674"/>
          <a:ext cx="9099624" cy="50405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0"/>
          <a:ext cx="9099624" cy="367240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Modalités d’adhésion </a:t>
          </a:r>
          <a:endParaRPr lang="fr-FR" sz="1600" kern="1200" dirty="0"/>
        </a:p>
      </dsp:txBody>
      <dsp:txXfrm>
        <a:off x="0" y="0"/>
        <a:ext cx="9099624" cy="367240"/>
      </dsp:txXfrm>
    </dsp:sp>
    <dsp:sp modelId="{88F7CFA2-3072-4B25-9839-93A02E9118AE}">
      <dsp:nvSpPr>
        <dsp:cNvPr id="0" name=""/>
        <dsp:cNvSpPr/>
      </dsp:nvSpPr>
      <dsp:spPr>
        <a:xfrm>
          <a:off x="143" y="367240"/>
          <a:ext cx="3287950" cy="77120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Contrat tripartite </a:t>
          </a:r>
          <a:r>
            <a:rPr lang="fr-FR" sz="1100" kern="1200" dirty="0" smtClean="0"/>
            <a:t>signé entre </a:t>
          </a:r>
          <a:r>
            <a:rPr lang="fr-FR" sz="1100" kern="1200" dirty="0" smtClean="0"/>
            <a:t>le chirurgien-dentiste, </a:t>
          </a:r>
          <a:r>
            <a:rPr lang="fr-FR" sz="1100" kern="1200" dirty="0" smtClean="0"/>
            <a:t>la caisse et l’ARS (conforme au contrat type régional arrêté par le DG ARS sur la base du contrat figurant en annexe </a:t>
          </a:r>
          <a:r>
            <a:rPr lang="fr-FR" sz="1100" kern="1200" dirty="0" smtClean="0"/>
            <a:t>7 </a:t>
          </a:r>
          <a:r>
            <a:rPr lang="fr-FR" sz="1100" kern="1200" dirty="0" smtClean="0"/>
            <a:t>de </a:t>
          </a:r>
          <a:r>
            <a:rPr lang="fr-FR" sz="1100" kern="1200" dirty="0" smtClean="0"/>
            <a:t>la convention nationale)</a:t>
          </a:r>
          <a:endParaRPr lang="fr-FR" sz="1100" kern="1200" dirty="0"/>
        </a:p>
      </dsp:txBody>
      <dsp:txXfrm>
        <a:off x="143" y="367240"/>
        <a:ext cx="3287950" cy="771205"/>
      </dsp:txXfrm>
    </dsp:sp>
    <dsp:sp modelId="{7CB59B7B-65B3-4DAA-9F57-1E065D74648B}">
      <dsp:nvSpPr>
        <dsp:cNvPr id="0" name=""/>
        <dsp:cNvSpPr/>
      </dsp:nvSpPr>
      <dsp:spPr>
        <a:xfrm>
          <a:off x="3288094" y="367240"/>
          <a:ext cx="2523435" cy="77120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L’adhésion au contrat est </a:t>
          </a:r>
          <a:r>
            <a:rPr lang="fr-FR" sz="1100" b="1" kern="1200" dirty="0" smtClean="0"/>
            <a:t>individuelle</a:t>
          </a:r>
          <a:endParaRPr lang="fr-FR" sz="1100" b="1" kern="1200" dirty="0"/>
        </a:p>
      </dsp:txBody>
      <dsp:txXfrm>
        <a:off x="3288094" y="367240"/>
        <a:ext cx="2523435" cy="771205"/>
      </dsp:txXfrm>
    </dsp:sp>
    <dsp:sp modelId="{A9217369-EBF7-45B0-B2FD-934F85A56D34}">
      <dsp:nvSpPr>
        <dsp:cNvPr id="0" name=""/>
        <dsp:cNvSpPr/>
      </dsp:nvSpPr>
      <dsp:spPr>
        <a:xfrm>
          <a:off x="5811529" y="367240"/>
          <a:ext cx="3287950" cy="77120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Un chirurgien-dentiste ne </a:t>
          </a:r>
          <a:r>
            <a:rPr lang="fr-FR" sz="1100" kern="1200" dirty="0" smtClean="0"/>
            <a:t>peut </a:t>
          </a:r>
          <a:r>
            <a:rPr lang="fr-FR" sz="1100" b="1" kern="1200" dirty="0" smtClean="0"/>
            <a:t>bénéficier</a:t>
          </a:r>
          <a:r>
            <a:rPr lang="fr-FR" sz="1100" kern="1200" dirty="0" smtClean="0"/>
            <a:t> qu’une </a:t>
          </a:r>
          <a:r>
            <a:rPr lang="fr-FR" sz="1100" b="1" kern="1200" dirty="0" smtClean="0"/>
            <a:t>seule fois du contrat</a:t>
          </a:r>
          <a:r>
            <a:rPr lang="fr-FR" sz="1100" kern="1200" dirty="0" smtClean="0"/>
            <a:t> d’aide à </a:t>
          </a:r>
          <a:r>
            <a:rPr lang="fr-FR" sz="1100" kern="1200" dirty="0" smtClean="0"/>
            <a:t>l’installation</a:t>
          </a:r>
          <a:endParaRPr lang="fr-FR" sz="1100" kern="1200" dirty="0" smtClean="0"/>
        </a:p>
      </dsp:txBody>
      <dsp:txXfrm>
        <a:off x="5811529" y="367240"/>
        <a:ext cx="3287950" cy="771205"/>
      </dsp:txXfrm>
    </dsp:sp>
    <dsp:sp modelId="{D44AB36D-1F60-40D3-A4FA-42F224B5147D}">
      <dsp:nvSpPr>
        <dsp:cNvPr id="0" name=""/>
        <dsp:cNvSpPr/>
      </dsp:nvSpPr>
      <dsp:spPr>
        <a:xfrm>
          <a:off x="0" y="1138446"/>
          <a:ext cx="9099624" cy="85689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0"/>
          <a:ext cx="9099624" cy="172819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Durée</a:t>
          </a:r>
          <a:endParaRPr lang="fr-FR" sz="1600" kern="1200" dirty="0"/>
        </a:p>
      </dsp:txBody>
      <dsp:txXfrm>
        <a:off x="0" y="0"/>
        <a:ext cx="9099624" cy="172819"/>
      </dsp:txXfrm>
    </dsp:sp>
    <dsp:sp modelId="{88F7CFA2-3072-4B25-9839-93A02E9118AE}">
      <dsp:nvSpPr>
        <dsp:cNvPr id="0" name=""/>
        <dsp:cNvSpPr/>
      </dsp:nvSpPr>
      <dsp:spPr>
        <a:xfrm>
          <a:off x="0" y="172819"/>
          <a:ext cx="9099624" cy="36292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5 ans </a:t>
          </a:r>
          <a:r>
            <a:rPr lang="fr-FR" sz="1100" kern="1200" dirty="0" smtClean="0"/>
            <a:t>– non renouvelable </a:t>
          </a:r>
          <a:endParaRPr lang="fr-FR" sz="1100" kern="1200" dirty="0"/>
        </a:p>
      </dsp:txBody>
      <dsp:txXfrm>
        <a:off x="0" y="172819"/>
        <a:ext cx="9099624" cy="362920"/>
      </dsp:txXfrm>
    </dsp:sp>
    <dsp:sp modelId="{D44AB36D-1F60-40D3-A4FA-42F224B5147D}">
      <dsp:nvSpPr>
        <dsp:cNvPr id="0" name=""/>
        <dsp:cNvSpPr/>
      </dsp:nvSpPr>
      <dsp:spPr>
        <a:xfrm>
          <a:off x="0" y="535739"/>
          <a:ext cx="9099624" cy="40324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0"/>
          <a:ext cx="9099624" cy="172819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Entrée en vigueur </a:t>
          </a:r>
          <a:endParaRPr lang="fr-FR" sz="1600" kern="1200" dirty="0"/>
        </a:p>
      </dsp:txBody>
      <dsp:txXfrm>
        <a:off x="0" y="0"/>
        <a:ext cx="9099624" cy="172819"/>
      </dsp:txXfrm>
    </dsp:sp>
    <dsp:sp modelId="{88F7CFA2-3072-4B25-9839-93A02E9118AE}">
      <dsp:nvSpPr>
        <dsp:cNvPr id="0" name=""/>
        <dsp:cNvSpPr/>
      </dsp:nvSpPr>
      <dsp:spPr>
        <a:xfrm>
          <a:off x="0" y="172819"/>
          <a:ext cx="9099624" cy="36292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Adhésion possible à compter de la publication par le DCG ARS du contrat type régional </a:t>
          </a:r>
          <a:r>
            <a:rPr lang="fr-FR" sz="1100" b="0" kern="1200" dirty="0" smtClean="0"/>
            <a:t>pris sur la base du contrat type national figurant en annexe </a:t>
          </a:r>
          <a:r>
            <a:rPr lang="fr-FR" sz="1100" b="0" kern="1200" dirty="0" smtClean="0"/>
            <a:t>7 </a:t>
          </a:r>
          <a:r>
            <a:rPr lang="fr-FR" sz="1100" b="0" kern="1200" dirty="0" smtClean="0"/>
            <a:t>de </a:t>
          </a:r>
          <a:r>
            <a:rPr lang="fr-FR" sz="1100" b="0" kern="1200" dirty="0" smtClean="0"/>
            <a:t>la convention nationale</a:t>
          </a:r>
          <a:endParaRPr lang="fr-FR" sz="1100" kern="1200" dirty="0"/>
        </a:p>
      </dsp:txBody>
      <dsp:txXfrm>
        <a:off x="0" y="172819"/>
        <a:ext cx="9099624" cy="362920"/>
      </dsp:txXfrm>
    </dsp:sp>
    <dsp:sp modelId="{D44AB36D-1F60-40D3-A4FA-42F224B5147D}">
      <dsp:nvSpPr>
        <dsp:cNvPr id="0" name=""/>
        <dsp:cNvSpPr/>
      </dsp:nvSpPr>
      <dsp:spPr>
        <a:xfrm>
          <a:off x="0" y="535739"/>
          <a:ext cx="9099624" cy="40324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72005"/>
          <a:ext cx="9099624" cy="288261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Aide versée par l’Assurance Maladie </a:t>
          </a:r>
          <a:endParaRPr lang="fr-FR" sz="1600" kern="1200" dirty="0"/>
        </a:p>
      </dsp:txBody>
      <dsp:txXfrm>
        <a:off x="0" y="72005"/>
        <a:ext cx="9099624" cy="288261"/>
      </dsp:txXfrm>
    </dsp:sp>
    <dsp:sp modelId="{88F7CFA2-3072-4B25-9839-93A02E9118AE}">
      <dsp:nvSpPr>
        <dsp:cNvPr id="0" name=""/>
        <dsp:cNvSpPr/>
      </dsp:nvSpPr>
      <dsp:spPr>
        <a:xfrm>
          <a:off x="18" y="360036"/>
          <a:ext cx="4348929" cy="876279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0" kern="1200" dirty="0" smtClean="0"/>
            <a:t>Versement d’une </a:t>
          </a:r>
          <a:r>
            <a:rPr lang="fr-FR" sz="1100" b="1" kern="1200" dirty="0" smtClean="0"/>
            <a:t>aide individuelle de </a:t>
          </a:r>
          <a:r>
            <a:rPr lang="fr-FR" sz="1100" b="1" kern="1200" dirty="0" smtClean="0"/>
            <a:t>25 </a:t>
          </a:r>
          <a:r>
            <a:rPr lang="fr-FR" sz="1100" b="1" kern="1200" dirty="0" smtClean="0"/>
            <a:t>000€ </a:t>
          </a:r>
          <a:r>
            <a:rPr lang="fr-FR" sz="1100" b="1" kern="1200" dirty="0" smtClean="0"/>
            <a:t>à la signature du contrat </a:t>
          </a:r>
          <a:r>
            <a:rPr lang="fr-FR" sz="1100" b="0" kern="1200" dirty="0" smtClean="0"/>
            <a:t>(valable pour les 5 ans)</a:t>
          </a:r>
          <a:endParaRPr lang="fr-FR" sz="1100" b="0" i="1" kern="1200" dirty="0" smtClean="0"/>
        </a:p>
      </dsp:txBody>
      <dsp:txXfrm>
        <a:off x="18" y="360036"/>
        <a:ext cx="4348929" cy="876279"/>
      </dsp:txXfrm>
    </dsp:sp>
    <dsp:sp modelId="{A9217369-EBF7-45B0-B2FD-934F85A56D34}">
      <dsp:nvSpPr>
        <dsp:cNvPr id="0" name=""/>
        <dsp:cNvSpPr/>
      </dsp:nvSpPr>
      <dsp:spPr>
        <a:xfrm>
          <a:off x="4354128" y="360036"/>
          <a:ext cx="4740296" cy="87776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u="sng" kern="1200" dirty="0" smtClean="0"/>
            <a:t>Adaptation régionale du montant </a:t>
          </a:r>
          <a:r>
            <a:rPr lang="fr-FR" sz="1100" b="1" u="sng" kern="1200" dirty="0" smtClean="0"/>
            <a:t>de l’aide </a:t>
          </a:r>
          <a:endParaRPr lang="fr-FR" sz="1100" b="1" u="sng" kern="1200" dirty="0" smtClean="0"/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Possibilité </a:t>
          </a:r>
          <a:r>
            <a:rPr lang="fr-FR" sz="1100" kern="1200" dirty="0" smtClean="0"/>
            <a:t>pour l’ARS de majorer les aides dans la double limite de 20% des zones « très sous-dotée » </a:t>
          </a:r>
          <a:r>
            <a:rPr lang="fr-FR" sz="1100" kern="1200" dirty="0" smtClean="0"/>
            <a:t>et </a:t>
          </a:r>
          <a:r>
            <a:rPr lang="fr-FR" sz="1100" kern="1200" dirty="0" smtClean="0"/>
            <a:t>de 20% du montant des aides (cf. contrat type régional</a:t>
          </a:r>
          <a:r>
            <a:rPr lang="fr-FR" sz="1100" kern="1200" dirty="0" smtClean="0"/>
            <a:t>)</a:t>
          </a:r>
          <a:endParaRPr lang="fr-FR" sz="1100" kern="1200" dirty="0" smtClean="0"/>
        </a:p>
      </dsp:txBody>
      <dsp:txXfrm>
        <a:off x="4354128" y="360036"/>
        <a:ext cx="4740296" cy="877765"/>
      </dsp:txXfrm>
    </dsp:sp>
    <dsp:sp modelId="{D44AB36D-1F60-40D3-A4FA-42F224B5147D}">
      <dsp:nvSpPr>
        <dsp:cNvPr id="0" name=""/>
        <dsp:cNvSpPr/>
      </dsp:nvSpPr>
      <dsp:spPr>
        <a:xfrm>
          <a:off x="0" y="1152127"/>
          <a:ext cx="9099624" cy="148648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0"/>
          <a:ext cx="9099624" cy="561662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Résiliation</a:t>
          </a:r>
          <a:endParaRPr lang="fr-FR" sz="1600" kern="1200" dirty="0"/>
        </a:p>
      </dsp:txBody>
      <dsp:txXfrm>
        <a:off x="0" y="0"/>
        <a:ext cx="9099624" cy="561662"/>
      </dsp:txXfrm>
    </dsp:sp>
    <dsp:sp modelId="{88F7CFA2-3072-4B25-9839-93A02E9118AE}">
      <dsp:nvSpPr>
        <dsp:cNvPr id="0" name=""/>
        <dsp:cNvSpPr/>
      </dsp:nvSpPr>
      <dsp:spPr>
        <a:xfrm>
          <a:off x="1288" y="468052"/>
          <a:ext cx="4577722" cy="1366711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u="sng" kern="1200" dirty="0" smtClean="0"/>
            <a:t>Par </a:t>
          </a:r>
          <a:r>
            <a:rPr lang="fr-FR" sz="1100" b="1" u="sng" kern="1200" dirty="0" smtClean="0"/>
            <a:t>le chirurgien-dentiste</a:t>
          </a:r>
          <a:endParaRPr lang="fr-FR" sz="1100" b="1" u="sng" kern="1200" dirty="0" smtClean="0"/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- A tout moment, 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- Effet : date de réception du courrier LRAR par la CPAM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- Récupération des sommes indument versées (au prorata de la durée restant à courir dans le contrat au moment de la résiliation) 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100" kern="1200" dirty="0"/>
        </a:p>
      </dsp:txBody>
      <dsp:txXfrm>
        <a:off x="1288" y="468052"/>
        <a:ext cx="4577722" cy="1366711"/>
      </dsp:txXfrm>
    </dsp:sp>
    <dsp:sp modelId="{7CB59B7B-65B3-4DAA-9F57-1E065D74648B}">
      <dsp:nvSpPr>
        <dsp:cNvPr id="0" name=""/>
        <dsp:cNvSpPr/>
      </dsp:nvSpPr>
      <dsp:spPr>
        <a:xfrm>
          <a:off x="4579010" y="468052"/>
          <a:ext cx="4519325" cy="1366711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u="sng" kern="1200" dirty="0" smtClean="0"/>
            <a:t>Par la CPAM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fr-FR" sz="1100" b="0" u="none" kern="1200" dirty="0" smtClean="0"/>
            <a:t>- Constat non-respect par </a:t>
          </a:r>
          <a:r>
            <a:rPr lang="fr-FR" sz="1100" b="0" u="none" kern="1200" dirty="0" smtClean="0"/>
            <a:t>le chirurgien-dentiste </a:t>
          </a:r>
          <a:r>
            <a:rPr lang="fr-FR" sz="1100" b="0" u="none" kern="1200" dirty="0" smtClean="0"/>
            <a:t>de ses engagements,</a:t>
          </a:r>
        </a:p>
        <a:p>
          <a:pPr lvl="0" algn="just" defTabSz="4889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r-FR" sz="1100" b="0" u="none" kern="1200" dirty="0" smtClean="0"/>
            <a:t>- Courrier CPAM LRAR informant </a:t>
          </a:r>
          <a:r>
            <a:rPr lang="fr-FR" sz="1100" b="0" u="none" kern="1200" dirty="0" smtClean="0"/>
            <a:t>le chirurgien-dentiste de </a:t>
          </a:r>
          <a:r>
            <a:rPr lang="fr-FR" sz="1100" b="0" u="none" kern="1200" dirty="0" smtClean="0"/>
            <a:t>son intention de résilier le contrat</a:t>
          </a:r>
        </a:p>
        <a:p>
          <a:pPr lvl="0" algn="just" defTabSz="4889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r-FR" sz="1100" b="0" u="none" kern="1200" dirty="0" smtClean="0"/>
            <a:t>- </a:t>
          </a:r>
          <a:r>
            <a:rPr lang="fr-FR" sz="1100" b="0" u="none" kern="1200" dirty="0" smtClean="0"/>
            <a:t>le chirurgien-dentiste </a:t>
          </a:r>
          <a:r>
            <a:rPr lang="fr-FR" sz="1100" b="0" u="none" kern="1200" dirty="0" smtClean="0"/>
            <a:t>a 1 mois pour communiquer ses observations</a:t>
          </a:r>
        </a:p>
        <a:p>
          <a:pPr lvl="0" algn="just" defTabSz="4889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r-FR" sz="1100" b="0" u="none" kern="1200" dirty="0" smtClean="0"/>
            <a:t>- À l’issue des 1 mois, possibilité de notification de la fin d’adhésion,</a:t>
          </a:r>
        </a:p>
        <a:p>
          <a:pPr lvl="0" algn="just" defTabSz="4889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r-FR" sz="1100" b="0" u="none" kern="1200" dirty="0" smtClean="0"/>
            <a:t>- Récupération des sommes indument versées (au prorata)</a:t>
          </a:r>
          <a:endParaRPr lang="fr-FR" sz="1100" b="0" u="none" kern="1200" dirty="0"/>
        </a:p>
      </dsp:txBody>
      <dsp:txXfrm>
        <a:off x="4579010" y="468052"/>
        <a:ext cx="4519325" cy="1366711"/>
      </dsp:txXfrm>
    </dsp:sp>
    <dsp:sp modelId="{D44AB36D-1F60-40D3-A4FA-42F224B5147D}">
      <dsp:nvSpPr>
        <dsp:cNvPr id="0" name=""/>
        <dsp:cNvSpPr/>
      </dsp:nvSpPr>
      <dsp:spPr>
        <a:xfrm>
          <a:off x="0" y="1741153"/>
          <a:ext cx="9099624" cy="131054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0"/>
          <a:ext cx="9099624" cy="280831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Engagements </a:t>
          </a:r>
          <a:r>
            <a:rPr lang="fr-FR" sz="1600" kern="1200" dirty="0" smtClean="0"/>
            <a:t>du chirurgien-dentiste</a:t>
          </a:r>
          <a:endParaRPr lang="fr-FR" sz="1600" kern="1200" dirty="0"/>
        </a:p>
      </dsp:txBody>
      <dsp:txXfrm>
        <a:off x="0" y="0"/>
        <a:ext cx="9099624" cy="280831"/>
      </dsp:txXfrm>
    </dsp:sp>
    <dsp:sp modelId="{88F7CFA2-3072-4B25-9839-93A02E9118AE}">
      <dsp:nvSpPr>
        <dsp:cNvPr id="0" name=""/>
        <dsp:cNvSpPr/>
      </dsp:nvSpPr>
      <dsp:spPr>
        <a:xfrm>
          <a:off x="2779" y="288031"/>
          <a:ext cx="4619796" cy="575343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Remplir les </a:t>
          </a:r>
          <a:r>
            <a:rPr lang="fr-FR" sz="1100" b="1" kern="1200" dirty="0" smtClean="0"/>
            <a:t>conditions lui permettant de percevoir </a:t>
          </a:r>
          <a:r>
            <a:rPr lang="fr-FR" sz="1100" b="1" kern="1200" dirty="0" smtClean="0"/>
            <a:t>le forfait de modernisation et d’informatisation </a:t>
          </a:r>
          <a:r>
            <a:rPr lang="fr-FR" sz="1100" b="0" kern="1200" dirty="0" smtClean="0"/>
            <a:t>d</a:t>
          </a:r>
          <a:r>
            <a:rPr lang="fr-FR" sz="1100" kern="1200" dirty="0" smtClean="0"/>
            <a:t>u </a:t>
          </a:r>
          <a:r>
            <a:rPr lang="fr-FR" sz="1100" kern="1200" dirty="0" smtClean="0"/>
            <a:t>cabinet professionnel prévues à l’article </a:t>
          </a:r>
          <a:r>
            <a:rPr lang="fr-FR" sz="1100" kern="1200" dirty="0" smtClean="0"/>
            <a:t>32 </a:t>
          </a:r>
          <a:r>
            <a:rPr lang="fr-FR" sz="1100" kern="1200" dirty="0" smtClean="0"/>
            <a:t>de </a:t>
          </a:r>
          <a:r>
            <a:rPr lang="fr-FR" sz="1100" kern="1200" dirty="0" smtClean="0"/>
            <a:t>la convention nationale</a:t>
          </a:r>
          <a:endParaRPr lang="fr-FR" sz="1100" kern="1200" dirty="0"/>
        </a:p>
      </dsp:txBody>
      <dsp:txXfrm>
        <a:off x="2779" y="288031"/>
        <a:ext cx="4619796" cy="575343"/>
      </dsp:txXfrm>
    </dsp:sp>
    <dsp:sp modelId="{7CB59B7B-65B3-4DAA-9F57-1E065D74648B}">
      <dsp:nvSpPr>
        <dsp:cNvPr id="0" name=""/>
        <dsp:cNvSpPr/>
      </dsp:nvSpPr>
      <dsp:spPr>
        <a:xfrm>
          <a:off x="4622576" y="288031"/>
          <a:ext cx="4474268" cy="575343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Exercer son activité </a:t>
          </a:r>
          <a:r>
            <a:rPr lang="fr-FR" sz="1100" b="1" kern="1200" dirty="0" smtClean="0"/>
            <a:t>à titre principale </a:t>
          </a:r>
          <a:r>
            <a:rPr lang="fr-FR" sz="1100" kern="1200" dirty="0" smtClean="0"/>
            <a:t>pendant </a:t>
          </a:r>
          <a:r>
            <a:rPr lang="fr-FR" sz="1100" kern="1200" dirty="0" smtClean="0"/>
            <a:t>une </a:t>
          </a:r>
          <a:r>
            <a:rPr lang="fr-FR" sz="1100" b="1" kern="1200" dirty="0" smtClean="0"/>
            <a:t>durée minimale de 5 ans </a:t>
          </a:r>
          <a:r>
            <a:rPr lang="fr-FR" sz="1100" kern="1200" dirty="0" smtClean="0"/>
            <a:t>dans la zone très sous-dotée </a:t>
          </a:r>
          <a:r>
            <a:rPr lang="fr-FR" sz="1100" kern="1200" dirty="0" smtClean="0"/>
            <a:t>à </a:t>
          </a:r>
          <a:r>
            <a:rPr lang="fr-FR" sz="1100" kern="1200" dirty="0" smtClean="0"/>
            <a:t>compter de la date d’adhésion au contrat  </a:t>
          </a:r>
          <a:endParaRPr lang="fr-FR" sz="1100" kern="1200" dirty="0"/>
        </a:p>
      </dsp:txBody>
      <dsp:txXfrm>
        <a:off x="4622576" y="288031"/>
        <a:ext cx="4474268" cy="575343"/>
      </dsp:txXfrm>
    </dsp:sp>
    <dsp:sp modelId="{D44AB36D-1F60-40D3-A4FA-42F224B5147D}">
      <dsp:nvSpPr>
        <dsp:cNvPr id="0" name=""/>
        <dsp:cNvSpPr/>
      </dsp:nvSpPr>
      <dsp:spPr>
        <a:xfrm>
          <a:off x="0" y="870576"/>
          <a:ext cx="9099624" cy="65527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0"/>
          <a:ext cx="9099624" cy="194421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Lien avec les autres mesures incitatives </a:t>
          </a:r>
          <a:endParaRPr lang="fr-FR" sz="1600" kern="1200" dirty="0"/>
        </a:p>
      </dsp:txBody>
      <dsp:txXfrm>
        <a:off x="0" y="0"/>
        <a:ext cx="9099624" cy="194421"/>
      </dsp:txXfrm>
    </dsp:sp>
    <dsp:sp modelId="{88F7CFA2-3072-4B25-9839-93A02E9118AE}">
      <dsp:nvSpPr>
        <dsp:cNvPr id="0" name=""/>
        <dsp:cNvSpPr/>
      </dsp:nvSpPr>
      <dsp:spPr>
        <a:xfrm>
          <a:off x="0" y="230062"/>
          <a:ext cx="9099624" cy="337002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Non cumul possible avec : contrat de </a:t>
          </a:r>
          <a:r>
            <a:rPr lang="fr-FR" sz="1100" kern="1200" dirty="0" smtClean="0"/>
            <a:t>maintien (CAMCD)</a:t>
          </a:r>
          <a:endParaRPr lang="fr-FR" sz="1100" kern="1200" dirty="0"/>
        </a:p>
      </dsp:txBody>
      <dsp:txXfrm>
        <a:off x="0" y="230062"/>
        <a:ext cx="9099624" cy="337002"/>
      </dsp:txXfrm>
    </dsp:sp>
    <dsp:sp modelId="{D44AB36D-1F60-40D3-A4FA-42F224B5147D}">
      <dsp:nvSpPr>
        <dsp:cNvPr id="0" name=""/>
        <dsp:cNvSpPr/>
      </dsp:nvSpPr>
      <dsp:spPr>
        <a:xfrm>
          <a:off x="0" y="602706"/>
          <a:ext cx="9099624" cy="45365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14/09/2018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2833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14/09/2018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9791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14/09/2018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7390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14/09/2018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8898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14/09/2018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5216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14/09/2018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7399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14/09/2018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5197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14/09/2018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8928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14/09/2018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1520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14/09/2018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9745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14/09/2018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8411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5D8A9B-1623-474A-BDBD-920EEA38A1B2}" type="datetimeFigureOut">
              <a:rPr lang="fr-FR" smtClean="0"/>
              <a:t>14/09/2018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4616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26" Type="http://schemas.microsoft.com/office/2007/relationships/diagramDrawing" Target="../diagrams/drawing5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5" Type="http://schemas.openxmlformats.org/officeDocument/2006/relationships/diagramColors" Target="../diagrams/colors5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diagramQuickStyle" Target="../diagrams/quickStyle5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23" Type="http://schemas.openxmlformats.org/officeDocument/2006/relationships/diagramLayout" Target="../diagrams/layout5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Relationship Id="rId22" Type="http://schemas.openxmlformats.org/officeDocument/2006/relationships/diagramData" Target="../diagrams/data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13" Type="http://schemas.openxmlformats.org/officeDocument/2006/relationships/diagramLayout" Target="../diagrams/layout8.xml"/><Relationship Id="rId18" Type="http://schemas.openxmlformats.org/officeDocument/2006/relationships/diagramLayout" Target="../diagrams/layout9.xml"/><Relationship Id="rId3" Type="http://schemas.openxmlformats.org/officeDocument/2006/relationships/diagramLayout" Target="../diagrams/layout6.xml"/><Relationship Id="rId21" Type="http://schemas.microsoft.com/office/2007/relationships/diagramDrawing" Target="../diagrams/drawing9.xml"/><Relationship Id="rId7" Type="http://schemas.openxmlformats.org/officeDocument/2006/relationships/diagramData" Target="../diagrams/data7.xml"/><Relationship Id="rId12" Type="http://schemas.openxmlformats.org/officeDocument/2006/relationships/diagramData" Target="../diagrams/data8.xml"/><Relationship Id="rId17" Type="http://schemas.openxmlformats.org/officeDocument/2006/relationships/diagramData" Target="../diagrams/data9.xml"/><Relationship Id="rId2" Type="http://schemas.openxmlformats.org/officeDocument/2006/relationships/diagramData" Target="../diagrams/data6.xml"/><Relationship Id="rId16" Type="http://schemas.microsoft.com/office/2007/relationships/diagramDrawing" Target="../diagrams/drawing8.xml"/><Relationship Id="rId20" Type="http://schemas.openxmlformats.org/officeDocument/2006/relationships/diagramColors" Target="../diagrams/colors9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5" Type="http://schemas.openxmlformats.org/officeDocument/2006/relationships/diagramColors" Target="../diagrams/colors8.xml"/><Relationship Id="rId10" Type="http://schemas.openxmlformats.org/officeDocument/2006/relationships/diagramColors" Target="../diagrams/colors7.xml"/><Relationship Id="rId19" Type="http://schemas.openxmlformats.org/officeDocument/2006/relationships/diagramQuickStyle" Target="../diagrams/quickStyle9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Relationship Id="rId14" Type="http://schemas.openxmlformats.org/officeDocument/2006/relationships/diagramQuickStyle" Target="../diagrams/quickStyl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gner un rectangle à un seul coin 3"/>
          <p:cNvSpPr/>
          <p:nvPr/>
        </p:nvSpPr>
        <p:spPr>
          <a:xfrm>
            <a:off x="251520" y="332656"/>
            <a:ext cx="8424936" cy="360040"/>
          </a:xfrm>
          <a:prstGeom prst="snip1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 smtClean="0"/>
              <a:t>Contrat d’aide à l’installation des </a:t>
            </a:r>
            <a:r>
              <a:rPr lang="fr-FR" sz="1400" b="1" dirty="0" smtClean="0"/>
              <a:t>chirurgiens-dentistes </a:t>
            </a:r>
            <a:r>
              <a:rPr lang="fr-FR" sz="1400" b="1" dirty="0" smtClean="0"/>
              <a:t>dans les zones « très sous-dotées » </a:t>
            </a:r>
            <a:r>
              <a:rPr lang="fr-FR" sz="1400" b="1" dirty="0" smtClean="0"/>
              <a:t>CAICD</a:t>
            </a:r>
            <a:endParaRPr lang="fr-FR" sz="1400" b="1" dirty="0"/>
          </a:p>
        </p:txBody>
      </p: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1728559401"/>
              </p:ext>
            </p:extLst>
          </p:nvPr>
        </p:nvGraphicFramePr>
        <p:xfrm>
          <a:off x="35496" y="1196752"/>
          <a:ext cx="9108504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me 5"/>
          <p:cNvGraphicFramePr/>
          <p:nvPr>
            <p:extLst>
              <p:ext uri="{D42A27DB-BD31-4B8C-83A1-F6EECF244321}">
                <p14:modId xmlns:p14="http://schemas.microsoft.com/office/powerpoint/2010/main" val="135996583"/>
              </p:ext>
            </p:extLst>
          </p:nvPr>
        </p:nvGraphicFramePr>
        <p:xfrm>
          <a:off x="35496" y="2060848"/>
          <a:ext cx="9099624" cy="72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Diagramme 12"/>
          <p:cNvGraphicFramePr/>
          <p:nvPr>
            <p:extLst>
              <p:ext uri="{D42A27DB-BD31-4B8C-83A1-F6EECF244321}">
                <p14:modId xmlns:p14="http://schemas.microsoft.com/office/powerpoint/2010/main" val="1023529673"/>
              </p:ext>
            </p:extLst>
          </p:nvPr>
        </p:nvGraphicFramePr>
        <p:xfrm>
          <a:off x="35496" y="2996952"/>
          <a:ext cx="9099624" cy="1224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5" name="Diagramme 14"/>
          <p:cNvGraphicFramePr/>
          <p:nvPr>
            <p:extLst>
              <p:ext uri="{D42A27DB-BD31-4B8C-83A1-F6EECF244321}">
                <p14:modId xmlns:p14="http://schemas.microsoft.com/office/powerpoint/2010/main" val="2248519399"/>
              </p:ext>
            </p:extLst>
          </p:nvPr>
        </p:nvGraphicFramePr>
        <p:xfrm>
          <a:off x="35496" y="4437112"/>
          <a:ext cx="9099624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16" name="Diagramme 15"/>
          <p:cNvGraphicFramePr/>
          <p:nvPr>
            <p:extLst>
              <p:ext uri="{D42A27DB-BD31-4B8C-83A1-F6EECF244321}">
                <p14:modId xmlns:p14="http://schemas.microsoft.com/office/powerpoint/2010/main" val="1061393385"/>
              </p:ext>
            </p:extLst>
          </p:nvPr>
        </p:nvGraphicFramePr>
        <p:xfrm>
          <a:off x="35496" y="5229200"/>
          <a:ext cx="9099624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</p:spTree>
    <p:extLst>
      <p:ext uri="{BB962C8B-B14F-4D97-AF65-F5344CB8AC3E}">
        <p14:creationId xmlns:p14="http://schemas.microsoft.com/office/powerpoint/2010/main" val="9928949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Diagramme 12"/>
          <p:cNvGraphicFramePr/>
          <p:nvPr>
            <p:extLst>
              <p:ext uri="{D42A27DB-BD31-4B8C-83A1-F6EECF244321}">
                <p14:modId xmlns:p14="http://schemas.microsoft.com/office/powerpoint/2010/main" val="2564201852"/>
              </p:ext>
            </p:extLst>
          </p:nvPr>
        </p:nvGraphicFramePr>
        <p:xfrm>
          <a:off x="35496" y="2636912"/>
          <a:ext cx="9099624" cy="1872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1619958823"/>
              </p:ext>
            </p:extLst>
          </p:nvPr>
        </p:nvGraphicFramePr>
        <p:xfrm>
          <a:off x="35496" y="4005064"/>
          <a:ext cx="9099624" cy="1872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Rogner un rectangle à un seul coin 5"/>
          <p:cNvSpPr/>
          <p:nvPr/>
        </p:nvSpPr>
        <p:spPr>
          <a:xfrm>
            <a:off x="251520" y="332656"/>
            <a:ext cx="8424936" cy="360040"/>
          </a:xfrm>
          <a:prstGeom prst="snip1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 smtClean="0"/>
              <a:t>Contrat d’aide à l’installation des </a:t>
            </a:r>
            <a:r>
              <a:rPr lang="fr-FR" sz="1400" b="1" dirty="0" smtClean="0"/>
              <a:t>chirurgiens-dentistes </a:t>
            </a:r>
            <a:r>
              <a:rPr lang="fr-FR" sz="1400" b="1" dirty="0" smtClean="0"/>
              <a:t>dans les zones « très sous-dotées » </a:t>
            </a:r>
            <a:r>
              <a:rPr lang="fr-FR" sz="1400" b="1" dirty="0" smtClean="0"/>
              <a:t>CAICD</a:t>
            </a:r>
            <a:endParaRPr lang="fr-FR" sz="1400" b="1" dirty="0"/>
          </a:p>
        </p:txBody>
      </p: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332156129"/>
              </p:ext>
            </p:extLst>
          </p:nvPr>
        </p:nvGraphicFramePr>
        <p:xfrm>
          <a:off x="35496" y="980728"/>
          <a:ext cx="9099624" cy="936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8" name="Diagramme 7"/>
          <p:cNvGraphicFramePr/>
          <p:nvPr>
            <p:extLst>
              <p:ext uri="{D42A27DB-BD31-4B8C-83A1-F6EECF244321}">
                <p14:modId xmlns:p14="http://schemas.microsoft.com/office/powerpoint/2010/main" val="2204387399"/>
              </p:ext>
            </p:extLst>
          </p:nvPr>
        </p:nvGraphicFramePr>
        <p:xfrm>
          <a:off x="35496" y="1988840"/>
          <a:ext cx="9099624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</p:spTree>
    <p:extLst>
      <p:ext uri="{BB962C8B-B14F-4D97-AF65-F5344CB8AC3E}">
        <p14:creationId xmlns:p14="http://schemas.microsoft.com/office/powerpoint/2010/main" val="108584181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388</Words>
  <Application>Microsoft Office PowerPoint</Application>
  <PresentationFormat>Affichage à l'écran (4:3)</PresentationFormat>
  <Paragraphs>35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Thème Office</vt:lpstr>
      <vt:lpstr>Présentation PowerPoint</vt:lpstr>
      <vt:lpstr>Présentation PowerPoint</vt:lpstr>
    </vt:vector>
  </TitlesOfParts>
  <Company>CNAMTS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GRONDIN-08694</dc:creator>
  <cp:lastModifiedBy>GRONDIN-08694</cp:lastModifiedBy>
  <cp:revision>26</cp:revision>
  <dcterms:created xsi:type="dcterms:W3CDTF">2018-07-06T14:41:24Z</dcterms:created>
  <dcterms:modified xsi:type="dcterms:W3CDTF">2018-09-14T14:46:51Z</dcterms:modified>
</cp:coreProperties>
</file>