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0" r:id="rId3"/>
    <p:sldId id="258" r:id="rId4"/>
    <p:sldId id="259" r:id="rId5"/>
  </p:sldIdLst>
  <p:sldSz cx="9144000" cy="6858000" type="screen4x3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 userDrawn="1"/>
        </p:nvGrpSpPr>
        <p:grpSpPr bwMode="auto">
          <a:xfrm>
            <a:off x="0" y="3173413"/>
            <a:ext cx="9144000" cy="1143000"/>
            <a:chOff x="0" y="1999"/>
            <a:chExt cx="5760" cy="720"/>
          </a:xfrm>
        </p:grpSpPr>
        <p:pic>
          <p:nvPicPr>
            <p:cNvPr id="5" name="Picture 11" descr="vague_filetsBleus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99"/>
              <a:ext cx="576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2" descr="logo_Diaporama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" y="2030"/>
              <a:ext cx="1206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48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609600" y="1484313"/>
            <a:ext cx="7772400" cy="1470025"/>
          </a:xfrm>
        </p:spPr>
        <p:txBody>
          <a:bodyPr/>
          <a:lstStyle>
            <a:lvl1pPr algn="ctr">
              <a:defRPr sz="4000"/>
            </a:lvl1pPr>
          </a:lstStyle>
          <a:p>
            <a:pPr lvl="0"/>
            <a:r>
              <a:rPr lang="fr-FR" noProof="0" smtClean="0"/>
              <a:t>Cliquez et modifiez le titre</a:t>
            </a:r>
          </a:p>
        </p:txBody>
      </p:sp>
      <p:sp>
        <p:nvSpPr>
          <p:cNvPr id="22549" name="Rectangle 2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50825" y="3716338"/>
            <a:ext cx="3744913" cy="649287"/>
          </a:xfrm>
        </p:spPr>
        <p:txBody>
          <a:bodyPr/>
          <a:lstStyle>
            <a:lvl1pPr marL="0" indent="0">
              <a:buFontTx/>
              <a:buNone/>
              <a:defRPr sz="1600" b="1"/>
            </a:lvl1pPr>
          </a:lstStyle>
          <a:p>
            <a:pPr lvl="0"/>
            <a:r>
              <a:rPr lang="fr-FR" noProof="0" dirty="0" smtClean="0"/>
              <a:t>CNAMTS / DDGOS / DOS </a:t>
            </a:r>
          </a:p>
          <a:p>
            <a:pPr lvl="0"/>
            <a:r>
              <a:rPr lang="fr-FR" noProof="0" dirty="0" smtClean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10596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>
              <a:solidFill>
                <a:srgbClr val="33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54AF4-0D22-49AF-A7BC-9DBC67A9FC49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935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85725"/>
            <a:ext cx="2286000" cy="5719763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0" y="85725"/>
            <a:ext cx="6705600" cy="5719763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>
              <a:solidFill>
                <a:srgbClr val="33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305DD-137D-44FE-B9D5-A9CC4A5045FD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26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re. Contenu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388" y="85725"/>
            <a:ext cx="9091612" cy="41751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0" y="908050"/>
            <a:ext cx="4495800" cy="48974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495800" cy="23717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648200" y="3432175"/>
            <a:ext cx="4495800" cy="237331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>
              <a:solidFill>
                <a:srgbClr val="333399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91A17C-AE61-4E46-8896-46FA7AD20987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6126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re et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sz="quarter"/>
          </p:nvPr>
        </p:nvSpPr>
        <p:spPr>
          <a:xfrm>
            <a:off x="52388" y="85725"/>
            <a:ext cx="9091612" cy="41751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0" y="908050"/>
            <a:ext cx="4495800" cy="23717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495800" cy="23717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0" y="3432175"/>
            <a:ext cx="4495800" cy="237331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8200" y="3432175"/>
            <a:ext cx="4495800" cy="237331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>
              <a:solidFill>
                <a:srgbClr val="333399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F50D04-7228-4A10-8834-B9154DA10537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458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388" y="85725"/>
            <a:ext cx="9091612" cy="41751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0" y="908050"/>
            <a:ext cx="9144000" cy="4897438"/>
          </a:xfr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>
              <a:solidFill>
                <a:srgbClr val="33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05E96-6DB1-4F2A-9762-17F8B69A2C7B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046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81236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09DFE-040D-432E-8369-3C96C6863453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401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25344"/>
            <a:ext cx="27718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 smtClean="0">
                <a:solidFill>
                  <a:srgbClr val="333399"/>
                </a:solidFill>
              </a:rPr>
              <a:t>Conseil UNCAM 23 juin 2016</a:t>
            </a:r>
            <a:endParaRPr lang="fr-FR" dirty="0">
              <a:solidFill>
                <a:srgbClr val="333399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812360" y="6453336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B36A4-7287-45EC-9733-F5F804A533C3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971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0" y="908050"/>
            <a:ext cx="4495800" cy="4897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495800" cy="48974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453336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 dirty="0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740352" y="6453336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66487-CBC8-4285-86B0-9BF6CD468714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466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>
              <a:solidFill>
                <a:srgbClr val="333399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7B34-5303-43FF-8AD4-0AD872746346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9542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>
              <a:solidFill>
                <a:srgbClr val="333399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4F7924-99CF-4DBB-9B68-CAEA98C19AF6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3002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>
              <a:solidFill>
                <a:srgbClr val="333399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DEFD4-5DA6-4D4D-854A-A58275815400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876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5FEAC-7BA1-4056-963F-DF949282FAA1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932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>
              <a:solidFill>
                <a:srgbClr val="333399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38283-EDF5-4CB7-9EF7-E30B94CF5AF2}" type="slidenum">
              <a:rPr lang="fr-FR">
                <a:solidFill>
                  <a:srgbClr val="333399"/>
                </a:solidFill>
              </a:rPr>
              <a:pPr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729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>
                <a:lumMod val="0"/>
                <a:lumOff val="100000"/>
                <a:alpha val="0"/>
              </a:srgbClr>
            </a:gs>
            <a:gs pos="88000">
              <a:srgbClr val="D4DEFF"/>
            </a:gs>
            <a:gs pos="88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48" descr="vague_filetsBleus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0"/>
            <a:ext cx="9123362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0" y="5751289"/>
            <a:ext cx="9144000" cy="1146175"/>
            <a:chOff x="0" y="3598"/>
            <a:chExt cx="5760" cy="722"/>
          </a:xfrm>
        </p:grpSpPr>
        <p:pic>
          <p:nvPicPr>
            <p:cNvPr id="1032" name="Picture 10" descr="vague_filetsBleus"/>
            <p:cNvPicPr>
              <a:picLocks noChangeAspect="1" noChangeArrowheads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600"/>
              <a:ext cx="576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11" descr="logo_Diaporama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0" y="3598"/>
              <a:ext cx="1206" cy="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908050"/>
            <a:ext cx="9144000" cy="489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25344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accent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solidFill>
                  <a:srgbClr val="333399"/>
                </a:solidFill>
              </a:rPr>
              <a:t>Septembre 2012</a:t>
            </a:r>
            <a:endParaRPr lang="fr-FR" dirty="0">
              <a:solidFill>
                <a:srgbClr val="333399"/>
              </a:solidFill>
            </a:endParaRP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7650" y="6525344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accent2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8FB927-92CD-46D9-94A7-217B7D170AD0}" type="slidenum">
              <a:rPr lang="fr-FR">
                <a:solidFill>
                  <a:srgbClr val="33339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fr-FR">
              <a:solidFill>
                <a:srgbClr val="333399"/>
              </a:solidFill>
            </a:endParaRPr>
          </a:p>
        </p:txBody>
      </p:sp>
      <p:sp>
        <p:nvSpPr>
          <p:cNvPr id="1031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52388" y="85725"/>
            <a:ext cx="9091612" cy="41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171836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Century Gothic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Century Gothic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Century Gothic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Century Gothic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accent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entury Gothic" pitchFamily="34" charset="0"/>
        <a:buChar char="−"/>
        <a:defRPr>
          <a:solidFill>
            <a:schemeClr val="accent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Century Gothic" pitchFamily="34" charset="0"/>
        <a:buChar char="−"/>
        <a:defRPr sz="1600">
          <a:solidFill>
            <a:schemeClr val="accent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accent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accent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2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361" y="20656"/>
            <a:ext cx="9091612" cy="417513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solidFill>
                  <a:srgbClr val="00B0F0"/>
                </a:solidFill>
              </a:rPr>
              <a:t>Entrée en vigueur des mesures</a:t>
            </a:r>
            <a:endParaRPr lang="fr-FR" dirty="0">
              <a:solidFill>
                <a:srgbClr val="00B0F0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srgbClr val="333399"/>
                </a:solidFill>
              </a:rPr>
              <a:pPr/>
              <a:t>1</a:t>
            </a:fld>
            <a:endParaRPr lang="fr-BE">
              <a:solidFill>
                <a:srgbClr val="333399"/>
              </a:solidFill>
            </a:endParaRPr>
          </a:p>
        </p:txBody>
      </p:sp>
      <p:sp>
        <p:nvSpPr>
          <p:cNvPr id="4" name="Flèche droite 3"/>
          <p:cNvSpPr/>
          <p:nvPr/>
        </p:nvSpPr>
        <p:spPr>
          <a:xfrm>
            <a:off x="48411" y="5124987"/>
            <a:ext cx="9095589" cy="10019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FF"/>
              </a:solidFill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1700199" y="5347699"/>
            <a:ext cx="0" cy="53745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261864" y="5476707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0000"/>
                </a:solidFill>
              </a:rPr>
              <a:t>2019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2411195" y="5492013"/>
            <a:ext cx="936104" cy="367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0000"/>
                </a:solidFill>
              </a:rPr>
              <a:t>2020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4596205" y="549201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0000"/>
                </a:solidFill>
              </a:rPr>
              <a:t>2021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6553844" y="5474584"/>
            <a:ext cx="885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0000"/>
                </a:solidFill>
              </a:rPr>
              <a:t>2022</a:t>
            </a:r>
          </a:p>
        </p:txBody>
      </p:sp>
      <p:cxnSp>
        <p:nvCxnSpPr>
          <p:cNvPr id="21" name="Connecteur droit 20"/>
          <p:cNvCxnSpPr/>
          <p:nvPr/>
        </p:nvCxnSpPr>
        <p:spPr>
          <a:xfrm>
            <a:off x="4068855" y="5357935"/>
            <a:ext cx="0" cy="53745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/>
          <p:cNvCxnSpPr/>
          <p:nvPr/>
        </p:nvCxnSpPr>
        <p:spPr>
          <a:xfrm>
            <a:off x="6006156" y="5368171"/>
            <a:ext cx="0" cy="5272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>
            <a:off x="7837155" y="5357935"/>
            <a:ext cx="0" cy="5272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8023435" y="5492013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000000"/>
                </a:solidFill>
              </a:rPr>
              <a:t>2023</a:t>
            </a:r>
          </a:p>
        </p:txBody>
      </p:sp>
      <p:cxnSp>
        <p:nvCxnSpPr>
          <p:cNvPr id="31" name="Connecteur droit avec flèche 30"/>
          <p:cNvCxnSpPr/>
          <p:nvPr/>
        </p:nvCxnSpPr>
        <p:spPr>
          <a:xfrm flipH="1" flipV="1">
            <a:off x="694380" y="4563694"/>
            <a:ext cx="1" cy="78400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" name="Rectangle 1023"/>
          <p:cNvSpPr/>
          <p:nvPr/>
        </p:nvSpPr>
        <p:spPr>
          <a:xfrm>
            <a:off x="48411" y="1396476"/>
            <a:ext cx="1536384" cy="3044227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FF"/>
              </a:solidFill>
            </a:endParaRPr>
          </a:p>
        </p:txBody>
      </p:sp>
      <p:sp>
        <p:nvSpPr>
          <p:cNvPr id="1025" name="ZoneTexte 1024"/>
          <p:cNvSpPr txBox="1"/>
          <p:nvPr/>
        </p:nvSpPr>
        <p:spPr>
          <a:xfrm>
            <a:off x="-4385" y="1383223"/>
            <a:ext cx="180020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>
                <a:solidFill>
                  <a:srgbClr val="000000"/>
                </a:solidFill>
              </a:rPr>
              <a:t>Élargissement MAU</a:t>
            </a:r>
          </a:p>
          <a:p>
            <a:endParaRPr lang="fr-FR" sz="1200" dirty="0">
              <a:solidFill>
                <a:srgbClr val="000000"/>
              </a:solidFill>
            </a:endParaRPr>
          </a:p>
          <a:p>
            <a:r>
              <a:rPr lang="fr-FR" sz="1500" dirty="0">
                <a:solidFill>
                  <a:srgbClr val="000000"/>
                </a:solidFill>
              </a:rPr>
              <a:t>Iatrogénie (évolution </a:t>
            </a:r>
            <a:r>
              <a:rPr lang="fr-FR" sz="1500" dirty="0" smtClean="0">
                <a:solidFill>
                  <a:srgbClr val="000000"/>
                </a:solidFill>
              </a:rPr>
              <a:t>libellé</a:t>
            </a:r>
            <a:r>
              <a:rPr lang="fr-FR" sz="1500" dirty="0" smtClean="0"/>
              <a:t>s</a:t>
            </a:r>
            <a:r>
              <a:rPr lang="fr-FR" sz="1500" dirty="0" smtClean="0">
                <a:solidFill>
                  <a:srgbClr val="000000"/>
                </a:solidFill>
              </a:rPr>
              <a:t>)</a:t>
            </a:r>
            <a:endParaRPr lang="fr-FR" sz="1500" dirty="0">
              <a:solidFill>
                <a:srgbClr val="000000"/>
              </a:solidFill>
            </a:endParaRPr>
          </a:p>
          <a:p>
            <a:endParaRPr lang="fr-FR" sz="1200" dirty="0">
              <a:solidFill>
                <a:srgbClr val="000000"/>
              </a:solidFill>
            </a:endParaRPr>
          </a:p>
          <a:p>
            <a:r>
              <a:rPr lang="fr-FR" sz="1500" dirty="0">
                <a:solidFill>
                  <a:srgbClr val="000000"/>
                </a:solidFill>
              </a:rPr>
              <a:t>Prélèvements sanguins </a:t>
            </a:r>
            <a:r>
              <a:rPr lang="fr-FR" sz="1500" dirty="0" smtClean="0">
                <a:solidFill>
                  <a:srgbClr val="000000"/>
                </a:solidFill>
              </a:rPr>
              <a:t>(100%)</a:t>
            </a:r>
          </a:p>
          <a:p>
            <a:endParaRPr lang="fr-FR" sz="1500" dirty="0">
              <a:solidFill>
                <a:srgbClr val="000000"/>
              </a:solidFill>
            </a:endParaRPr>
          </a:p>
          <a:p>
            <a:r>
              <a:rPr lang="fr-FR" sz="1500" dirty="0" smtClean="0">
                <a:solidFill>
                  <a:srgbClr val="000000"/>
                </a:solidFill>
              </a:rPr>
              <a:t>Démographie </a:t>
            </a:r>
          </a:p>
          <a:p>
            <a:r>
              <a:rPr lang="fr-FR" sz="1500" dirty="0" smtClean="0">
                <a:solidFill>
                  <a:srgbClr val="000000"/>
                </a:solidFill>
              </a:rPr>
              <a:t>(dispositif de régulation)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87943" y="404664"/>
            <a:ext cx="2380912" cy="4737269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FF"/>
              </a:solidFill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1661438" y="382824"/>
            <a:ext cx="2508759" cy="487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>
                <a:solidFill>
                  <a:srgbClr val="000000"/>
                </a:solidFill>
              </a:rPr>
              <a:t>Majoration </a:t>
            </a:r>
            <a:r>
              <a:rPr lang="fr-FR" sz="1500" dirty="0" smtClean="0">
                <a:solidFill>
                  <a:srgbClr val="000000"/>
                </a:solidFill>
              </a:rPr>
              <a:t>jeune enfant </a:t>
            </a:r>
            <a:endParaRPr lang="fr-FR" sz="1500" dirty="0">
              <a:solidFill>
                <a:srgbClr val="000000"/>
              </a:solidFill>
            </a:endParaRPr>
          </a:p>
          <a:p>
            <a:endParaRPr lang="fr-FR" sz="800" dirty="0">
              <a:solidFill>
                <a:srgbClr val="000000"/>
              </a:solidFill>
            </a:endParaRPr>
          </a:p>
          <a:p>
            <a:r>
              <a:rPr lang="fr-FR" sz="1500" dirty="0">
                <a:solidFill>
                  <a:srgbClr val="000000"/>
                </a:solidFill>
              </a:rPr>
              <a:t>Prise en charge </a:t>
            </a:r>
            <a:r>
              <a:rPr lang="fr-FR" sz="1500" dirty="0" smtClean="0">
                <a:solidFill>
                  <a:srgbClr val="000000"/>
                </a:solidFill>
              </a:rPr>
              <a:t>patients dépendants </a:t>
            </a:r>
            <a:r>
              <a:rPr lang="fr-FR" sz="1500" dirty="0">
                <a:solidFill>
                  <a:srgbClr val="000000"/>
                </a:solidFill>
              </a:rPr>
              <a:t>(1</a:t>
            </a:r>
            <a:r>
              <a:rPr lang="fr-FR" sz="1500" baseline="30000" dirty="0">
                <a:solidFill>
                  <a:srgbClr val="000000"/>
                </a:solidFill>
              </a:rPr>
              <a:t>er</a:t>
            </a:r>
            <a:r>
              <a:rPr lang="fr-FR" sz="1500" dirty="0">
                <a:solidFill>
                  <a:srgbClr val="000000"/>
                </a:solidFill>
              </a:rPr>
              <a:t> étape)</a:t>
            </a:r>
          </a:p>
          <a:p>
            <a:r>
              <a:rPr lang="fr-FR" sz="1500" dirty="0">
                <a:solidFill>
                  <a:srgbClr val="000000"/>
                </a:solidFill>
              </a:rPr>
              <a:t>+ </a:t>
            </a:r>
            <a:r>
              <a:rPr lang="fr-FR" sz="1500" dirty="0" smtClean="0">
                <a:solidFill>
                  <a:srgbClr val="000000"/>
                </a:solidFill>
              </a:rPr>
              <a:t>valorisation BSI </a:t>
            </a:r>
          </a:p>
          <a:p>
            <a:r>
              <a:rPr lang="fr-FR" sz="1500" dirty="0" smtClean="0">
                <a:solidFill>
                  <a:srgbClr val="000000"/>
                </a:solidFill>
              </a:rPr>
              <a:t>+ actes </a:t>
            </a:r>
            <a:r>
              <a:rPr lang="fr-FR" sz="1500" dirty="0">
                <a:solidFill>
                  <a:srgbClr val="000000"/>
                </a:solidFill>
              </a:rPr>
              <a:t>techniques pouvant être facturés en sus </a:t>
            </a:r>
          </a:p>
          <a:p>
            <a:endParaRPr lang="fr-FR" sz="800" dirty="0">
              <a:solidFill>
                <a:srgbClr val="000000"/>
              </a:solidFill>
            </a:endParaRPr>
          </a:p>
          <a:p>
            <a:r>
              <a:rPr lang="fr-FR" sz="1500" dirty="0">
                <a:solidFill>
                  <a:srgbClr val="000000"/>
                </a:solidFill>
              </a:rPr>
              <a:t>Iatrogénie</a:t>
            </a:r>
          </a:p>
          <a:p>
            <a:r>
              <a:rPr lang="fr-FR" sz="1500" dirty="0">
                <a:solidFill>
                  <a:srgbClr val="000000"/>
                </a:solidFill>
              </a:rPr>
              <a:t>(revalorisation)</a:t>
            </a:r>
          </a:p>
          <a:p>
            <a:endParaRPr lang="fr-FR" sz="800" dirty="0">
              <a:solidFill>
                <a:srgbClr val="000000"/>
              </a:solidFill>
            </a:endParaRPr>
          </a:p>
          <a:p>
            <a:r>
              <a:rPr lang="fr-FR" sz="1500" dirty="0">
                <a:solidFill>
                  <a:srgbClr val="000000"/>
                </a:solidFill>
              </a:rPr>
              <a:t>Pansements courants, lourds et </a:t>
            </a:r>
            <a:r>
              <a:rPr lang="fr-FR" sz="1500" dirty="0" smtClean="0">
                <a:solidFill>
                  <a:srgbClr val="000000"/>
                </a:solidFill>
              </a:rPr>
              <a:t>complexes (évolution, revalorisation)</a:t>
            </a:r>
            <a:endParaRPr lang="fr-FR" sz="1500" dirty="0">
              <a:solidFill>
                <a:srgbClr val="000000"/>
              </a:solidFill>
            </a:endParaRPr>
          </a:p>
          <a:p>
            <a:endParaRPr lang="fr-FR" sz="800" dirty="0">
              <a:solidFill>
                <a:srgbClr val="000000"/>
              </a:solidFill>
            </a:endParaRPr>
          </a:p>
          <a:p>
            <a:r>
              <a:rPr lang="fr-FR" sz="1500" dirty="0" smtClean="0">
                <a:solidFill>
                  <a:srgbClr val="000000"/>
                </a:solidFill>
              </a:rPr>
              <a:t>Télémédecine </a:t>
            </a:r>
            <a:endParaRPr lang="fr-FR" sz="1500" dirty="0">
              <a:solidFill>
                <a:srgbClr val="000000"/>
              </a:solidFill>
            </a:endParaRPr>
          </a:p>
          <a:p>
            <a:endParaRPr lang="fr-FR" sz="800" dirty="0">
              <a:solidFill>
                <a:srgbClr val="000000"/>
              </a:solidFill>
            </a:endParaRPr>
          </a:p>
          <a:p>
            <a:r>
              <a:rPr lang="fr-FR" sz="1500" dirty="0">
                <a:solidFill>
                  <a:srgbClr val="000000"/>
                </a:solidFill>
              </a:rPr>
              <a:t>Forfait </a:t>
            </a:r>
            <a:r>
              <a:rPr lang="fr-FR" sz="1500" dirty="0" smtClean="0">
                <a:solidFill>
                  <a:srgbClr val="000000"/>
                </a:solidFill>
              </a:rPr>
              <a:t>aide à la modernisation</a:t>
            </a:r>
            <a:endParaRPr lang="fr-FR" sz="1500" dirty="0">
              <a:solidFill>
                <a:srgbClr val="000000"/>
              </a:solidFill>
            </a:endParaRPr>
          </a:p>
          <a:p>
            <a:endParaRPr lang="fr-FR" sz="800" dirty="0">
              <a:solidFill>
                <a:srgbClr val="000000"/>
              </a:solidFill>
            </a:endParaRPr>
          </a:p>
          <a:p>
            <a:r>
              <a:rPr lang="fr-FR" sz="1500" dirty="0">
                <a:solidFill>
                  <a:srgbClr val="000000"/>
                </a:solidFill>
              </a:rPr>
              <a:t>Plafonnement IK</a:t>
            </a:r>
          </a:p>
          <a:p>
            <a:endParaRPr lang="fr-FR" sz="1500" dirty="0">
              <a:solidFill>
                <a:srgbClr val="000000"/>
              </a:solidFill>
            </a:endParaRPr>
          </a:p>
        </p:txBody>
      </p:sp>
      <p:cxnSp>
        <p:nvCxnSpPr>
          <p:cNvPr id="39" name="Connecteur droit avec flèche 38"/>
          <p:cNvCxnSpPr/>
          <p:nvPr/>
        </p:nvCxnSpPr>
        <p:spPr>
          <a:xfrm flipV="1">
            <a:off x="5004048" y="4435723"/>
            <a:ext cx="0" cy="91197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4196703" y="1484784"/>
            <a:ext cx="1712935" cy="2867613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 dirty="0">
              <a:solidFill>
                <a:srgbClr val="FFFFFF"/>
              </a:solidFill>
            </a:endParaRPr>
          </a:p>
        </p:txBody>
      </p:sp>
      <p:sp>
        <p:nvSpPr>
          <p:cNvPr id="1031" name="ZoneTexte 1030"/>
          <p:cNvSpPr txBox="1"/>
          <p:nvPr/>
        </p:nvSpPr>
        <p:spPr>
          <a:xfrm>
            <a:off x="4196703" y="1749039"/>
            <a:ext cx="171293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>
                <a:solidFill>
                  <a:srgbClr val="000000"/>
                </a:solidFill>
              </a:rPr>
              <a:t>Postopératoire</a:t>
            </a:r>
          </a:p>
          <a:p>
            <a:endParaRPr lang="fr-FR" sz="1500" dirty="0">
              <a:solidFill>
                <a:srgbClr val="000000"/>
              </a:solidFill>
            </a:endParaRPr>
          </a:p>
          <a:p>
            <a:r>
              <a:rPr lang="fr-FR" sz="1500" dirty="0">
                <a:solidFill>
                  <a:srgbClr val="000000"/>
                </a:solidFill>
              </a:rPr>
              <a:t>Prise en charge </a:t>
            </a:r>
            <a:r>
              <a:rPr lang="fr-FR" sz="1500" dirty="0" smtClean="0">
                <a:solidFill>
                  <a:srgbClr val="000000"/>
                </a:solidFill>
              </a:rPr>
              <a:t>patients dépendants </a:t>
            </a:r>
            <a:r>
              <a:rPr lang="fr-FR" sz="1500" dirty="0">
                <a:solidFill>
                  <a:srgbClr val="000000"/>
                </a:solidFill>
              </a:rPr>
              <a:t>(</a:t>
            </a:r>
            <a:r>
              <a:rPr lang="fr-FR" sz="1500" dirty="0" smtClean="0"/>
              <a:t>2</a:t>
            </a:r>
            <a:r>
              <a:rPr lang="fr-FR" sz="1500" baseline="30000" dirty="0" smtClean="0"/>
              <a:t>ème</a:t>
            </a:r>
            <a:r>
              <a:rPr lang="fr-FR" sz="1500" dirty="0" smtClean="0"/>
              <a:t> </a:t>
            </a:r>
            <a:r>
              <a:rPr lang="fr-FR" sz="1500" dirty="0" smtClean="0">
                <a:solidFill>
                  <a:srgbClr val="000000"/>
                </a:solidFill>
              </a:rPr>
              <a:t>étape</a:t>
            </a:r>
            <a:r>
              <a:rPr lang="fr-FR" sz="1500" dirty="0">
                <a:solidFill>
                  <a:srgbClr val="000000"/>
                </a:solidFill>
              </a:rPr>
              <a:t>)</a:t>
            </a:r>
          </a:p>
          <a:p>
            <a:endParaRPr lang="fr-FR" sz="1500" dirty="0">
              <a:solidFill>
                <a:srgbClr val="000000"/>
              </a:solidFill>
            </a:endParaRPr>
          </a:p>
          <a:p>
            <a:r>
              <a:rPr lang="fr-FR" sz="1500" dirty="0" smtClean="0"/>
              <a:t>Retrait </a:t>
            </a:r>
            <a:r>
              <a:rPr lang="fr-FR" sz="1500" dirty="0"/>
              <a:t>s</a:t>
            </a:r>
            <a:r>
              <a:rPr lang="fr-FR" sz="1500" dirty="0" smtClean="0"/>
              <a:t>onde </a:t>
            </a:r>
            <a:r>
              <a:rPr lang="fr-FR" sz="1500" dirty="0"/>
              <a:t>urinaire</a:t>
            </a:r>
          </a:p>
          <a:p>
            <a:endParaRPr lang="fr-FR" sz="1500" dirty="0">
              <a:solidFill>
                <a:srgbClr val="000000"/>
              </a:solidFill>
            </a:endParaRPr>
          </a:p>
        </p:txBody>
      </p:sp>
      <p:cxnSp>
        <p:nvCxnSpPr>
          <p:cNvPr id="48" name="Connecteur droit avec flèche 47"/>
          <p:cNvCxnSpPr/>
          <p:nvPr/>
        </p:nvCxnSpPr>
        <p:spPr>
          <a:xfrm flipV="1">
            <a:off x="2915818" y="5124987"/>
            <a:ext cx="0" cy="26017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6032147" y="2092497"/>
            <a:ext cx="1616772" cy="2501409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500" dirty="0">
                <a:solidFill>
                  <a:srgbClr val="000000"/>
                </a:solidFill>
              </a:rPr>
              <a:t>Prise en charge </a:t>
            </a:r>
            <a:r>
              <a:rPr lang="fr-FR" sz="1500" dirty="0" smtClean="0">
                <a:solidFill>
                  <a:srgbClr val="000000"/>
                </a:solidFill>
              </a:rPr>
              <a:t>patients dépendants </a:t>
            </a:r>
            <a:r>
              <a:rPr lang="fr-FR" sz="1500" dirty="0">
                <a:solidFill>
                  <a:schemeClr val="tx1"/>
                </a:solidFill>
              </a:rPr>
              <a:t>(</a:t>
            </a:r>
            <a:r>
              <a:rPr lang="fr-FR" sz="1500" dirty="0" smtClean="0">
                <a:solidFill>
                  <a:schemeClr val="tx1"/>
                </a:solidFill>
              </a:rPr>
              <a:t>3</a:t>
            </a:r>
            <a:r>
              <a:rPr lang="fr-FR" sz="1500" baseline="30000" dirty="0" smtClean="0">
                <a:solidFill>
                  <a:schemeClr val="tx1"/>
                </a:solidFill>
              </a:rPr>
              <a:t>ème</a:t>
            </a:r>
            <a:r>
              <a:rPr lang="fr-FR" sz="1500" dirty="0" smtClean="0">
                <a:solidFill>
                  <a:schemeClr val="tx1"/>
                </a:solidFill>
              </a:rPr>
              <a:t> étape</a:t>
            </a:r>
            <a:r>
              <a:rPr lang="fr-FR" sz="1500" dirty="0">
                <a:solidFill>
                  <a:schemeClr val="tx1"/>
                </a:solidFill>
              </a:rPr>
              <a:t>)</a:t>
            </a:r>
          </a:p>
          <a:p>
            <a:endParaRPr lang="fr-FR" sz="1500" dirty="0">
              <a:solidFill>
                <a:srgbClr val="000000"/>
              </a:solidFill>
            </a:endParaRPr>
          </a:p>
          <a:p>
            <a:r>
              <a:rPr lang="fr-FR" sz="1500" dirty="0">
                <a:solidFill>
                  <a:srgbClr val="000000"/>
                </a:solidFill>
              </a:rPr>
              <a:t>Iatrogénie (création </a:t>
            </a:r>
            <a:r>
              <a:rPr lang="fr-FR" sz="1500" dirty="0" smtClean="0">
                <a:solidFill>
                  <a:srgbClr val="000000"/>
                </a:solidFill>
              </a:rPr>
              <a:t>acte</a:t>
            </a:r>
            <a:r>
              <a:rPr lang="fr-FR" sz="1500" dirty="0">
                <a:solidFill>
                  <a:srgbClr val="FF0000"/>
                </a:solidFill>
              </a:rPr>
              <a:t> </a:t>
            </a:r>
            <a:r>
              <a:rPr lang="fr-FR" sz="1500" dirty="0" smtClean="0">
                <a:solidFill>
                  <a:schemeClr val="tx1"/>
                </a:solidFill>
              </a:rPr>
              <a:t>en 3 séances)</a:t>
            </a:r>
            <a:endParaRPr lang="fr-FR" sz="1500" dirty="0">
              <a:solidFill>
                <a:schemeClr val="tx1"/>
              </a:solidFill>
            </a:endParaRPr>
          </a:p>
        </p:txBody>
      </p:sp>
      <p:cxnSp>
        <p:nvCxnSpPr>
          <p:cNvPr id="61" name="Connecteur droit avec flèche 60"/>
          <p:cNvCxnSpPr/>
          <p:nvPr/>
        </p:nvCxnSpPr>
        <p:spPr>
          <a:xfrm flipV="1">
            <a:off x="6996556" y="4725144"/>
            <a:ext cx="0" cy="75052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7733176" y="1667885"/>
            <a:ext cx="1410824" cy="2501409"/>
          </a:xfrm>
          <a:prstGeom prst="rec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500" dirty="0">
                <a:solidFill>
                  <a:srgbClr val="000000"/>
                </a:solidFill>
              </a:rPr>
              <a:t>Prise en charge </a:t>
            </a:r>
            <a:r>
              <a:rPr lang="fr-FR" sz="1500" dirty="0" smtClean="0">
                <a:solidFill>
                  <a:srgbClr val="000000"/>
                </a:solidFill>
              </a:rPr>
              <a:t>patients dépendants </a:t>
            </a:r>
            <a:r>
              <a:rPr lang="fr-FR" sz="1500" dirty="0">
                <a:solidFill>
                  <a:srgbClr val="000000"/>
                </a:solidFill>
              </a:rPr>
              <a:t>(Généralisation)</a:t>
            </a:r>
          </a:p>
          <a:p>
            <a:endParaRPr lang="fr-FR" sz="1500" dirty="0">
              <a:solidFill>
                <a:srgbClr val="000000"/>
              </a:solidFill>
            </a:endParaRPr>
          </a:p>
        </p:txBody>
      </p:sp>
      <p:cxnSp>
        <p:nvCxnSpPr>
          <p:cNvPr id="69" name="Connecteur droit avec flèche 68"/>
          <p:cNvCxnSpPr/>
          <p:nvPr/>
        </p:nvCxnSpPr>
        <p:spPr>
          <a:xfrm flipV="1">
            <a:off x="8438588" y="4169294"/>
            <a:ext cx="0" cy="127782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/>
          <p:cNvSpPr txBox="1"/>
          <p:nvPr/>
        </p:nvSpPr>
        <p:spPr>
          <a:xfrm>
            <a:off x="179512" y="48818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Annexe 3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91712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srgbClr val="333399"/>
                </a:solidFill>
              </a:rPr>
              <a:pPr/>
              <a:t>2</a:t>
            </a:fld>
            <a:endParaRPr lang="fr-BE">
              <a:solidFill>
                <a:srgbClr val="333399"/>
              </a:solidFill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38361" y="20656"/>
            <a:ext cx="9091612" cy="417513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solidFill>
                  <a:srgbClr val="00B0F0"/>
                </a:solidFill>
              </a:rPr>
              <a:t>Entrée en vigueur des mesures</a:t>
            </a:r>
            <a:endParaRPr lang="fr-FR" dirty="0">
              <a:solidFill>
                <a:srgbClr val="00B0F0"/>
              </a:solidFill>
            </a:endParaRPr>
          </a:p>
        </p:txBody>
      </p:sp>
      <p:graphicFrame>
        <p:nvGraphicFramePr>
          <p:cNvPr id="8" name="Table 1">
            <a:extLst>
              <a:ext uri="{FF2B5EF4-FFF2-40B4-BE49-F238E27FC236}">
                <a16:creationId xmlns="" xmlns:a16="http://schemas.microsoft.com/office/drawing/2014/main" id="{8FCA3252-0EB4-4B86-A6EF-311B723CE6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911578"/>
              </p:ext>
            </p:extLst>
          </p:nvPr>
        </p:nvGraphicFramePr>
        <p:xfrm>
          <a:off x="107504" y="1412776"/>
          <a:ext cx="8928992" cy="1938640"/>
        </p:xfrm>
        <a:graphic>
          <a:graphicData uri="http://schemas.openxmlformats.org/drawingml/2006/table">
            <a:tbl>
              <a:tblPr/>
              <a:tblGrid>
                <a:gridCol w="470427">
                  <a:extLst>
                    <a:ext uri="{9D8B030D-6E8A-4147-A177-3AD203B41FA5}">
                      <a16:colId xmlns="" xmlns:a16="http://schemas.microsoft.com/office/drawing/2014/main" val="3089729240"/>
                    </a:ext>
                  </a:extLst>
                </a:gridCol>
                <a:gridCol w="366666">
                  <a:extLst>
                    <a:ext uri="{9D8B030D-6E8A-4147-A177-3AD203B41FA5}">
                      <a16:colId xmlns="" xmlns:a16="http://schemas.microsoft.com/office/drawing/2014/main" val="572459078"/>
                    </a:ext>
                  </a:extLst>
                </a:gridCol>
                <a:gridCol w="963107">
                  <a:extLst>
                    <a:ext uri="{9D8B030D-6E8A-4147-A177-3AD203B41FA5}">
                      <a16:colId xmlns="" xmlns:a16="http://schemas.microsoft.com/office/drawing/2014/main" val="2898500235"/>
                    </a:ext>
                  </a:extLst>
                </a:gridCol>
                <a:gridCol w="2880320">
                  <a:extLst>
                    <a:ext uri="{9D8B030D-6E8A-4147-A177-3AD203B41FA5}">
                      <a16:colId xmlns="" xmlns:a16="http://schemas.microsoft.com/office/drawing/2014/main" val="4046305113"/>
                    </a:ext>
                  </a:extLst>
                </a:gridCol>
                <a:gridCol w="438955">
                  <a:extLst>
                    <a:ext uri="{9D8B030D-6E8A-4147-A177-3AD203B41FA5}">
                      <a16:colId xmlns="" xmlns:a16="http://schemas.microsoft.com/office/drawing/2014/main" val="2589277878"/>
                    </a:ext>
                  </a:extLst>
                </a:gridCol>
                <a:gridCol w="3809517">
                  <a:extLst>
                    <a:ext uri="{9D8B030D-6E8A-4147-A177-3AD203B41FA5}">
                      <a16:colId xmlns="" xmlns:a16="http://schemas.microsoft.com/office/drawing/2014/main" val="331516458"/>
                    </a:ext>
                  </a:extLst>
                </a:gridCol>
              </a:tblGrid>
              <a:tr h="26092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Année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Mois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Sujet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Descriptif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Acte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Commentaires</a:t>
                      </a:r>
                      <a:endParaRPr lang="fr-FR" sz="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32377123"/>
                  </a:ext>
                </a:extLst>
              </a:tr>
              <a:tr h="32212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déc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Élargissement MAU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Extension du champ de la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majoration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pour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acte unique aux actes AMI dont les coefficients sont inférieurs ou égaux à 1,5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61505385"/>
                  </a:ext>
                </a:extLst>
              </a:tr>
              <a:tr h="857112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Iatrogénie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Evolution des libellés 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 actes (art 10 – </a:t>
                      </a:r>
                      <a:r>
                        <a:rPr lang="fr-FR" sz="8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I) :</a:t>
                      </a:r>
                    </a:p>
                    <a:p>
                      <a:pPr marL="171450" marR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Administration et surveillance d’une thérapeutique orale au domicile (1) </a:t>
                      </a:r>
                    </a:p>
                    <a:p>
                      <a:pPr marL="171450" marR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Surveillance et observation d’un patient lors de la mise en œuvre d’un traitement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ou lors de la modification de celui-ci (2)</a:t>
                      </a:r>
                      <a:endParaRPr lang="fr-FR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1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Détail des modifications :</a:t>
                      </a:r>
                      <a:b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(1) Inclusion des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patients avec troubles cognitifs</a:t>
                      </a:r>
                      <a:b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(2) Suppression de la restriction pour les patients diabétiques insulino-dépendants et modification de la règle d'un passage quotidien (max 15)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19647864"/>
                  </a:ext>
                </a:extLst>
              </a:tr>
              <a:tr h="414348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Prélèvements sanguins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Association à taux plein de l’acte de prélèvement sanguin avec les AMI et  les  séances de soins infirmiers pour les patients dépendants (association possible avec le forfait BSI dès le 1</a:t>
                      </a:r>
                      <a:r>
                        <a:rPr lang="fr-FR" sz="8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janvier 2020)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3870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733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srgbClr val="333399"/>
                </a:solidFill>
              </a:rPr>
              <a:pPr/>
              <a:t>3</a:t>
            </a:fld>
            <a:endParaRPr lang="fr-BE">
              <a:solidFill>
                <a:srgbClr val="333399"/>
              </a:solidFill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38361" y="20656"/>
            <a:ext cx="9091612" cy="417513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solidFill>
                  <a:srgbClr val="00B0F0"/>
                </a:solidFill>
              </a:rPr>
              <a:t>Entrée en vigueur des mesures</a:t>
            </a:r>
            <a:endParaRPr lang="fr-FR" dirty="0">
              <a:solidFill>
                <a:srgbClr val="00B0F0"/>
              </a:solidFill>
            </a:endParaRPr>
          </a:p>
        </p:txBody>
      </p:sp>
      <p:graphicFrame>
        <p:nvGraphicFramePr>
          <p:cNvPr id="8" name="Table 1">
            <a:extLst>
              <a:ext uri="{FF2B5EF4-FFF2-40B4-BE49-F238E27FC236}">
                <a16:creationId xmlns="" xmlns:a16="http://schemas.microsoft.com/office/drawing/2014/main" id="{8FCA3252-0EB4-4B86-A6EF-311B723CE6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852421"/>
              </p:ext>
            </p:extLst>
          </p:nvPr>
        </p:nvGraphicFramePr>
        <p:xfrm>
          <a:off x="179512" y="116632"/>
          <a:ext cx="8928992" cy="6457974"/>
        </p:xfrm>
        <a:graphic>
          <a:graphicData uri="http://schemas.openxmlformats.org/drawingml/2006/table">
            <a:tbl>
              <a:tblPr/>
              <a:tblGrid>
                <a:gridCol w="470427">
                  <a:extLst>
                    <a:ext uri="{9D8B030D-6E8A-4147-A177-3AD203B41FA5}">
                      <a16:colId xmlns="" xmlns:a16="http://schemas.microsoft.com/office/drawing/2014/main" val="3089729240"/>
                    </a:ext>
                  </a:extLst>
                </a:gridCol>
                <a:gridCol w="366666">
                  <a:extLst>
                    <a:ext uri="{9D8B030D-6E8A-4147-A177-3AD203B41FA5}">
                      <a16:colId xmlns="" xmlns:a16="http://schemas.microsoft.com/office/drawing/2014/main" val="572459078"/>
                    </a:ext>
                  </a:extLst>
                </a:gridCol>
                <a:gridCol w="963107">
                  <a:extLst>
                    <a:ext uri="{9D8B030D-6E8A-4147-A177-3AD203B41FA5}">
                      <a16:colId xmlns="" xmlns:a16="http://schemas.microsoft.com/office/drawing/2014/main" val="2898500235"/>
                    </a:ext>
                  </a:extLst>
                </a:gridCol>
                <a:gridCol w="2880320">
                  <a:extLst>
                    <a:ext uri="{9D8B030D-6E8A-4147-A177-3AD203B41FA5}">
                      <a16:colId xmlns="" xmlns:a16="http://schemas.microsoft.com/office/drawing/2014/main" val="4046305113"/>
                    </a:ext>
                  </a:extLst>
                </a:gridCol>
                <a:gridCol w="438955">
                  <a:extLst>
                    <a:ext uri="{9D8B030D-6E8A-4147-A177-3AD203B41FA5}">
                      <a16:colId xmlns="" xmlns:a16="http://schemas.microsoft.com/office/drawing/2014/main" val="2589277878"/>
                    </a:ext>
                  </a:extLst>
                </a:gridCol>
                <a:gridCol w="3809517">
                  <a:extLst>
                    <a:ext uri="{9D8B030D-6E8A-4147-A177-3AD203B41FA5}">
                      <a16:colId xmlns="" xmlns:a16="http://schemas.microsoft.com/office/drawing/2014/main" val="331516458"/>
                    </a:ext>
                  </a:extLst>
                </a:gridCol>
              </a:tblGrid>
              <a:tr h="26092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Année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Mois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Sujet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Descriptif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Acte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Commentaires</a:t>
                      </a:r>
                      <a:endParaRPr lang="fr-FR" sz="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32377123"/>
                  </a:ext>
                </a:extLst>
              </a:tr>
              <a:tr h="2644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janv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Télémédecine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Acte d’accompagnement du patient à la téléconsultation, en lien avec le médecin, valorisé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différemment selon 3 cas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TLD</a:t>
                      </a: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Acte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de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manière spécifique à domicile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15€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33175820"/>
                  </a:ext>
                </a:extLst>
              </a:tr>
              <a:tr h="217831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TLL</a:t>
                      </a: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Acte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de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manière spécifique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dans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 lieu dédié aux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téléconsultations - 12€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015476"/>
                  </a:ext>
                </a:extLst>
              </a:tr>
              <a:tr h="315342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TLS</a:t>
                      </a: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Acte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réalisé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lors d’un soin infirmier déjà prévu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10€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621969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Bilan de Soins Infirmiers - Prise en charge patient </a:t>
                      </a:r>
                      <a:r>
                        <a:rPr lang="fr-F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dépendant</a:t>
                      </a:r>
                    </a:p>
                    <a:p>
                      <a:pPr algn="ctr" fontAlgn="ctr"/>
                      <a:endParaRPr lang="fr-FR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endParaRPr lang="fr-FR" sz="8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Valorisation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du bilan BSI </a:t>
                      </a:r>
                    </a:p>
                    <a:p>
                      <a:pPr algn="l" fontAlgn="ctr"/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 2,5 et DI 1,2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BSI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initial – 25€</a:t>
                      </a:r>
                    </a:p>
                    <a:p>
                      <a:pPr algn="l" fontAlgn="ctr"/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BSI de renouvellement ou intermédiaire – 12€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24">
                <a:tc rowSpan="2"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fr-FR" sz="8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ère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étape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patients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dépendants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âgés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90 ans et plus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(remplacement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progressive de la tarification à l’acte en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AIS) 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BSA</a:t>
                      </a: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Forfait pour patient dépendant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avec charge en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soins dite «l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égère»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- 13€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5517134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BSB</a:t>
                      </a: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Forfait pour patient dépendant avec charge en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soins dite «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intermédiaire»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- 18,20€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831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0832739"/>
                  </a:ext>
                </a:extLst>
              </a:tr>
              <a:tr h="116702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BSC</a:t>
                      </a: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Forfait pour patient dépendant avec charge en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soins dite «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lourde»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- 28,70€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62749295"/>
                  </a:ext>
                </a:extLst>
              </a:tr>
              <a:tr h="118263">
                <a:tc row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685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endParaRPr lang="fr-FR" sz="4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Indemnité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forfaitaire de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déplacement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 lien avec forfait dépendance</a:t>
                      </a:r>
                    </a:p>
                    <a:p>
                      <a:pPr algn="ctr" fontAlgn="ctr"/>
                      <a:endParaRPr lang="fr-FR" sz="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IFI</a:t>
                      </a:r>
                    </a:p>
                  </a:txBody>
                  <a:tcPr marL="10800" marR="3720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Cotation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IFI pour indemnités forfaitaires de déplacement en lien avec le forfait dépendance (BSI)</a:t>
                      </a:r>
                      <a:endParaRPr lang="fr-FR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5400">
                <a:tc rowSpan="2">
                  <a:txBody>
                    <a:bodyPr/>
                    <a:lstStyle/>
                    <a:p>
                      <a:endParaRPr lang="fr-FR" dirty="0"/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fr-FR"/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lvl="1" indent="-368300" algn="just">
                        <a:buFont typeface="Wingdings" panose="05000000000000000000" pitchFamily="2" charset="2"/>
                        <a:buNone/>
                      </a:pPr>
                      <a:endParaRPr lang="fr-FR" sz="8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8681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Possibilité de facturer certains actes techniques en sus des soins pour dépendance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AMX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-368300" algn="just">
                        <a:buFont typeface="Wingdings" panose="05000000000000000000" pitchFamily="2" charset="2"/>
                        <a:buNone/>
                      </a:pPr>
                      <a:endParaRPr lang="fr-FR" sz="4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lvl="1" indent="-368300" algn="just">
                        <a:buFont typeface="Wingdings" panose="05000000000000000000" pitchFamily="2" charset="2"/>
                        <a:buNone/>
                      </a:pPr>
                      <a:r>
                        <a:rPr lang="fr-FR" sz="8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Cotation en AMX des a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ctes techniques autorisés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sus des forfaits BSI et des séances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AIS 3 à </a:t>
                      </a:r>
                      <a:r>
                        <a:rPr lang="fr-FR" sz="8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taux plein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:</a:t>
                      </a:r>
                    </a:p>
                    <a:p>
                      <a:pPr marL="0" lvl="1" indent="-368300" algn="just">
                        <a:buFont typeface="Wingdings" panose="05000000000000000000" pitchFamily="2" charset="2"/>
                        <a:buNone/>
                      </a:pP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fr-FR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perfusions;</a:t>
                      </a:r>
                      <a:endParaRPr lang="fr-FR" sz="8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lvl="1" indent="-368300" algn="just">
                        <a:buFont typeface="Wingdings" panose="05000000000000000000" pitchFamily="2" charset="2"/>
                        <a:buNone/>
                      </a:pPr>
                      <a:r>
                        <a:rPr lang="fr-FR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pansements lourds et complexes;</a:t>
                      </a:r>
                      <a:r>
                        <a:rPr lang="fr-FR" sz="8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</a:t>
                      </a:r>
                    </a:p>
                    <a:p>
                      <a:pPr marL="0" lvl="1" indent="-368300" algn="just">
                        <a:buFont typeface="Wingdings" panose="05000000000000000000" pitchFamily="2" charset="2"/>
                        <a:buNone/>
                      </a:pPr>
                      <a:r>
                        <a:rPr lang="fr-FR" sz="8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fr-FR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séances à domicile, de surveillance clinique et de prévention pour un patient à la suite d’une hospitalisation pour épisode de décompensation d’une insuffisance cardiaque ou d’exacerbation d’une BPCO; </a:t>
                      </a:r>
                    </a:p>
                    <a:p>
                      <a:pPr marL="0" lvl="1" indent="-368300" algn="just" defTabSz="914400" rtl="0" eaLnBrk="1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fr-FR" sz="8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p</a:t>
                      </a:r>
                      <a:r>
                        <a:rPr lang="fr-FR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rélèvements sanguins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1663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fr-F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Indemnités kilométriques</a:t>
                      </a:r>
                    </a:p>
                    <a:p>
                      <a:pPr algn="ctr" fontAlgn="ctr"/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Dispositif de plafonnement journalier du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montant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facturé des IK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Modalités d’abattement :</a:t>
                      </a:r>
                    </a:p>
                    <a:p>
                      <a:pPr marL="171450" indent="-171450" algn="l" fontAlgn="ctr">
                        <a:buFontTx/>
                        <a:buChar char="-"/>
                      </a:pP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jusqu’à 299km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cumulés inclus, aucun abattement n’est appliqué;</a:t>
                      </a:r>
                    </a:p>
                    <a:p>
                      <a:pPr marL="171450" indent="-171450" algn="l" fontAlgn="ctr">
                        <a:buFontTx/>
                        <a:buChar char="-"/>
                      </a:pP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à partir de 300km et jusqu’à 399km cumulés, bornes incluses, abattement de 50% du tarif de remboursement des IK;</a:t>
                      </a:r>
                    </a:p>
                    <a:p>
                      <a:pPr marL="171450" indent="-171450" algn="l" fontAlgn="ctr">
                        <a:buFontTx/>
                        <a:buChar char="-"/>
                      </a:pP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à partir de 400km cumulés inclus, abattement de 100% du tarif de remboursement des IK.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35807773"/>
                  </a:ext>
                </a:extLst>
              </a:tr>
              <a:tr h="322127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Pansements courants, lourds et complexes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Création d’un bilan initial de prise en charge des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plaies (art 3 – </a:t>
                      </a:r>
                      <a:r>
                        <a:rPr lang="fr-FR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I)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11</a:t>
                      </a: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4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Création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d’un bilan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à la première prise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 charge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d’une plaie nécessitant un pansement lourd et complexe </a:t>
                      </a:r>
                      <a:b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fr-FR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95386924"/>
                  </a:ext>
                </a:extLst>
              </a:tr>
              <a:tr h="313006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Evolution du libellé de certains pansements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lourds et complexes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buFontTx/>
                        <a:buNone/>
                      </a:pPr>
                      <a:endParaRPr lang="fr-FR" sz="4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indent="-171450" algn="l" defTabSz="914400" rtl="0" eaLnBrk="1" fontAlgn="ctr" latinLnBrk="0" hangingPunct="1">
                        <a:buFontTx/>
                        <a:buChar char="-"/>
                      </a:pPr>
                      <a:r>
                        <a:rPr lang="fr-FR" sz="8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Individualisation de l’acte de « pansement de brûlure après radiothérapie sur surface supérieure à 2% de la surface corporelle »;</a:t>
                      </a:r>
                    </a:p>
                    <a:p>
                      <a:pPr marL="171450" indent="-171450" algn="l" defTabSz="914400" rtl="0" eaLnBrk="1" fontAlgn="ctr" latinLnBrk="0" hangingPunct="1">
                        <a:buFontTx/>
                        <a:buChar char="-"/>
                      </a:pPr>
                      <a:r>
                        <a:rPr lang="fr-FR" sz="8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suppression de la mention « chirurgical » pour pansements lourds et complexes nécessitant méchage ou irrigation.</a:t>
                      </a:r>
                    </a:p>
                    <a:p>
                      <a:pPr algn="l" fontAlgn="ctr"/>
                      <a:endParaRPr lang="fr-FR" sz="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3006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Revalorisation de pansements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courants en AMI 3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art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fr-FR" sz="8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I)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3</a:t>
                      </a: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fr-FR" sz="8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Revalorisation des actes de pansements de stomie, de trachéotomie et de changement de canule;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fr-FR" sz="8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évolution de la description et individualisation des libellés des pansements après chirurgie des veines avec incisions cutanées multiples, et des chirurgies mammaires et </a:t>
                      </a:r>
                      <a:r>
                        <a:rPr lang="fr-FR" sz="8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abdominoplastie</a:t>
                      </a:r>
                      <a:r>
                        <a:rPr lang="fr-FR" sz="8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endParaRPr lang="fr-FR" sz="8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3921410"/>
                  </a:ext>
                </a:extLst>
              </a:tr>
              <a:tr h="223907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Prise en charge enfants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Création majoration conventionnelle jeune enfant (moins de 7 ans)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MIE</a:t>
                      </a: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Ouvert aux enfants de moins de 7 ans - 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3,15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44655597"/>
                  </a:ext>
                </a:extLst>
              </a:tr>
              <a:tr h="217831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Forfait</a:t>
                      </a:r>
                      <a:r>
                        <a:rPr lang="fr-FR" sz="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structure 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Mise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 place de l’aide à l’informatisation et à la modernisation 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fr-FR" sz="800" b="0" i="0" u="none" strike="noStrike" baseline="30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</a:t>
                      </a:r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paiement en 2021 au titre</a:t>
                      </a:r>
                      <a:r>
                        <a:rPr lang="fr-FR" sz="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2020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2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35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4668DC-857F-487D-BFFA-8C0CA5037977}" type="slidenum">
              <a:rPr lang="fr-BE" smtClean="0">
                <a:solidFill>
                  <a:srgbClr val="333399"/>
                </a:solidFill>
              </a:rPr>
              <a:pPr/>
              <a:t>4</a:t>
            </a:fld>
            <a:endParaRPr lang="fr-BE">
              <a:solidFill>
                <a:srgbClr val="333399"/>
              </a:solidFill>
            </a:endParaRPr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38361" y="20656"/>
            <a:ext cx="9091612" cy="417513"/>
          </a:xfrm>
        </p:spPr>
        <p:txBody>
          <a:bodyPr>
            <a:normAutofit/>
          </a:bodyPr>
          <a:lstStyle/>
          <a:p>
            <a:pPr algn="ctr"/>
            <a:r>
              <a:rPr lang="fr-FR" dirty="0" smtClean="0">
                <a:solidFill>
                  <a:srgbClr val="00B0F0"/>
                </a:solidFill>
              </a:rPr>
              <a:t>Entrée en vigueur des mesures</a:t>
            </a:r>
            <a:endParaRPr lang="fr-FR" dirty="0">
              <a:solidFill>
                <a:srgbClr val="00B0F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3B9F2E5B-5EE1-4295-B9D1-EB68EBD5C6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148311"/>
              </p:ext>
            </p:extLst>
          </p:nvPr>
        </p:nvGraphicFramePr>
        <p:xfrm>
          <a:off x="107504" y="692696"/>
          <a:ext cx="8852199" cy="5751425"/>
        </p:xfrm>
        <a:graphic>
          <a:graphicData uri="http://schemas.openxmlformats.org/drawingml/2006/table">
            <a:tbl>
              <a:tblPr/>
              <a:tblGrid>
                <a:gridCol w="419294">
                  <a:extLst>
                    <a:ext uri="{9D8B030D-6E8A-4147-A177-3AD203B41FA5}">
                      <a16:colId xmlns="" xmlns:a16="http://schemas.microsoft.com/office/drawing/2014/main" val="2743329120"/>
                    </a:ext>
                  </a:extLst>
                </a:gridCol>
                <a:gridCol w="360603">
                  <a:extLst>
                    <a:ext uri="{9D8B030D-6E8A-4147-A177-3AD203B41FA5}">
                      <a16:colId xmlns="" xmlns:a16="http://schemas.microsoft.com/office/drawing/2014/main" val="4113871287"/>
                    </a:ext>
                  </a:extLst>
                </a:gridCol>
                <a:gridCol w="1519984">
                  <a:extLst>
                    <a:ext uri="{9D8B030D-6E8A-4147-A177-3AD203B41FA5}">
                      <a16:colId xmlns="" xmlns:a16="http://schemas.microsoft.com/office/drawing/2014/main" val="2464440161"/>
                    </a:ext>
                  </a:extLst>
                </a:gridCol>
                <a:gridCol w="2143073">
                  <a:extLst>
                    <a:ext uri="{9D8B030D-6E8A-4147-A177-3AD203B41FA5}">
                      <a16:colId xmlns="" xmlns:a16="http://schemas.microsoft.com/office/drawing/2014/main" val="3549780788"/>
                    </a:ext>
                  </a:extLst>
                </a:gridCol>
                <a:gridCol w="692578">
                  <a:extLst>
                    <a:ext uri="{9D8B030D-6E8A-4147-A177-3AD203B41FA5}">
                      <a16:colId xmlns="" xmlns:a16="http://schemas.microsoft.com/office/drawing/2014/main" val="2440559546"/>
                    </a:ext>
                  </a:extLst>
                </a:gridCol>
                <a:gridCol w="3716667">
                  <a:extLst>
                    <a:ext uri="{9D8B030D-6E8A-4147-A177-3AD203B41FA5}">
                      <a16:colId xmlns="" xmlns:a16="http://schemas.microsoft.com/office/drawing/2014/main" val="453839228"/>
                    </a:ext>
                  </a:extLst>
                </a:gridCol>
              </a:tblGrid>
              <a:tr h="45991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Année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Mois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Sujet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Descriptif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Acte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Commentaires</a:t>
                      </a:r>
                      <a:endParaRPr lang="fr-FR" sz="8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87588119"/>
                  </a:ext>
                </a:extLst>
              </a:tr>
              <a:tr h="95328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fr-FR" sz="8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Mai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Bilan de Soins Infirmiers - Prise en charge patient dépendant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Possibilité de facturer certains actes techniques en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sus des soins pour dépendance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AMX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Elargissement des</a:t>
                      </a:r>
                      <a:r>
                        <a:rPr lang="fr-FR" sz="800" b="0" i="0" u="none" strike="noStrike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</a:t>
                      </a:r>
                      <a:r>
                        <a:rPr lang="fr-FR" sz="800" b="0" i="0" u="none" strike="noStrike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ctes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techniques ouverts à la cotation en sus des forfaits BSI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 AIS 3 </a:t>
                      </a:r>
                      <a:r>
                        <a:rPr lang="fr-FR" sz="800" b="0" i="0" u="sng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avec </a:t>
                      </a:r>
                      <a:r>
                        <a:rPr lang="fr-FR" sz="8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application art. </a:t>
                      </a:r>
                      <a:r>
                        <a:rPr lang="fr-FR" sz="800" b="0" i="0" u="sng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11B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: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Surveillance et observation d'un patient diabétique </a:t>
                      </a:r>
                      <a:r>
                        <a:rPr lang="fr-FR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insulino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-traité dont l'état nécessite une adaptation régulière des doses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d'insuline;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injections sous-cutanées d'insuline;</a:t>
                      </a:r>
                    </a:p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fr-FR" sz="8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intra-musculaires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intradermiques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sous-cutanées. 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91894164"/>
                  </a:ext>
                </a:extLst>
              </a:tr>
              <a:tr h="152877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31485758"/>
                  </a:ext>
                </a:extLst>
              </a:tr>
              <a:tr h="481860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juil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Iatrogénie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Revalorisation de l’acte d’administration et de surveillance d’une thérapeutique orale au domicile (art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fr-FR" sz="8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I)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1,2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34108538"/>
                  </a:ext>
                </a:extLst>
              </a:tr>
              <a:tr h="28562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Pansements courants, lourds et complexes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Création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nouveaux actes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1,1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Analgésie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topique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91829784"/>
                  </a:ext>
                </a:extLst>
              </a:tr>
              <a:tr h="335929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5,1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Pansement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d’ulcère ou de greffe cutanée avec pose de compression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02356198"/>
                  </a:ext>
                </a:extLst>
              </a:tr>
              <a:tr h="55913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janv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Bilan de Soins Infirmiers - Prise en charge patient dépendant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fr-FR" sz="800" b="0" i="0" u="none" strike="noStrike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ème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étape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patients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dépendants âgés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85 ans et plus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BSA, BSB, BSC</a:t>
                      </a:r>
                    </a:p>
                    <a:p>
                      <a:pPr algn="ctr" fontAlgn="ctr"/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Sous réserve du bilan établi en novembre 2020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5518057"/>
                  </a:ext>
                </a:extLst>
              </a:tr>
              <a:tr h="88937">
                <a:tc rowSpan="2"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909877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Postopératoires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Création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d'actes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2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acte de retrait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sonde urinaire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70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2,8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Surveillance de drain de </a:t>
                      </a:r>
                      <a:r>
                        <a:rPr lang="fr-FR" sz="8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redon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et/ou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retrait post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-opératoire de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drain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séances au plus)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32560022"/>
                  </a:ext>
                </a:extLst>
              </a:tr>
              <a:tr h="148870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3,9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séance de surveillance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clinique et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d’accompagnement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postopératoire à domicile (3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séances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 plus)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3800205"/>
                  </a:ext>
                </a:extLst>
              </a:tr>
              <a:tr h="148870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4,2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séance de surveillance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et/ou retrait de cathéter </a:t>
                      </a:r>
                      <a:r>
                        <a:rPr lang="fr-FR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périnerveux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pour analgésie postopératoire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63200105"/>
                  </a:ext>
                </a:extLst>
              </a:tr>
              <a:tr h="28562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Sonde urinaire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création acte de retrait de sonde urinaire (hors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postopératoire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Acte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 retrait de sonde urinaire (hors cadre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postopératoire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art.6 </a:t>
                      </a:r>
                      <a:r>
                        <a:rPr lang="fr-FR" sz="8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chap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I) 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47632856"/>
                  </a:ext>
                </a:extLst>
              </a:tr>
              <a:tr h="48186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janv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Bilan de Soins Infirmiers - Prise en charge patient dépendant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fr-FR" sz="800" b="0" i="0" u="none" strike="noStrike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ème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étape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patients dépendants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âgés de 78 ans et plus</a:t>
                      </a:r>
                      <a:b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BSA, BSB, BSC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Sous réserve du bilan établi en novembre 2021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05895705"/>
                  </a:ext>
                </a:extLst>
              </a:tr>
              <a:tr h="364005"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Iatrogénie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Création  d’un acte d’accompagnement à domicile de la prise médicamenteuse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5,1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 </a:t>
                      </a:r>
                      <a:endParaRPr lang="fr-FR" sz="8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4,6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séances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171450" indent="-171450" algn="l" fontAlgn="ctr">
                        <a:buFontTx/>
                        <a:buChar char="-"/>
                      </a:pP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fr-FR" sz="800" b="0" i="0" u="none" strike="noStrike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ère</a:t>
                      </a:r>
                      <a:r>
                        <a:rPr lang="fr-FR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séance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AMI 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5,1;</a:t>
                      </a:r>
                    </a:p>
                    <a:p>
                      <a:pPr marL="171450" indent="-171450" algn="l" fontAlgn="ctr">
                        <a:buFontTx/>
                        <a:buChar char="-"/>
                      </a:pP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fr-FR" sz="800" b="0" i="0" u="none" strike="noStrike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ème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 3</a:t>
                      </a:r>
                      <a:r>
                        <a:rPr lang="fr-FR" sz="800" b="0" i="0" u="none" strike="noStrike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ème</a:t>
                      </a:r>
                      <a:r>
                        <a:rPr lang="fr-FR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séances AMI 4,6</a:t>
                      </a:r>
                      <a:endParaRPr lang="fr-FR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3667632"/>
                  </a:ext>
                </a:extLst>
              </a:tr>
              <a:tr h="37136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janv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Bilan de Soins Infirmiers - Prise en charge patient dépendant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Généralisation pour </a:t>
                      </a:r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tous les patients dépendants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BSA, BSB, BSC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Sous réserve du bilan établi en novembre 2022</a:t>
                      </a:r>
                    </a:p>
                  </a:txBody>
                  <a:tcPr marL="10800" marR="3720" marT="1080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9E1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30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59259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357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nception personnalisée">
  <a:themeElements>
    <a:clrScheme name="1_Conception personnalisé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onception personnalisé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nception personnalisé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nception personnalisé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nception personnalisé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</TotalTime>
  <Words>1112</Words>
  <Application>Microsoft Office PowerPoint</Application>
  <PresentationFormat>Affichage à l'écran (4:3)</PresentationFormat>
  <Paragraphs>197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1_Conception personnalisée</vt:lpstr>
      <vt:lpstr>Entrée en vigueur des mesures</vt:lpstr>
      <vt:lpstr>Entrée en vigueur des mesures</vt:lpstr>
      <vt:lpstr>Entrée en vigueur des mesures</vt:lpstr>
      <vt:lpstr>Entrée en vigueur des mesures</vt:lpstr>
    </vt:vector>
  </TitlesOfParts>
  <Company>CNAMTS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Entrée en vigueur des mesures</dc:title>
  <dc:creator>PINON-09674</dc:creator>
  <cp:lastModifiedBy>PINON-09674</cp:lastModifiedBy>
  <cp:revision>24</cp:revision>
  <cp:lastPrinted>2019-07-22T14:15:59Z</cp:lastPrinted>
  <dcterms:created xsi:type="dcterms:W3CDTF">2019-07-18T08:16:19Z</dcterms:created>
  <dcterms:modified xsi:type="dcterms:W3CDTF">2019-09-02T12:43:54Z</dcterms:modified>
</cp:coreProperties>
</file>