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9" r:id="rId1"/>
    <p:sldMasterId id="2147483650" r:id="rId2"/>
    <p:sldMasterId id="2147483666" r:id="rId3"/>
    <p:sldMasterId id="2147483966" r:id="rId4"/>
  </p:sldMasterIdLst>
  <p:notesMasterIdLst>
    <p:notesMasterId r:id="rId11"/>
  </p:notesMasterIdLst>
  <p:handoutMasterIdLst>
    <p:handoutMasterId r:id="rId12"/>
  </p:handoutMasterIdLst>
  <p:sldIdLst>
    <p:sldId id="952" r:id="rId5"/>
    <p:sldId id="948" r:id="rId6"/>
    <p:sldId id="953" r:id="rId7"/>
    <p:sldId id="957" r:id="rId8"/>
    <p:sldId id="914" r:id="rId9"/>
    <p:sldId id="963" r:id="rId10"/>
  </p:sldIdLst>
  <p:sldSz cx="9144000" cy="6858000" type="screen4x3"/>
  <p:notesSz cx="6797675" cy="9926638"/>
  <p:defaultTextStyle>
    <a:defPPr>
      <a:defRPr lang="fr-FR"/>
    </a:defPPr>
    <a:lvl1pPr algn="l" rtl="0" fontAlgn="base">
      <a:spcBef>
        <a:spcPct val="0"/>
      </a:spcBef>
      <a:spcAft>
        <a:spcPct val="0"/>
      </a:spcAft>
      <a:defRPr sz="800" kern="1200">
        <a:solidFill>
          <a:schemeClr val="tx1"/>
        </a:solidFill>
        <a:latin typeface="Arial" charset="0"/>
        <a:ea typeface="ＭＳ Ｐゴシック" pitchFamily="34" charset="-128"/>
        <a:cs typeface="+mn-cs"/>
      </a:defRPr>
    </a:lvl1pPr>
    <a:lvl2pPr marL="455613" indent="1588" algn="l" rtl="0" fontAlgn="base">
      <a:spcBef>
        <a:spcPct val="0"/>
      </a:spcBef>
      <a:spcAft>
        <a:spcPct val="0"/>
      </a:spcAft>
      <a:defRPr sz="800" kern="1200">
        <a:solidFill>
          <a:schemeClr val="tx1"/>
        </a:solidFill>
        <a:latin typeface="Arial" charset="0"/>
        <a:ea typeface="ＭＳ Ｐゴシック" pitchFamily="34" charset="-128"/>
        <a:cs typeface="+mn-cs"/>
      </a:defRPr>
    </a:lvl2pPr>
    <a:lvl3pPr marL="912813" indent="1588" algn="l" rtl="0" fontAlgn="base">
      <a:spcBef>
        <a:spcPct val="0"/>
      </a:spcBef>
      <a:spcAft>
        <a:spcPct val="0"/>
      </a:spcAft>
      <a:defRPr sz="800" kern="1200">
        <a:solidFill>
          <a:schemeClr val="tx1"/>
        </a:solidFill>
        <a:latin typeface="Arial" charset="0"/>
        <a:ea typeface="ＭＳ Ｐゴシック" pitchFamily="34" charset="-128"/>
        <a:cs typeface="+mn-cs"/>
      </a:defRPr>
    </a:lvl3pPr>
    <a:lvl4pPr marL="1370013" indent="1588" algn="l" rtl="0" fontAlgn="base">
      <a:spcBef>
        <a:spcPct val="0"/>
      </a:spcBef>
      <a:spcAft>
        <a:spcPct val="0"/>
      </a:spcAft>
      <a:defRPr sz="800" kern="1200">
        <a:solidFill>
          <a:schemeClr val="tx1"/>
        </a:solidFill>
        <a:latin typeface="Arial" charset="0"/>
        <a:ea typeface="ＭＳ Ｐゴシック" pitchFamily="34" charset="-128"/>
        <a:cs typeface="+mn-cs"/>
      </a:defRPr>
    </a:lvl4pPr>
    <a:lvl5pPr marL="1827213" indent="1588" algn="l" rtl="0" fontAlgn="base">
      <a:spcBef>
        <a:spcPct val="0"/>
      </a:spcBef>
      <a:spcAft>
        <a:spcPct val="0"/>
      </a:spcAft>
      <a:defRPr sz="800" kern="1200">
        <a:solidFill>
          <a:schemeClr val="tx1"/>
        </a:solidFill>
        <a:latin typeface="Arial" charset="0"/>
        <a:ea typeface="ＭＳ Ｐゴシック" pitchFamily="34" charset="-128"/>
        <a:cs typeface="+mn-cs"/>
      </a:defRPr>
    </a:lvl5pPr>
    <a:lvl6pPr marL="2286000" algn="l" defTabSz="914400" rtl="0" eaLnBrk="1" latinLnBrk="0" hangingPunct="1">
      <a:defRPr sz="800" kern="1200">
        <a:solidFill>
          <a:schemeClr val="tx1"/>
        </a:solidFill>
        <a:latin typeface="Arial" charset="0"/>
        <a:ea typeface="ＭＳ Ｐゴシック" pitchFamily="34" charset="-128"/>
        <a:cs typeface="+mn-cs"/>
      </a:defRPr>
    </a:lvl6pPr>
    <a:lvl7pPr marL="2743200" algn="l" defTabSz="914400" rtl="0" eaLnBrk="1" latinLnBrk="0" hangingPunct="1">
      <a:defRPr sz="800" kern="1200">
        <a:solidFill>
          <a:schemeClr val="tx1"/>
        </a:solidFill>
        <a:latin typeface="Arial" charset="0"/>
        <a:ea typeface="ＭＳ Ｐゴシック" pitchFamily="34" charset="-128"/>
        <a:cs typeface="+mn-cs"/>
      </a:defRPr>
    </a:lvl7pPr>
    <a:lvl8pPr marL="3200400" algn="l" defTabSz="914400" rtl="0" eaLnBrk="1" latinLnBrk="0" hangingPunct="1">
      <a:defRPr sz="800" kern="1200">
        <a:solidFill>
          <a:schemeClr val="tx1"/>
        </a:solidFill>
        <a:latin typeface="Arial" charset="0"/>
        <a:ea typeface="ＭＳ Ｐゴシック" pitchFamily="34" charset="-128"/>
        <a:cs typeface="+mn-cs"/>
      </a:defRPr>
    </a:lvl8pPr>
    <a:lvl9pPr marL="3657600" algn="l" defTabSz="914400" rtl="0" eaLnBrk="1" latinLnBrk="0" hangingPunct="1">
      <a:defRPr sz="800" kern="1200">
        <a:solidFill>
          <a:schemeClr val="tx1"/>
        </a:solidFill>
        <a:latin typeface="Arial" charset="0"/>
        <a:ea typeface="ＭＳ Ｐゴシック"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ARREUR-08911" initials="L" lastIdx="1" clrIdx="0"/>
  <p:cmAuthor id="1" name="FRANGEUL-65209" initials="F"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0000"/>
    <a:srgbClr val="FF5050"/>
    <a:srgbClr val="FF9933"/>
    <a:srgbClr val="EFE411"/>
    <a:srgbClr val="FFFF99"/>
    <a:srgbClr val="FFCCCC"/>
    <a:srgbClr val="FF8F26"/>
    <a:srgbClr val="FFFFCC"/>
    <a:srgbClr val="F79646"/>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57" autoAdjust="0"/>
    <p:restoredTop sz="95030" autoAdjust="0"/>
  </p:normalViewPr>
  <p:slideViewPr>
    <p:cSldViewPr>
      <p:cViewPr>
        <p:scale>
          <a:sx n="110" d="100"/>
          <a:sy n="110" d="100"/>
        </p:scale>
        <p:origin x="-1446" y="24"/>
      </p:cViewPr>
      <p:guideLst>
        <p:guide orient="horz" pos="2256"/>
        <p:guide pos="480"/>
      </p:guideLst>
    </p:cSldViewPr>
  </p:slideViewPr>
  <p:outlineViewPr>
    <p:cViewPr>
      <p:scale>
        <a:sx n="33" d="100"/>
        <a:sy n="33" d="100"/>
      </p:scale>
      <p:origin x="0" y="1657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366" y="-10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0"/>
            <a:ext cx="2946400" cy="496888"/>
          </a:xfrm>
          <a:prstGeom prst="rect">
            <a:avLst/>
          </a:prstGeom>
        </p:spPr>
        <p:txBody>
          <a:bodyPr vert="horz" wrap="square" lIns="91434" tIns="45717" rIns="91434" bIns="45717" numCol="1" anchor="t" anchorCtr="0" compatLnSpc="1">
            <a:prstTxWarp prst="textNoShape">
              <a:avLst/>
            </a:prstTxWarp>
          </a:bodyPr>
          <a:lstStyle>
            <a:lvl1pPr>
              <a:defRPr sz="1200">
                <a:latin typeface="Arial" charset="0"/>
              </a:defRPr>
            </a:lvl1pPr>
          </a:lstStyle>
          <a:p>
            <a:pPr>
              <a:defRPr/>
            </a:pPr>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wrap="square" lIns="91434" tIns="45717" rIns="91434" bIns="45717" numCol="1" anchor="t" anchorCtr="0" compatLnSpc="1">
            <a:prstTxWarp prst="textNoShape">
              <a:avLst/>
            </a:prstTxWarp>
          </a:bodyPr>
          <a:lstStyle>
            <a:lvl1pPr algn="r">
              <a:defRPr sz="1200">
                <a:latin typeface="Arial" charset="0"/>
              </a:defRPr>
            </a:lvl1pPr>
          </a:lstStyle>
          <a:p>
            <a:pPr>
              <a:defRPr/>
            </a:pPr>
            <a:fld id="{C44021E7-4DCC-4AEE-AF5D-97F8AEBC8DE0}" type="datetimeFigureOut">
              <a:rPr lang="fr-FR"/>
              <a:pPr>
                <a:defRPr/>
              </a:pPr>
              <a:t>02/09/2019</a:t>
            </a:fld>
            <a:endParaRPr lang="fr-FR"/>
          </a:p>
        </p:txBody>
      </p:sp>
      <p:sp>
        <p:nvSpPr>
          <p:cNvPr id="4" name="Espace réservé du pied de page 3"/>
          <p:cNvSpPr>
            <a:spLocks noGrp="1"/>
          </p:cNvSpPr>
          <p:nvPr>
            <p:ph type="ftr" sz="quarter" idx="2"/>
          </p:nvPr>
        </p:nvSpPr>
        <p:spPr>
          <a:xfrm>
            <a:off x="1" y="9428164"/>
            <a:ext cx="2946400" cy="496887"/>
          </a:xfrm>
          <a:prstGeom prst="rect">
            <a:avLst/>
          </a:prstGeom>
        </p:spPr>
        <p:txBody>
          <a:bodyPr vert="horz" wrap="square" lIns="91434" tIns="45717" rIns="91434" bIns="45717" numCol="1" anchor="b" anchorCtr="0" compatLnSpc="1">
            <a:prstTxWarp prst="textNoShape">
              <a:avLst/>
            </a:prstTxWarp>
          </a:bodyPr>
          <a:lstStyle>
            <a:lvl1pPr>
              <a:defRPr sz="1200">
                <a:latin typeface="Arial" charset="0"/>
              </a:defRPr>
            </a:lvl1pPr>
          </a:lstStyle>
          <a:p>
            <a:pPr>
              <a:defRPr/>
            </a:pPr>
            <a:endParaRPr lang="fr-FR"/>
          </a:p>
        </p:txBody>
      </p:sp>
      <p:sp>
        <p:nvSpPr>
          <p:cNvPr id="5" name="Espace réservé du numéro de diapositive 4"/>
          <p:cNvSpPr>
            <a:spLocks noGrp="1"/>
          </p:cNvSpPr>
          <p:nvPr>
            <p:ph type="sldNum" sz="quarter" idx="3"/>
          </p:nvPr>
        </p:nvSpPr>
        <p:spPr>
          <a:xfrm>
            <a:off x="3849688" y="9428164"/>
            <a:ext cx="2946400" cy="496887"/>
          </a:xfrm>
          <a:prstGeom prst="rect">
            <a:avLst/>
          </a:prstGeom>
        </p:spPr>
        <p:txBody>
          <a:bodyPr vert="horz" wrap="square" lIns="91434" tIns="45717" rIns="91434" bIns="45717" numCol="1" anchor="b" anchorCtr="0" compatLnSpc="1">
            <a:prstTxWarp prst="textNoShape">
              <a:avLst/>
            </a:prstTxWarp>
          </a:bodyPr>
          <a:lstStyle>
            <a:lvl1pPr algn="r">
              <a:defRPr sz="1200">
                <a:latin typeface="Arial" charset="0"/>
              </a:defRPr>
            </a:lvl1pPr>
          </a:lstStyle>
          <a:p>
            <a:pPr>
              <a:defRPr/>
            </a:pPr>
            <a:fld id="{7612E993-7AD3-4A61-A1E5-D4E9A40A85EC}" type="slidenum">
              <a:rPr lang="fr-FR"/>
              <a:pPr>
                <a:defRPr/>
              </a:pPr>
              <a:t>‹N°›</a:t>
            </a:fld>
            <a:endParaRPr lang="fr-FR"/>
          </a:p>
        </p:txBody>
      </p:sp>
    </p:spTree>
    <p:extLst>
      <p:ext uri="{BB962C8B-B14F-4D97-AF65-F5344CB8AC3E}">
        <p14:creationId xmlns:p14="http://schemas.microsoft.com/office/powerpoint/2010/main" val="452983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1"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1" name="Rectangle 3"/>
          <p:cNvSpPr>
            <a:spLocks noGrp="1" noChangeArrowheads="1"/>
          </p:cNvSpPr>
          <p:nvPr>
            <p:ph type="dt" idx="1"/>
          </p:nvPr>
        </p:nvSpPr>
        <p:spPr bwMode="auto">
          <a:xfrm>
            <a:off x="3851275"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lvl1pPr algn="r" eaLnBrk="0" hangingPunct="0">
              <a:defRPr sz="1200">
                <a:latin typeface="Times New Roman" pitchFamily="18" charset="0"/>
              </a:defRPr>
            </a:lvl1pPr>
          </a:lstStyle>
          <a:p>
            <a:pPr>
              <a:defRPr/>
            </a:pPr>
            <a:fld id="{9DE939EC-0EE0-401F-A4A1-5146362F2D0C}" type="datetimeFigureOut">
              <a:rPr lang="fr-FR"/>
              <a:pPr>
                <a:defRPr/>
              </a:pPr>
              <a:t>02/09/2019</a:t>
            </a:fld>
            <a:endParaRPr lang="fr-FR"/>
          </a:p>
        </p:txBody>
      </p:sp>
      <p:sp>
        <p:nvSpPr>
          <p:cNvPr id="12292"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12293" name="Rectangle 5"/>
          <p:cNvSpPr>
            <a:spLocks noGrp="1" noChangeArrowheads="1"/>
          </p:cNvSpPr>
          <p:nvPr>
            <p:ph type="body" sz="quarter" idx="3"/>
          </p:nvPr>
        </p:nvSpPr>
        <p:spPr bwMode="auto">
          <a:xfrm>
            <a:off x="906463" y="4714876"/>
            <a:ext cx="4984750"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2294" name="Rectangle 6"/>
          <p:cNvSpPr>
            <a:spLocks noGrp="1" noChangeArrowheads="1"/>
          </p:cNvSpPr>
          <p:nvPr>
            <p:ph type="ftr" sz="quarter" idx="4"/>
          </p:nvPr>
        </p:nvSpPr>
        <p:spPr bwMode="auto">
          <a:xfrm>
            <a:off x="1"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eaLnBrk="0" hangingPunct="0">
              <a:defRPr sz="1200">
                <a:latin typeface="Times New Roman" pitchFamily="18" charset="0"/>
              </a:defRPr>
            </a:lvl1pPr>
          </a:lstStyle>
          <a:p>
            <a:pPr>
              <a:defRPr/>
            </a:pPr>
            <a:endParaRPr lang="fr-FR"/>
          </a:p>
        </p:txBody>
      </p:sp>
      <p:sp>
        <p:nvSpPr>
          <p:cNvPr id="12295" name="Rectangle 7"/>
          <p:cNvSpPr>
            <a:spLocks noGrp="1" noChangeArrowheads="1"/>
          </p:cNvSpPr>
          <p:nvPr>
            <p:ph type="sldNum" sz="quarter" idx="5"/>
          </p:nvPr>
        </p:nvSpPr>
        <p:spPr bwMode="auto">
          <a:xfrm>
            <a:off x="3851275"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34" tIns="45717" rIns="91434" bIns="45717" numCol="1" anchor="b" anchorCtr="0" compatLnSpc="1">
            <a:prstTxWarp prst="textNoShape">
              <a:avLst/>
            </a:prstTxWarp>
          </a:bodyPr>
          <a:lstStyle>
            <a:lvl1pPr algn="r" eaLnBrk="0" hangingPunct="0">
              <a:defRPr sz="1200">
                <a:latin typeface="Times New Roman" pitchFamily="18" charset="0"/>
              </a:defRPr>
            </a:lvl1pPr>
          </a:lstStyle>
          <a:p>
            <a:pPr>
              <a:defRPr/>
            </a:pPr>
            <a:fld id="{C6535E8B-0C4F-4736-BB2D-D9145B9F3EC5}" type="slidenum">
              <a:rPr lang="fr-FR"/>
              <a:pPr>
                <a:defRPr/>
              </a:pPr>
              <a:t>‹N°›</a:t>
            </a:fld>
            <a:endParaRPr lang="fr-FR"/>
          </a:p>
        </p:txBody>
      </p:sp>
    </p:spTree>
    <p:extLst>
      <p:ext uri="{BB962C8B-B14F-4D97-AF65-F5344CB8AC3E}">
        <p14:creationId xmlns:p14="http://schemas.microsoft.com/office/powerpoint/2010/main" val="12062080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1pPr>
    <a:lvl2pPr marL="4556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5434" algn="l" defTabSz="457088" rtl="0" eaLnBrk="1" latinLnBrk="0" hangingPunct="1">
      <a:defRPr sz="1200" kern="1200">
        <a:solidFill>
          <a:schemeClr val="tx1"/>
        </a:solidFill>
        <a:latin typeface="+mn-lt"/>
        <a:ea typeface="+mn-ea"/>
        <a:cs typeface="+mn-cs"/>
      </a:defRPr>
    </a:lvl6pPr>
    <a:lvl7pPr marL="2742522" algn="l" defTabSz="457088" rtl="0" eaLnBrk="1" latinLnBrk="0" hangingPunct="1">
      <a:defRPr sz="1200" kern="1200">
        <a:solidFill>
          <a:schemeClr val="tx1"/>
        </a:solidFill>
        <a:latin typeface="+mn-lt"/>
        <a:ea typeface="+mn-ea"/>
        <a:cs typeface="+mn-cs"/>
      </a:defRPr>
    </a:lvl7pPr>
    <a:lvl8pPr marL="3199609" algn="l" defTabSz="457088" rtl="0" eaLnBrk="1" latinLnBrk="0" hangingPunct="1">
      <a:defRPr sz="1200" kern="1200">
        <a:solidFill>
          <a:schemeClr val="tx1"/>
        </a:solidFill>
        <a:latin typeface="+mn-lt"/>
        <a:ea typeface="+mn-ea"/>
        <a:cs typeface="+mn-cs"/>
      </a:defRPr>
    </a:lvl8pPr>
    <a:lvl9pPr marL="3656696" algn="l" defTabSz="45708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Wingdings" panose="05000000000000000000" pitchFamily="2" charset="2"/>
              <a:buNone/>
            </a:pPr>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1</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pPr>
                <a:defRPr/>
              </a:pPr>
              <a:t>2</a:t>
            </a:fld>
            <a:endParaRPr lang="fr-FR"/>
          </a:p>
        </p:txBody>
      </p:sp>
    </p:spTree>
    <p:extLst>
      <p:ext uri="{BB962C8B-B14F-4D97-AF65-F5344CB8AC3E}">
        <p14:creationId xmlns:p14="http://schemas.microsoft.com/office/powerpoint/2010/main" val="1613941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3</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indent="0">
              <a:buFont typeface="Wingdings" panose="05000000000000000000" pitchFamily="2" charset="2"/>
              <a:buNone/>
            </a:pPr>
            <a:endParaRPr lang="fr-FR" dirty="0"/>
          </a:p>
        </p:txBody>
      </p:sp>
      <p:sp>
        <p:nvSpPr>
          <p:cNvPr id="4" name="Espace réservé du numéro de diapositive 3"/>
          <p:cNvSpPr>
            <a:spLocks noGrp="1"/>
          </p:cNvSpPr>
          <p:nvPr>
            <p:ph type="sldNum" sz="quarter" idx="10"/>
          </p:nvPr>
        </p:nvSpPr>
        <p:spPr/>
        <p:txBody>
          <a:bodyPr/>
          <a:lstStyle/>
          <a:p>
            <a:pPr>
              <a:defRPr/>
            </a:pPr>
            <a:fld id="{C6535E8B-0C4F-4736-BB2D-D9145B9F3EC5}" type="slidenum">
              <a:rPr lang="fr-FR" smtClean="0">
                <a:solidFill>
                  <a:prstClr val="black"/>
                </a:solidFill>
              </a:rPr>
              <a:pPr>
                <a:defRPr/>
              </a:pPr>
              <a:t>4</a:t>
            </a:fld>
            <a:endParaRPr lang="fr-FR">
              <a:solidFill>
                <a:prstClr val="black"/>
              </a:solidFill>
            </a:endParaRPr>
          </a:p>
        </p:txBody>
      </p:sp>
    </p:spTree>
    <p:extLst>
      <p:ext uri="{BB962C8B-B14F-4D97-AF65-F5344CB8AC3E}">
        <p14:creationId xmlns:p14="http://schemas.microsoft.com/office/powerpoint/2010/main" val="1613941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492898"/>
            <a:ext cx="7772400" cy="1362075"/>
          </a:xfrm>
        </p:spPr>
        <p:txBody>
          <a:bodyPr anchor="t"/>
          <a:lstStyle>
            <a:lvl1pPr algn="l">
              <a:defRPr sz="4000" b="1" cap="all"/>
            </a:lvl1pPr>
          </a:lstStyle>
          <a:p>
            <a:r>
              <a:rPr lang="fr-FR" dirty="0" smtClean="0"/>
              <a:t>Cliquez et modifiez le titre</a:t>
            </a:r>
            <a:endParaRPr lang="fr-FR" dirty="0"/>
          </a:p>
        </p:txBody>
      </p:sp>
    </p:spTree>
    <p:extLst>
      <p:ext uri="{BB962C8B-B14F-4D97-AF65-F5344CB8AC3E}">
        <p14:creationId xmlns:p14="http://schemas.microsoft.com/office/powerpoint/2010/main" val="156969258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sz="half" idx="1"/>
          </p:nvPr>
        </p:nvSpPr>
        <p:spPr>
          <a:xfrm>
            <a:off x="457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2"/>
            <a:ext cx="4038600" cy="4525963"/>
          </a:xfrm>
          <a:prstGeom prst="rect">
            <a:avLst/>
          </a:prstGeom>
        </p:spPr>
        <p:txBody>
          <a:bodyPr lIns="91417" tIns="45709" rIns="91417" bIns="45709"/>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51201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5"/>
            <a:ext cx="4040188"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7"/>
            <a:ext cx="4040188"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5"/>
            <a:ext cx="4041775" cy="639762"/>
          </a:xfrm>
          <a:prstGeom prst="rect">
            <a:avLst/>
          </a:prstGeom>
        </p:spPr>
        <p:txBody>
          <a:bodyPr lIns="91417" tIns="45709" rIns="91417" bIns="45709" anchor="b"/>
          <a:lstStyle>
            <a:lvl1pPr marL="0" indent="0">
              <a:buNone/>
              <a:defRPr sz="2400" b="1"/>
            </a:lvl1pPr>
            <a:lvl2pPr marL="457088" indent="0">
              <a:buNone/>
              <a:defRPr sz="2000" b="1"/>
            </a:lvl2pPr>
            <a:lvl3pPr marL="914174" indent="0">
              <a:buNone/>
              <a:defRPr sz="1800" b="1"/>
            </a:lvl3pPr>
            <a:lvl4pPr marL="1371261" indent="0">
              <a:buNone/>
              <a:defRPr sz="1600" b="1"/>
            </a:lvl4pPr>
            <a:lvl5pPr marL="1828348" indent="0">
              <a:buNone/>
              <a:defRPr sz="1600" b="1"/>
            </a:lvl5pPr>
            <a:lvl6pPr marL="2285434" indent="0">
              <a:buNone/>
              <a:defRPr sz="1600" b="1"/>
            </a:lvl6pPr>
            <a:lvl7pPr marL="2742522" indent="0">
              <a:buNone/>
              <a:defRPr sz="1600" b="1"/>
            </a:lvl7pPr>
            <a:lvl8pPr marL="3199609" indent="0">
              <a:buNone/>
              <a:defRPr sz="1600" b="1"/>
            </a:lvl8pPr>
            <a:lvl9pPr marL="3656696"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7"/>
            <a:ext cx="4041775" cy="3951288"/>
          </a:xfrm>
          <a:prstGeom prst="rect">
            <a:avLst/>
          </a:prstGeom>
        </p:spPr>
        <p:txBody>
          <a:bodyPr lIns="91417" tIns="45709" rIns="91417" bIns="45709"/>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596094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Tree>
    <p:extLst>
      <p:ext uri="{BB962C8B-B14F-4D97-AF65-F5344CB8AC3E}">
        <p14:creationId xmlns:p14="http://schemas.microsoft.com/office/powerpoint/2010/main" val="14765481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045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2" y="273050"/>
            <a:ext cx="3008313" cy="1162050"/>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2"/>
            <a:ext cx="5111750" cy="5853113"/>
          </a:xfrm>
          <a:prstGeom prst="rect">
            <a:avLst/>
          </a:prstGeom>
        </p:spPr>
        <p:txBody>
          <a:bodyPr lIns="91417" tIns="45709" rIns="91417" bIns="45709"/>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2" y="1435101"/>
            <a:ext cx="3008313" cy="4691063"/>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16347848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9" y="4800600"/>
            <a:ext cx="5486400" cy="566738"/>
          </a:xfrm>
          <a:prstGeom prst="rect">
            <a:avLst/>
          </a:prstGeom>
        </p:spPr>
        <p:txBody>
          <a:bodyPr lIns="91417" tIns="45709" rIns="91417" bIns="45709"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9" y="612775"/>
            <a:ext cx="5486400" cy="4114800"/>
          </a:xfrm>
          <a:prstGeom prst="rect">
            <a:avLst/>
          </a:prstGeom>
        </p:spPr>
        <p:txBody>
          <a:bodyPr lIns="91417" tIns="45709" rIns="91417" bIns="45709"/>
          <a:lstStyle>
            <a:lvl1pPr marL="0" indent="0">
              <a:buNone/>
              <a:defRPr sz="3200"/>
            </a:lvl1pPr>
            <a:lvl2pPr marL="457088" indent="0">
              <a:buNone/>
              <a:defRPr sz="2800"/>
            </a:lvl2pPr>
            <a:lvl3pPr marL="914174" indent="0">
              <a:buNone/>
              <a:defRPr sz="2400"/>
            </a:lvl3pPr>
            <a:lvl4pPr marL="1371261" indent="0">
              <a:buNone/>
              <a:defRPr sz="2000"/>
            </a:lvl4pPr>
            <a:lvl5pPr marL="1828348" indent="0">
              <a:buNone/>
              <a:defRPr sz="2000"/>
            </a:lvl5pPr>
            <a:lvl6pPr marL="2285434" indent="0">
              <a:buNone/>
              <a:defRPr sz="2000"/>
            </a:lvl6pPr>
            <a:lvl7pPr marL="2742522" indent="0">
              <a:buNone/>
              <a:defRPr sz="2000"/>
            </a:lvl7pPr>
            <a:lvl8pPr marL="3199609" indent="0">
              <a:buNone/>
              <a:defRPr sz="2000"/>
            </a:lvl8pPr>
            <a:lvl9pPr marL="3656696" indent="0">
              <a:buNone/>
              <a:defRPr sz="2000"/>
            </a:lvl9pPr>
          </a:lstStyle>
          <a:p>
            <a:pPr lvl="0"/>
            <a:endParaRPr lang="fr-FR" noProof="0" smtClean="0"/>
          </a:p>
        </p:txBody>
      </p:sp>
      <p:sp>
        <p:nvSpPr>
          <p:cNvPr id="4" name="Espace réservé du texte 3"/>
          <p:cNvSpPr>
            <a:spLocks noGrp="1"/>
          </p:cNvSpPr>
          <p:nvPr>
            <p:ph type="body" sz="half" idx="2"/>
          </p:nvPr>
        </p:nvSpPr>
        <p:spPr>
          <a:xfrm>
            <a:off x="1792289" y="5367338"/>
            <a:ext cx="5486400" cy="804862"/>
          </a:xfrm>
          <a:prstGeom prst="rect">
            <a:avLst/>
          </a:prstGeom>
        </p:spPr>
        <p:txBody>
          <a:bodyPr lIns="91417" tIns="45709" rIns="91417" bIns="45709"/>
          <a:lstStyle>
            <a:lvl1pPr marL="0" indent="0">
              <a:buNone/>
              <a:defRPr sz="1400"/>
            </a:lvl1pPr>
            <a:lvl2pPr marL="457088" indent="0">
              <a:buNone/>
              <a:defRPr sz="1200"/>
            </a:lvl2pPr>
            <a:lvl3pPr marL="914174" indent="0">
              <a:buNone/>
              <a:defRPr sz="1000"/>
            </a:lvl3pPr>
            <a:lvl4pPr marL="1371261" indent="0">
              <a:buNone/>
              <a:defRPr sz="900"/>
            </a:lvl4pPr>
            <a:lvl5pPr marL="1828348" indent="0">
              <a:buNone/>
              <a:defRPr sz="900"/>
            </a:lvl5pPr>
            <a:lvl6pPr marL="2285434" indent="0">
              <a:buNone/>
              <a:defRPr sz="900"/>
            </a:lvl6pPr>
            <a:lvl7pPr marL="2742522" indent="0">
              <a:buNone/>
              <a:defRPr sz="900"/>
            </a:lvl7pPr>
            <a:lvl8pPr marL="3199609" indent="0">
              <a:buNone/>
              <a:defRPr sz="900"/>
            </a:lvl8pPr>
            <a:lvl9pPr marL="3656696"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41156068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600202"/>
            <a:ext cx="8229600" cy="4525963"/>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350467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lIns="91417" tIns="45709" rIns="91417" bIns="45709"/>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2" y="274638"/>
            <a:ext cx="6019800" cy="5851525"/>
          </a:xfrm>
          <a:prstGeom prst="rect">
            <a:avLst/>
          </a:prstGeom>
        </p:spPr>
        <p:txBody>
          <a:bodyPr vert="eaVert"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730156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0"/>
            <a:ext cx="9144000" cy="2906713"/>
          </a:xfrm>
          <a:prstGeom prst="rect">
            <a:avLst/>
          </a:prstGeom>
          <a:solidFill>
            <a:srgbClr val="0C419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0095" tIns="40048" rIns="80095" bIns="40048" anchor="ctr"/>
          <a:lstStyle/>
          <a:p>
            <a:pPr algn="ctr" eaLnBrk="0" hangingPunct="0"/>
            <a:endParaRPr lang="fr-FR" sz="1200">
              <a:solidFill>
                <a:srgbClr val="0C419A"/>
              </a:solidFill>
            </a:endParaRPr>
          </a:p>
        </p:txBody>
      </p:sp>
      <p:pic>
        <p:nvPicPr>
          <p:cNvPr id="5" name="Picture 9" descr="vague_filetsVerts"/>
          <p:cNvPicPr>
            <a:picLocks noChangeAspect="1" noChangeArrowheads="1"/>
          </p:cNvPicPr>
          <p:nvPr/>
        </p:nvPicPr>
        <p:blipFill>
          <a:blip r:embed="rId2">
            <a:extLst>
              <a:ext uri="{28A0092B-C50C-407E-A947-70E740481C1C}">
                <a14:useLocalDpi xmlns:a14="http://schemas.microsoft.com/office/drawing/2010/main" val="0"/>
              </a:ext>
            </a:extLst>
          </a:blip>
          <a:srcRect l="27335" r="5833"/>
          <a:stretch>
            <a:fillRect/>
          </a:stretch>
        </p:blipFill>
        <p:spPr bwMode="auto">
          <a:xfrm>
            <a:off x="0" y="2446338"/>
            <a:ext cx="9144000" cy="108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10" descr="logo_Diaporam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2938" y="2514600"/>
            <a:ext cx="16954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9"/>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CBC8E1A-C954-4BF0-AFF1-BFE797F1ABD5}"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43011" name="Rectangle 3"/>
          <p:cNvSpPr>
            <a:spLocks noGrp="1" noChangeArrowheads="1"/>
          </p:cNvSpPr>
          <p:nvPr>
            <p:ph type="ctrTitle"/>
          </p:nvPr>
        </p:nvSpPr>
        <p:spPr>
          <a:xfrm>
            <a:off x="0" y="555667"/>
            <a:ext cx="9144000" cy="1469778"/>
          </a:xfrm>
        </p:spPr>
        <p:txBody>
          <a:bodyPr/>
          <a:lstStyle>
            <a:lvl1pPr>
              <a:defRPr>
                <a:solidFill>
                  <a:schemeClr val="bg1"/>
                </a:solidFill>
              </a:defRPr>
            </a:lvl1pPr>
          </a:lstStyle>
          <a:p>
            <a:pPr lvl="0"/>
            <a:r>
              <a:rPr lang="fr-FR" noProof="0" smtClean="0"/>
              <a:t>Cliquez pour modifier le style du titre</a:t>
            </a:r>
          </a:p>
        </p:txBody>
      </p:sp>
      <p:sp>
        <p:nvSpPr>
          <p:cNvPr id="43012" name="Rectangle 4"/>
          <p:cNvSpPr>
            <a:spLocks noGrp="1" noChangeArrowheads="1"/>
          </p:cNvSpPr>
          <p:nvPr>
            <p:ph type="subTitle" idx="1"/>
          </p:nvPr>
        </p:nvSpPr>
        <p:spPr>
          <a:xfrm>
            <a:off x="0" y="3820557"/>
            <a:ext cx="9144000" cy="1751929"/>
          </a:xfrm>
        </p:spPr>
        <p:txBody>
          <a:bodyPr/>
          <a:lstStyle>
            <a:lvl1pPr marL="0" indent="0">
              <a:buFont typeface="Wingdings" pitchFamily="2" charset="2"/>
              <a:buNone/>
              <a:defRPr/>
            </a:lvl1pPr>
          </a:lstStyle>
          <a:p>
            <a:pPr lvl="0"/>
            <a:r>
              <a:rPr lang="fr-FR" noProof="0" smtClean="0"/>
              <a:t>Cliquez pour modifier le style des sous-titres du masque</a:t>
            </a:r>
          </a:p>
        </p:txBody>
      </p:sp>
    </p:spTree>
    <p:extLst>
      <p:ext uri="{BB962C8B-B14F-4D97-AF65-F5344CB8AC3E}">
        <p14:creationId xmlns:p14="http://schemas.microsoft.com/office/powerpoint/2010/main" val="879963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539750" y="6381750"/>
            <a:ext cx="67706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D7644397-B0BC-40D9-A770-EF9A003A6E80}"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2858588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et modifiez le titre</a:t>
            </a:r>
            <a:endParaRPr lang="fr-FR"/>
          </a:p>
        </p:txBody>
      </p:sp>
      <p:sp>
        <p:nvSpPr>
          <p:cNvPr id="3" name="Espace réservé du contenu 2"/>
          <p:cNvSpPr>
            <a:spLocks noGrp="1"/>
          </p:cNvSpPr>
          <p:nvPr>
            <p:ph sz="half" idx="1"/>
          </p:nvPr>
        </p:nvSpPr>
        <p:spPr>
          <a:xfrm>
            <a:off x="395288" y="1773240"/>
            <a:ext cx="8425184" cy="338395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29816065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BD1832E-F810-4871-B9F4-EB702425B0FC}"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722504" y="4406460"/>
            <a:ext cx="7772332" cy="1361811"/>
          </a:xfrm>
        </p:spPr>
        <p:txBody>
          <a:bodyPr anchor="t"/>
          <a:lstStyle>
            <a:lvl1pPr algn="l">
              <a:defRPr sz="35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504" y="2906445"/>
            <a:ext cx="7772332" cy="1500008"/>
          </a:xfrm>
        </p:spPr>
        <p:txBody>
          <a:bodyPr anchor="b"/>
          <a:lstStyle>
            <a:lvl1pPr marL="0" indent="0">
              <a:buNone/>
              <a:defRPr sz="1800"/>
            </a:lvl1pPr>
            <a:lvl2pPr marL="400477" indent="0">
              <a:buNone/>
              <a:defRPr sz="1600"/>
            </a:lvl2pPr>
            <a:lvl3pPr marL="800960" indent="0">
              <a:buNone/>
              <a:defRPr sz="1400"/>
            </a:lvl3pPr>
            <a:lvl4pPr marL="1201440" indent="0">
              <a:buNone/>
              <a:defRPr sz="1200"/>
            </a:lvl4pPr>
            <a:lvl5pPr marL="1601921" indent="0">
              <a:buNone/>
              <a:defRPr sz="1200"/>
            </a:lvl5pPr>
            <a:lvl6pPr marL="2002401" indent="0">
              <a:buNone/>
              <a:defRPr sz="1200"/>
            </a:lvl6pPr>
            <a:lvl7pPr marL="2402881" indent="0">
              <a:buNone/>
              <a:defRPr sz="1200"/>
            </a:lvl7pPr>
            <a:lvl8pPr marL="2803363" indent="0">
              <a:buNone/>
              <a:defRPr sz="1200"/>
            </a:lvl8pPr>
            <a:lvl9pPr marL="3203843" indent="0">
              <a:buNone/>
              <a:defRPr sz="1200"/>
            </a:lvl9pPr>
          </a:lstStyle>
          <a:p>
            <a:pPr lvl="0"/>
            <a:r>
              <a:rPr lang="fr-FR" smtClean="0"/>
              <a:t>Modifiez les styles du texte du masque</a:t>
            </a:r>
          </a:p>
        </p:txBody>
      </p:sp>
    </p:spTree>
    <p:extLst>
      <p:ext uri="{BB962C8B-B14F-4D97-AF65-F5344CB8AC3E}">
        <p14:creationId xmlns:p14="http://schemas.microsoft.com/office/powerpoint/2010/main" val="1673337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7D1D344-A623-4CAF-88AF-DA8D3E6CC9A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0" y="751443"/>
            <a:ext cx="4506133"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36516" y="751443"/>
            <a:ext cx="4507491" cy="5615672"/>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0774172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7"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3118FA1F-4C59-4BE5-9B1D-F24993B091C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a:xfrm>
            <a:off x="457683" y="274954"/>
            <a:ext cx="8228649"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676" y="1534557"/>
            <a:ext cx="4040308"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4" name="Espace réservé du contenu 3"/>
          <p:cNvSpPr>
            <a:spLocks noGrp="1"/>
          </p:cNvSpPr>
          <p:nvPr>
            <p:ph sz="half" idx="2"/>
          </p:nvPr>
        </p:nvSpPr>
        <p:spPr>
          <a:xfrm>
            <a:off x="457676" y="2175163"/>
            <a:ext cx="4040308"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4657" y="1534557"/>
            <a:ext cx="4041667" cy="640599"/>
          </a:xfrm>
        </p:spPr>
        <p:txBody>
          <a:bodyPr anchor="b"/>
          <a:lstStyle>
            <a:lvl1pPr marL="0" indent="0">
              <a:buNone/>
              <a:defRPr sz="2100" b="1"/>
            </a:lvl1pPr>
            <a:lvl2pPr marL="400477" indent="0">
              <a:buNone/>
              <a:defRPr sz="1800" b="1"/>
            </a:lvl2pPr>
            <a:lvl3pPr marL="800960" indent="0">
              <a:buNone/>
              <a:defRPr sz="1600" b="1"/>
            </a:lvl3pPr>
            <a:lvl4pPr marL="1201440" indent="0">
              <a:buNone/>
              <a:defRPr sz="1400" b="1"/>
            </a:lvl4pPr>
            <a:lvl5pPr marL="1601921" indent="0">
              <a:buNone/>
              <a:defRPr sz="1400" b="1"/>
            </a:lvl5pPr>
            <a:lvl6pPr marL="2002401" indent="0">
              <a:buNone/>
              <a:defRPr sz="1400" b="1"/>
            </a:lvl6pPr>
            <a:lvl7pPr marL="2402881" indent="0">
              <a:buNone/>
              <a:defRPr sz="1400" b="1"/>
            </a:lvl7pPr>
            <a:lvl8pPr marL="2803363" indent="0">
              <a:buNone/>
              <a:defRPr sz="1400" b="1"/>
            </a:lvl8pPr>
            <a:lvl9pPr marL="3203843" indent="0">
              <a:buNone/>
              <a:defRPr sz="1400" b="1"/>
            </a:lvl9pPr>
          </a:lstStyle>
          <a:p>
            <a:pPr lvl="0"/>
            <a:r>
              <a:rPr lang="fr-FR" smtClean="0"/>
              <a:t>Modifiez les styles du texte du masque</a:t>
            </a:r>
          </a:p>
        </p:txBody>
      </p:sp>
      <p:sp>
        <p:nvSpPr>
          <p:cNvPr id="6" name="Espace réservé du contenu 5"/>
          <p:cNvSpPr>
            <a:spLocks noGrp="1"/>
          </p:cNvSpPr>
          <p:nvPr>
            <p:ph sz="quarter" idx="4"/>
          </p:nvPr>
        </p:nvSpPr>
        <p:spPr>
          <a:xfrm>
            <a:off x="4644657" y="2175163"/>
            <a:ext cx="4041667" cy="395155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8631430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788D7A6E-9EEE-4FEA-BC3D-54E54741625F}"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
        <p:nvSpPr>
          <p:cNvPr id="2" name="Titre 1"/>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31724699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2"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74523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457676" y="273521"/>
            <a:ext cx="3008162" cy="1161715"/>
          </a:xfrm>
        </p:spPr>
        <p:txBody>
          <a:bodyPr anchor="b"/>
          <a:lstStyle>
            <a:lvl1pPr algn="l">
              <a:defRPr sz="1800" b="1"/>
            </a:lvl1pPr>
          </a:lstStyle>
          <a:p>
            <a:r>
              <a:rPr lang="fr-FR" smtClean="0"/>
              <a:t>Modifiez le style du titre</a:t>
            </a:r>
            <a:endParaRPr lang="fr-FR"/>
          </a:p>
        </p:txBody>
      </p:sp>
      <p:sp>
        <p:nvSpPr>
          <p:cNvPr id="3" name="Espace réservé du contenu 2"/>
          <p:cNvSpPr>
            <a:spLocks noGrp="1"/>
          </p:cNvSpPr>
          <p:nvPr>
            <p:ph idx="1"/>
          </p:nvPr>
        </p:nvSpPr>
        <p:spPr>
          <a:xfrm>
            <a:off x="3574485" y="273515"/>
            <a:ext cx="5111839" cy="585319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676" y="1435228"/>
            <a:ext cx="3008162" cy="4691482"/>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BB1039-3DA4-4CD6-84C0-8692BD88B115}" type="slidenum">
              <a:rPr lang="fr-FR"/>
              <a:pPr>
                <a:defRPr/>
              </a:pPr>
              <a:t>‹N°›</a:t>
            </a:fld>
            <a:endParaRPr lang="fr-FR"/>
          </a:p>
        </p:txBody>
      </p:sp>
    </p:spTree>
    <p:extLst>
      <p:ext uri="{BB962C8B-B14F-4D97-AF65-F5344CB8AC3E}">
        <p14:creationId xmlns:p14="http://schemas.microsoft.com/office/powerpoint/2010/main" val="32834165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5"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a:xfrm>
            <a:off x="1792678" y="4800896"/>
            <a:ext cx="5486671" cy="565741"/>
          </a:xfrm>
        </p:spPr>
        <p:txBody>
          <a:bodyPr anchor="b"/>
          <a:lstStyle>
            <a:lvl1pPr algn="l">
              <a:defRPr sz="1800" b="1"/>
            </a:lvl1pPr>
          </a:lstStyle>
          <a:p>
            <a:r>
              <a:rPr lang="fr-FR" smtClean="0"/>
              <a:t>Modifiez le style du titre</a:t>
            </a:r>
            <a:endParaRPr lang="fr-FR"/>
          </a:p>
        </p:txBody>
      </p:sp>
      <p:sp>
        <p:nvSpPr>
          <p:cNvPr id="3" name="Espace réservé pour une image  2"/>
          <p:cNvSpPr>
            <a:spLocks noGrp="1"/>
          </p:cNvSpPr>
          <p:nvPr>
            <p:ph type="pic" idx="1"/>
          </p:nvPr>
        </p:nvSpPr>
        <p:spPr>
          <a:xfrm>
            <a:off x="1792678" y="613247"/>
            <a:ext cx="5486671" cy="4114224"/>
          </a:xfrm>
        </p:spPr>
        <p:txBody>
          <a:bodyPr/>
          <a:lstStyle>
            <a:lvl1pPr marL="0" indent="0">
              <a:buNone/>
              <a:defRPr sz="2800"/>
            </a:lvl1pPr>
            <a:lvl2pPr marL="400477" indent="0">
              <a:buNone/>
              <a:defRPr sz="2500"/>
            </a:lvl2pPr>
            <a:lvl3pPr marL="800960" indent="0">
              <a:buNone/>
              <a:defRPr sz="2100"/>
            </a:lvl3pPr>
            <a:lvl4pPr marL="1201440" indent="0">
              <a:buNone/>
              <a:defRPr sz="1800"/>
            </a:lvl4pPr>
            <a:lvl5pPr marL="1601921" indent="0">
              <a:buNone/>
              <a:defRPr sz="1800"/>
            </a:lvl5pPr>
            <a:lvl6pPr marL="2002401" indent="0">
              <a:buNone/>
              <a:defRPr sz="1800"/>
            </a:lvl6pPr>
            <a:lvl7pPr marL="2402881" indent="0">
              <a:buNone/>
              <a:defRPr sz="1800"/>
            </a:lvl7pPr>
            <a:lvl8pPr marL="2803363" indent="0">
              <a:buNone/>
              <a:defRPr sz="1800"/>
            </a:lvl8pPr>
            <a:lvl9pPr marL="3203843" indent="0">
              <a:buNone/>
              <a:defRPr sz="1800"/>
            </a:lvl9pPr>
          </a:lstStyle>
          <a:p>
            <a:pPr lvl="0"/>
            <a:endParaRPr lang="fr-FR" noProof="0" smtClean="0"/>
          </a:p>
        </p:txBody>
      </p:sp>
      <p:sp>
        <p:nvSpPr>
          <p:cNvPr id="4" name="Espace réservé du texte 3"/>
          <p:cNvSpPr>
            <a:spLocks noGrp="1"/>
          </p:cNvSpPr>
          <p:nvPr>
            <p:ph type="body" sz="half" idx="2"/>
          </p:nvPr>
        </p:nvSpPr>
        <p:spPr>
          <a:xfrm>
            <a:off x="1792678" y="5366630"/>
            <a:ext cx="5486671" cy="806146"/>
          </a:xfrm>
        </p:spPr>
        <p:txBody>
          <a:bodyPr/>
          <a:lstStyle>
            <a:lvl1pPr marL="0" indent="0">
              <a:buNone/>
              <a:defRPr sz="1200"/>
            </a:lvl1pPr>
            <a:lvl2pPr marL="400477" indent="0">
              <a:buNone/>
              <a:defRPr sz="1100"/>
            </a:lvl2pPr>
            <a:lvl3pPr marL="800960" indent="0">
              <a:buNone/>
              <a:defRPr sz="900"/>
            </a:lvl3pPr>
            <a:lvl4pPr marL="1201440" indent="0">
              <a:buNone/>
              <a:defRPr sz="800"/>
            </a:lvl4pPr>
            <a:lvl5pPr marL="1601921" indent="0">
              <a:buNone/>
              <a:defRPr sz="800"/>
            </a:lvl5pPr>
            <a:lvl6pPr marL="2002401" indent="0">
              <a:buNone/>
              <a:defRPr sz="800"/>
            </a:lvl6pPr>
            <a:lvl7pPr marL="2402881" indent="0">
              <a:buNone/>
              <a:defRPr sz="800"/>
            </a:lvl7pPr>
            <a:lvl8pPr marL="2803363" indent="0">
              <a:buNone/>
              <a:defRPr sz="800"/>
            </a:lvl8pPr>
            <a:lvl9pPr marL="3203843" indent="0">
              <a:buNone/>
              <a:defRPr sz="800"/>
            </a:lvl9pPr>
          </a:lstStyle>
          <a:p>
            <a:pPr lvl="0"/>
            <a:r>
              <a:rPr lang="fr-FR" smtClean="0"/>
              <a:t>Modifiez les styles du texte du masque</a:t>
            </a:r>
          </a:p>
        </p:txBody>
      </p:sp>
      <p:sp>
        <p:nvSpPr>
          <p:cNvPr id="7" name="Espace réservé du numéro de diapositive 6"/>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7D9A7A18-D99F-408F-AF57-95550F9D1189}" type="slidenum">
              <a:rPr lang="fr-FR"/>
              <a:pPr>
                <a:defRPr/>
              </a:pPr>
              <a:t>‹N°›</a:t>
            </a:fld>
            <a:endParaRPr lang="fr-FR"/>
          </a:p>
        </p:txBody>
      </p:sp>
    </p:spTree>
    <p:extLst>
      <p:ext uri="{BB962C8B-B14F-4D97-AF65-F5344CB8AC3E}">
        <p14:creationId xmlns:p14="http://schemas.microsoft.com/office/powerpoint/2010/main" val="17471235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0629333-318E-4904-BAF8-3CE096EBE811}" type="slidenum">
              <a:rPr lang="fr-FR"/>
              <a:pPr>
                <a:defRPr/>
              </a:pPr>
              <a:t>‹N°›</a:t>
            </a:fld>
            <a:endParaRPr lang="fr-FR"/>
          </a:p>
        </p:txBody>
      </p:sp>
    </p:spTree>
    <p:extLst>
      <p:ext uri="{BB962C8B-B14F-4D97-AF65-F5344CB8AC3E}">
        <p14:creationId xmlns:p14="http://schemas.microsoft.com/office/powerpoint/2010/main" val="23538762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a:spLocks noChangeArrowheads="1"/>
          </p:cNvSpPr>
          <p:nvPr/>
        </p:nvSpPr>
        <p:spPr bwMode="auto">
          <a:xfrm>
            <a:off x="444500" y="6497638"/>
            <a:ext cx="43735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095" tIns="40048" rIns="80095" bIns="40048">
            <a:spAutoFit/>
          </a:bodyPr>
          <a:lstStyle>
            <a:lvl1pPr>
              <a:defRPr sz="1400">
                <a:solidFill>
                  <a:srgbClr val="0C419A"/>
                </a:solidFill>
                <a:latin typeface="Arial" charset="0"/>
              </a:defRPr>
            </a:lvl1pPr>
            <a:lvl2pPr marL="742950" indent="-285750">
              <a:defRPr sz="1400">
                <a:solidFill>
                  <a:srgbClr val="0C419A"/>
                </a:solidFill>
                <a:latin typeface="Arial" charset="0"/>
              </a:defRPr>
            </a:lvl2pPr>
            <a:lvl3pPr marL="1143000" indent="-228600">
              <a:defRPr sz="1400">
                <a:solidFill>
                  <a:srgbClr val="0C419A"/>
                </a:solidFill>
                <a:latin typeface="Arial" charset="0"/>
              </a:defRPr>
            </a:lvl3pPr>
            <a:lvl4pPr marL="1600200" indent="-228600">
              <a:defRPr sz="1400">
                <a:solidFill>
                  <a:srgbClr val="0C419A"/>
                </a:solidFill>
                <a:latin typeface="Arial" charset="0"/>
              </a:defRPr>
            </a:lvl4pPr>
            <a:lvl5pPr marL="2057400" indent="-228600">
              <a:defRPr sz="1400">
                <a:solidFill>
                  <a:srgbClr val="0C419A"/>
                </a:solidFill>
                <a:latin typeface="Arial" charset="0"/>
              </a:defRPr>
            </a:lvl5pPr>
            <a:lvl6pPr marL="2514600" indent="-228600" algn="ctr" eaLnBrk="0" fontAlgn="base" hangingPunct="0">
              <a:spcBef>
                <a:spcPct val="0"/>
              </a:spcBef>
              <a:spcAft>
                <a:spcPct val="0"/>
              </a:spcAft>
              <a:defRPr sz="1400">
                <a:solidFill>
                  <a:srgbClr val="0C419A"/>
                </a:solidFill>
                <a:latin typeface="Arial" charset="0"/>
              </a:defRPr>
            </a:lvl6pPr>
            <a:lvl7pPr marL="2971800" indent="-228600" algn="ctr" eaLnBrk="0" fontAlgn="base" hangingPunct="0">
              <a:spcBef>
                <a:spcPct val="0"/>
              </a:spcBef>
              <a:spcAft>
                <a:spcPct val="0"/>
              </a:spcAft>
              <a:defRPr sz="1400">
                <a:solidFill>
                  <a:srgbClr val="0C419A"/>
                </a:solidFill>
                <a:latin typeface="Arial" charset="0"/>
              </a:defRPr>
            </a:lvl7pPr>
            <a:lvl8pPr marL="3429000" indent="-228600" algn="ctr" eaLnBrk="0" fontAlgn="base" hangingPunct="0">
              <a:spcBef>
                <a:spcPct val="0"/>
              </a:spcBef>
              <a:spcAft>
                <a:spcPct val="0"/>
              </a:spcAft>
              <a:defRPr sz="1400">
                <a:solidFill>
                  <a:srgbClr val="0C419A"/>
                </a:solidFill>
                <a:latin typeface="Arial" charset="0"/>
              </a:defRPr>
            </a:lvl8pPr>
            <a:lvl9pPr marL="3886200" indent="-228600" algn="ctr" eaLnBrk="0" fontAlgn="base" hangingPunct="0">
              <a:spcBef>
                <a:spcPct val="0"/>
              </a:spcBef>
              <a:spcAft>
                <a:spcPct val="0"/>
              </a:spcAft>
              <a:defRPr sz="1400">
                <a:solidFill>
                  <a:srgbClr val="0C419A"/>
                </a:solidFill>
                <a:latin typeface="Arial" charset="0"/>
              </a:defRPr>
            </a:lvl9pPr>
          </a:lstStyle>
          <a:p>
            <a:pPr eaLnBrk="0" hangingPunct="0">
              <a:defRPr/>
            </a:pPr>
            <a:r>
              <a:rPr lang="fr-FR" sz="900" dirty="0" smtClean="0">
                <a:ea typeface="+mn-ea"/>
              </a:rPr>
              <a:t>CNAMTS / DCCRF – réunion 12 Octobre 2012</a:t>
            </a:r>
          </a:p>
        </p:txBody>
      </p:sp>
      <p:sp>
        <p:nvSpPr>
          <p:cNvPr id="2" name="Titre vertical 1"/>
          <p:cNvSpPr>
            <a:spLocks noGrp="1"/>
          </p:cNvSpPr>
          <p:nvPr>
            <p:ph type="title" orient="vert"/>
          </p:nvPr>
        </p:nvSpPr>
        <p:spPr>
          <a:xfrm>
            <a:off x="6858347" y="7"/>
            <a:ext cx="2285661" cy="636711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7" y="7"/>
            <a:ext cx="6727963" cy="636711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numéro de diapositive 5"/>
          <p:cNvSpPr>
            <a:spLocks noGrp="1" noChangeArrowheads="1"/>
          </p:cNvSpPr>
          <p:nvPr>
            <p:ph type="sldNum" sz="quarter" idx="10"/>
          </p:nvPr>
        </p:nvSpPr>
        <p:spPr bwMode="auto">
          <a:xfrm>
            <a:off x="7221538" y="6302375"/>
            <a:ext cx="630237" cy="358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lvl1pPr algn="l" defTabSz="913597" eaLnBrk="1" hangingPunct="1">
              <a:defRPr sz="900" b="1">
                <a:solidFill>
                  <a:srgbClr val="000000"/>
                </a:solidFill>
                <a:latin typeface="Calibri" pitchFamily="34" charset="0"/>
                <a:ea typeface="+mn-ea"/>
              </a:defRPr>
            </a:lvl1pPr>
          </a:lstStyle>
          <a:p>
            <a:pPr>
              <a:defRPr/>
            </a:pPr>
            <a:endParaRPr lang="fr-FR" sz="1200"/>
          </a:p>
          <a:p>
            <a:pPr>
              <a:defRPr/>
            </a:pPr>
            <a:fld id="{A9BEFE16-491B-4791-91F3-C5BDBC743670}" type="slidenum">
              <a:rPr lang="fr-FR"/>
              <a:pPr>
                <a:defRPr/>
              </a:pPr>
              <a:t>‹N°›</a:t>
            </a:fld>
            <a:endParaRPr lang="fr-FR"/>
          </a:p>
        </p:txBody>
      </p:sp>
    </p:spTree>
    <p:extLst>
      <p:ext uri="{BB962C8B-B14F-4D97-AF65-F5344CB8AC3E}">
        <p14:creationId xmlns:p14="http://schemas.microsoft.com/office/powerpoint/2010/main" val="8264056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pic>
        <p:nvPicPr>
          <p:cNvPr id="3"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684213" y="6442075"/>
            <a:ext cx="68405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dirty="0" smtClean="0">
                <a:solidFill>
                  <a:srgbClr val="000099"/>
                </a:solidFill>
                <a:latin typeface="Arial" charset="0"/>
                <a:ea typeface="+mn-ea"/>
              </a:rPr>
              <a:t>CNAMTS / DCCRF / GDB-PE					</a:t>
            </a:r>
            <a:fld id="{7AABD42F-BFA2-4604-9BBD-49FA89703B67}" type="slidenum">
              <a:rPr lang="fr-FR" sz="1200" smtClean="0">
                <a:solidFill>
                  <a:srgbClr val="000099"/>
                </a:solidFill>
                <a:latin typeface="Arial" charset="0"/>
                <a:ea typeface="+mn-ea"/>
              </a:rPr>
              <a:pPr eaLnBrk="0" hangingPunct="0">
                <a:defRPr/>
              </a:pPr>
              <a:t>‹N°›</a:t>
            </a:fld>
            <a:endParaRPr lang="fr-FR" sz="1200" dirty="0" smtClean="0">
              <a:solidFill>
                <a:srgbClr val="000099"/>
              </a:solidFill>
              <a:latin typeface="Arial" charset="0"/>
              <a:ea typeface="+mn-ea"/>
            </a:endParaRPr>
          </a:p>
        </p:txBody>
      </p:sp>
      <p:sp>
        <p:nvSpPr>
          <p:cNvPr id="2" name="Espace réservé du contenu 1"/>
          <p:cNvSpPr>
            <a:spLocks noGrp="1"/>
          </p:cNvSpPr>
          <p:nvPr>
            <p:ph/>
          </p:nvPr>
        </p:nvSpPr>
        <p:spPr>
          <a:xfrm>
            <a:off x="0" y="7"/>
            <a:ext cx="9144000" cy="636711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173887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61387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4535E605-FA2D-4C22-A75F-B7357D536029}" type="datetimeFigureOut">
              <a:rPr lang="fr-FR">
                <a:solidFill>
                  <a:prstClr val="black">
                    <a:tint val="75000"/>
                  </a:prstClr>
                </a:solidFill>
              </a:rPr>
              <a:pPr>
                <a:defRPr/>
              </a:pPr>
              <a:t>02/09/2019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1657263-4103-424F-9F8B-2FA5AABB3844}"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341184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46A8CB9F-2179-4604-A5B8-82C1D4A85EAF}" type="datetimeFigureOut">
              <a:rPr lang="fr-FR">
                <a:solidFill>
                  <a:prstClr val="black">
                    <a:tint val="75000"/>
                  </a:prstClr>
                </a:solidFill>
              </a:rPr>
              <a:pPr>
                <a:defRPr/>
              </a:pPr>
              <a:t>02/09/2019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DF496C8D-BBE7-44A6-97DE-1DF581C5737D}"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0718479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BC29E99-D240-4E9F-BB89-3640C7B39F61}" type="datetimeFigureOut">
              <a:rPr lang="fr-FR">
                <a:solidFill>
                  <a:prstClr val="black">
                    <a:tint val="75000"/>
                  </a:prstClr>
                </a:solidFill>
              </a:rPr>
              <a:pPr>
                <a:defRPr/>
              </a:pPr>
              <a:t>02/09/2019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6AF13C9C-9EFA-475F-BA02-8834370F1830}"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5458762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9E308C42-B69D-4688-9E87-B52D89554D30}" type="datetimeFigureOut">
              <a:rPr lang="fr-FR">
                <a:solidFill>
                  <a:prstClr val="black">
                    <a:tint val="75000"/>
                  </a:prstClr>
                </a:solidFill>
              </a:rPr>
              <a:pPr>
                <a:defRPr/>
              </a:pPr>
              <a:t>02/09/2019</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46863619-8255-483D-B381-39255445DED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3895596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213165F2-2FC5-4D55-AD33-5FDCA6E05ED1}" type="datetimeFigureOut">
              <a:rPr lang="fr-FR">
                <a:solidFill>
                  <a:prstClr val="black">
                    <a:tint val="75000"/>
                  </a:prstClr>
                </a:solidFill>
              </a:rPr>
              <a:pPr>
                <a:defRPr/>
              </a:pPr>
              <a:t>02/09/2019</a:t>
            </a:fld>
            <a:endParaRPr lang="fr-FR">
              <a:solidFill>
                <a:prstClr val="black">
                  <a:tint val="75000"/>
                </a:prstClr>
              </a:solidFill>
            </a:endParaRPr>
          </a:p>
        </p:txBody>
      </p:sp>
      <p:sp>
        <p:nvSpPr>
          <p:cNvPr id="8"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9" name="Espace réservé du numéro de diapositive 5"/>
          <p:cNvSpPr>
            <a:spLocks noGrp="1"/>
          </p:cNvSpPr>
          <p:nvPr>
            <p:ph type="sldNum" sz="quarter" idx="12"/>
          </p:nvPr>
        </p:nvSpPr>
        <p:spPr/>
        <p:txBody>
          <a:bodyPr/>
          <a:lstStyle>
            <a:lvl1pPr>
              <a:defRPr/>
            </a:lvl1pPr>
          </a:lstStyle>
          <a:p>
            <a:pPr>
              <a:defRPr/>
            </a:pPr>
            <a:fld id="{063768F2-3EE9-41E3-94BF-6EE439D1C291}"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28333902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C8370ECA-2420-4AB3-B1D8-3826AABB4362}" type="datetimeFigureOut">
              <a:rPr lang="fr-FR">
                <a:solidFill>
                  <a:prstClr val="black">
                    <a:tint val="75000"/>
                  </a:prstClr>
                </a:solidFill>
              </a:rPr>
              <a:pPr>
                <a:defRPr/>
              </a:pPr>
              <a:t>02/09/2019</a:t>
            </a:fld>
            <a:endParaRPr lang="fr-FR">
              <a:solidFill>
                <a:prstClr val="black">
                  <a:tint val="75000"/>
                </a:prstClr>
              </a:solidFill>
            </a:endParaRPr>
          </a:p>
        </p:txBody>
      </p:sp>
      <p:sp>
        <p:nvSpPr>
          <p:cNvPr id="4"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5" name="Espace réservé du numéro de diapositive 5"/>
          <p:cNvSpPr>
            <a:spLocks noGrp="1"/>
          </p:cNvSpPr>
          <p:nvPr>
            <p:ph type="sldNum" sz="quarter" idx="12"/>
          </p:nvPr>
        </p:nvSpPr>
        <p:spPr/>
        <p:txBody>
          <a:bodyPr/>
          <a:lstStyle>
            <a:lvl1pPr>
              <a:defRPr/>
            </a:lvl1pPr>
          </a:lstStyle>
          <a:p>
            <a:pPr>
              <a:defRPr/>
            </a:pPr>
            <a:fld id="{4297B313-6E49-406B-AA0B-0D486493E21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6190890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01CA6C71-BA4F-4FA8-BF70-A707D451F9B7}" type="datetimeFigureOut">
              <a:rPr lang="fr-FR">
                <a:solidFill>
                  <a:prstClr val="black">
                    <a:tint val="75000"/>
                  </a:prstClr>
                </a:solidFill>
              </a:rPr>
              <a:pPr>
                <a:defRPr/>
              </a:pPr>
              <a:t>02/09/2019</a:t>
            </a:fld>
            <a:endParaRPr lang="fr-FR">
              <a:solidFill>
                <a:prstClr val="black">
                  <a:tint val="75000"/>
                </a:prstClr>
              </a:solidFill>
            </a:endParaRPr>
          </a:p>
        </p:txBody>
      </p:sp>
      <p:sp>
        <p:nvSpPr>
          <p:cNvPr id="3"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4" name="Espace réservé du numéro de diapositive 5"/>
          <p:cNvSpPr>
            <a:spLocks noGrp="1"/>
          </p:cNvSpPr>
          <p:nvPr>
            <p:ph type="sldNum" sz="quarter" idx="12"/>
          </p:nvPr>
        </p:nvSpPr>
        <p:spPr/>
        <p:txBody>
          <a:bodyPr/>
          <a:lstStyle>
            <a:lvl1pPr>
              <a:defRPr/>
            </a:lvl1pPr>
          </a:lstStyle>
          <a:p>
            <a:pPr>
              <a:defRPr/>
            </a:pPr>
            <a:fld id="{0B26B0BA-4441-4226-B751-7412408D79E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774873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8902D321-10A8-44EF-A9F2-38E5190BA20B}" type="datetimeFigureOut">
              <a:rPr lang="fr-FR">
                <a:solidFill>
                  <a:prstClr val="black">
                    <a:tint val="75000"/>
                  </a:prstClr>
                </a:solidFill>
              </a:rPr>
              <a:pPr>
                <a:defRPr/>
              </a:pPr>
              <a:t>02/09/2019</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EA484F9E-E5A7-46F4-81F7-C0DC62444C2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9890830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EA06FAF-1A9C-4840-B6C4-03588159927A}" type="datetimeFigureOut">
              <a:rPr lang="fr-FR">
                <a:solidFill>
                  <a:prstClr val="black">
                    <a:tint val="75000"/>
                  </a:prstClr>
                </a:solidFill>
              </a:rPr>
              <a:pPr>
                <a:defRPr/>
              </a:pPr>
              <a:t>02/09/2019</a:t>
            </a:fld>
            <a:endParaRPr lang="fr-FR">
              <a:solidFill>
                <a:prstClr val="black">
                  <a:tint val="75000"/>
                </a:prstClr>
              </a:solidFill>
            </a:endParaRPr>
          </a:p>
        </p:txBody>
      </p:sp>
      <p:sp>
        <p:nvSpPr>
          <p:cNvPr id="6"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7" name="Espace réservé du numéro de diapositive 5"/>
          <p:cNvSpPr>
            <a:spLocks noGrp="1"/>
          </p:cNvSpPr>
          <p:nvPr>
            <p:ph type="sldNum" sz="quarter" idx="12"/>
          </p:nvPr>
        </p:nvSpPr>
        <p:spPr/>
        <p:txBody>
          <a:bodyPr/>
          <a:lstStyle>
            <a:lvl1pPr>
              <a:defRPr/>
            </a:lvl1pPr>
          </a:lstStyle>
          <a:p>
            <a:pPr>
              <a:defRPr/>
            </a:pPr>
            <a:fld id="{2FED67C3-6EFF-41A9-86E1-BC49341B48B2}"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3905288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FC87DEA1-3ED5-4DD1-8932-23F0376A0458}" type="datetimeFigureOut">
              <a:rPr lang="fr-FR">
                <a:solidFill>
                  <a:prstClr val="black">
                    <a:tint val="75000"/>
                  </a:prstClr>
                </a:solidFill>
              </a:rPr>
              <a:pPr>
                <a:defRPr/>
              </a:pPr>
              <a:t>02/09/2019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16338C6C-5C28-4245-9C6C-1CBB6C00BAD7}"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679195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90"/>
            <a:ext cx="7308850" cy="503237"/>
          </a:xfrm>
        </p:spPr>
        <p:txBody>
          <a:bodyPr/>
          <a:lstStyle/>
          <a:p>
            <a:r>
              <a:rPr lang="fr-FR" smtClean="0"/>
              <a:t>Modifiez le style du titre</a:t>
            </a:r>
            <a:endParaRPr lang="fr-FR"/>
          </a:p>
        </p:txBody>
      </p:sp>
      <p:sp>
        <p:nvSpPr>
          <p:cNvPr id="3" name="Espace réservé du contenu 2"/>
          <p:cNvSpPr>
            <a:spLocks noGrp="1"/>
          </p:cNvSpPr>
          <p:nvPr>
            <p:ph idx="1"/>
          </p:nvPr>
        </p:nvSpPr>
        <p:spPr>
          <a:xfrm>
            <a:off x="395290" y="1773238"/>
            <a:ext cx="8435975"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85809162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49D08574-7BD1-4657-A79C-0F3C20C644C3}" type="datetimeFigureOut">
              <a:rPr lang="fr-FR">
                <a:solidFill>
                  <a:prstClr val="black">
                    <a:tint val="75000"/>
                  </a:prstClr>
                </a:solidFill>
              </a:rPr>
              <a:pPr>
                <a:defRPr/>
              </a:pPr>
              <a:t>02/09/2019</a:t>
            </a:fld>
            <a:endParaRPr lang="fr-FR">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FR">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A214903B-5A9D-4C1E-863A-9E4259415135}" type="slidenum">
              <a:rPr lang="fr-FR">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899205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154597524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07950" y="115888"/>
            <a:ext cx="7308850" cy="503237"/>
          </a:xfrm>
        </p:spPr>
        <p:txBody>
          <a:bodyPr/>
          <a:lstStyle/>
          <a:p>
            <a:r>
              <a:rPr lang="fr-FR" smtClean="0"/>
              <a:t>Modifiez le style du titre</a:t>
            </a:r>
            <a:endParaRPr lang="fr-FR"/>
          </a:p>
        </p:txBody>
      </p:sp>
      <p:sp>
        <p:nvSpPr>
          <p:cNvPr id="3" name="Espace réservé du texte 2"/>
          <p:cNvSpPr>
            <a:spLocks noGrp="1"/>
          </p:cNvSpPr>
          <p:nvPr>
            <p:ph type="body" sz="half" idx="1"/>
          </p:nvPr>
        </p:nvSpPr>
        <p:spPr>
          <a:xfrm>
            <a:off x="395288" y="1773238"/>
            <a:ext cx="4141787"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89475" y="1773238"/>
            <a:ext cx="4141788" cy="30241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736674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7"/>
            <a:ext cx="7772400" cy="1470025"/>
          </a:xfrm>
          <a:prstGeom prst="rect">
            <a:avLst/>
          </a:prstGeom>
        </p:spPr>
        <p:txBody>
          <a:bodyPr lIns="91417" tIns="45709" rIns="91417" bIns="45709"/>
          <a:lstStyle/>
          <a:p>
            <a:r>
              <a:rPr lang="fr-FR" smtClean="0"/>
              <a:t>Modifiez le style du titre</a:t>
            </a:r>
            <a:endParaRPr lang="fr-FR"/>
          </a:p>
        </p:txBody>
      </p:sp>
      <p:sp>
        <p:nvSpPr>
          <p:cNvPr id="3" name="Sous-titre 2"/>
          <p:cNvSpPr>
            <a:spLocks noGrp="1"/>
          </p:cNvSpPr>
          <p:nvPr>
            <p:ph type="subTitle" idx="1"/>
          </p:nvPr>
        </p:nvSpPr>
        <p:spPr>
          <a:xfrm>
            <a:off x="1371602" y="3886200"/>
            <a:ext cx="6400800" cy="1752600"/>
          </a:xfrm>
          <a:prstGeom prst="rect">
            <a:avLst/>
          </a:prstGeom>
        </p:spPr>
        <p:txBody>
          <a:bodyPr lIns="91417" tIns="45709" rIns="91417" bIns="45709"/>
          <a:lstStyle>
            <a:lvl1pPr marL="0" indent="0" algn="ctr">
              <a:buNone/>
              <a:defRPr/>
            </a:lvl1pPr>
            <a:lvl2pPr marL="457088" indent="0" algn="ctr">
              <a:buNone/>
              <a:defRPr/>
            </a:lvl2pPr>
            <a:lvl3pPr marL="914174" indent="0" algn="ctr">
              <a:buNone/>
              <a:defRPr/>
            </a:lvl3pPr>
            <a:lvl4pPr marL="1371261" indent="0" algn="ctr">
              <a:buNone/>
              <a:defRPr/>
            </a:lvl4pPr>
            <a:lvl5pPr marL="1828348" indent="0" algn="ctr">
              <a:buNone/>
              <a:defRPr/>
            </a:lvl5pPr>
            <a:lvl6pPr marL="2285434" indent="0" algn="ctr">
              <a:buNone/>
              <a:defRPr/>
            </a:lvl6pPr>
            <a:lvl7pPr marL="2742522" indent="0" algn="ctr">
              <a:buNone/>
              <a:defRPr/>
            </a:lvl7pPr>
            <a:lvl8pPr marL="3199609" indent="0" algn="ctr">
              <a:buNone/>
              <a:defRPr/>
            </a:lvl8pPr>
            <a:lvl9pPr marL="3656696"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3600141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40"/>
            <a:ext cx="8229600" cy="1143000"/>
          </a:xfrm>
          <a:prstGeom prst="rect">
            <a:avLst/>
          </a:prstGeom>
        </p:spPr>
        <p:txBody>
          <a:bodyPr lIns="91417" tIns="45709" rIns="91417" bIns="45709"/>
          <a:lstStyle/>
          <a:p>
            <a:r>
              <a:rPr lang="fr-FR" smtClean="0"/>
              <a:t>Modifiez le style du titre</a:t>
            </a:r>
            <a:endParaRPr lang="fr-FR"/>
          </a:p>
        </p:txBody>
      </p:sp>
      <p:sp>
        <p:nvSpPr>
          <p:cNvPr id="3" name="Espace réservé du contenu 2"/>
          <p:cNvSpPr>
            <a:spLocks noGrp="1"/>
          </p:cNvSpPr>
          <p:nvPr>
            <p:ph idx="1"/>
          </p:nvPr>
        </p:nvSpPr>
        <p:spPr>
          <a:xfrm>
            <a:off x="457200" y="1600202"/>
            <a:ext cx="8229600" cy="4525963"/>
          </a:xfrm>
          <a:prstGeom prst="rect">
            <a:avLst/>
          </a:prstGeom>
        </p:spPr>
        <p:txBody>
          <a:bodyPr lIns="91417" tIns="45709" rIns="91417" bIns="45709"/>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22723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1"/>
            <a:ext cx="7772400" cy="1362075"/>
          </a:xfrm>
          <a:prstGeom prst="rect">
            <a:avLst/>
          </a:prstGeom>
        </p:spPr>
        <p:txBody>
          <a:bodyPr lIns="91417" tIns="45709" rIns="91417" bIns="45709"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5"/>
            <a:ext cx="7772400" cy="1500187"/>
          </a:xfrm>
          <a:prstGeom prst="rect">
            <a:avLst/>
          </a:prstGeom>
        </p:spPr>
        <p:txBody>
          <a:bodyPr lIns="91417" tIns="45709" rIns="91417" bIns="45709" anchor="b"/>
          <a:lstStyle>
            <a:lvl1pPr marL="0" indent="0">
              <a:buNone/>
              <a:defRPr sz="2000"/>
            </a:lvl1pPr>
            <a:lvl2pPr marL="457088" indent="0">
              <a:buNone/>
              <a:defRPr sz="1800"/>
            </a:lvl2pPr>
            <a:lvl3pPr marL="914174" indent="0">
              <a:buNone/>
              <a:defRPr sz="1600"/>
            </a:lvl3pPr>
            <a:lvl4pPr marL="1371261" indent="0">
              <a:buNone/>
              <a:defRPr sz="1400"/>
            </a:lvl4pPr>
            <a:lvl5pPr marL="1828348" indent="0">
              <a:buNone/>
              <a:defRPr sz="1400"/>
            </a:lvl5pPr>
            <a:lvl6pPr marL="2285434" indent="0">
              <a:buNone/>
              <a:defRPr sz="1400"/>
            </a:lvl6pPr>
            <a:lvl7pPr marL="2742522" indent="0">
              <a:buNone/>
              <a:defRPr sz="1400"/>
            </a:lvl7pPr>
            <a:lvl8pPr marL="3199609" indent="0">
              <a:buNone/>
              <a:defRPr sz="1400"/>
            </a:lvl8pPr>
            <a:lvl9pPr marL="3656696"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2945202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3.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 2" descr="bandeau_haut.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805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 1" descr="vague_AM.jpg"/>
          <p:cNvPicPr>
            <a:picLocks noChangeAspect="1"/>
          </p:cNvPicPr>
          <p:nvPr/>
        </p:nvPicPr>
        <p:blipFill>
          <a:blip r:embed="rId9">
            <a:extLst>
              <a:ext uri="{28A0092B-C50C-407E-A947-70E740481C1C}">
                <a14:useLocalDpi xmlns:a14="http://schemas.microsoft.com/office/drawing/2010/main" val="0"/>
              </a:ext>
            </a:extLst>
          </a:blip>
          <a:srcRect t="7608" b="12228"/>
          <a:stretch>
            <a:fillRect/>
          </a:stretch>
        </p:blipFill>
        <p:spPr bwMode="auto">
          <a:xfrm>
            <a:off x="0" y="5445125"/>
            <a:ext cx="91440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59" name="Rectangle 3"/>
          <p:cNvSpPr>
            <a:spLocks noGrp="1" noChangeArrowheads="1"/>
          </p:cNvSpPr>
          <p:nvPr>
            <p:ph type="body" idx="1"/>
          </p:nvPr>
        </p:nvSpPr>
        <p:spPr bwMode="auto">
          <a:xfrm>
            <a:off x="395288" y="1773238"/>
            <a:ext cx="8435975" cy="3024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4"/>
            <a:r>
              <a:rPr lang="fr-FR" smtClean="0"/>
              <a:t>Cinquième niveau</a:t>
            </a:r>
          </a:p>
        </p:txBody>
      </p:sp>
      <p:sp>
        <p:nvSpPr>
          <p:cNvPr id="121866" name="Rectangle 10"/>
          <p:cNvSpPr>
            <a:spLocks noGrp="1" noChangeArrowheads="1"/>
          </p:cNvSpPr>
          <p:nvPr>
            <p:ph type="title"/>
          </p:nvPr>
        </p:nvSpPr>
        <p:spPr bwMode="auto">
          <a:xfrm>
            <a:off x="107950" y="115888"/>
            <a:ext cx="7308850"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17" tIns="45709" rIns="91417" bIns="45709" numCol="1" anchor="ctr" anchorCtr="0" compatLnSpc="1">
            <a:prstTxWarp prst="textNoShape">
              <a:avLst/>
            </a:prstTxWarp>
          </a:bodyPr>
          <a:lstStyle/>
          <a:p>
            <a:pPr lvl="0"/>
            <a:r>
              <a:rPr lang="fr-FR"/>
              <a:t>Cliquez pour modifier le style du titre</a:t>
            </a:r>
          </a:p>
        </p:txBody>
      </p:sp>
      <p:sp>
        <p:nvSpPr>
          <p:cNvPr id="121868" name="Text Box 12"/>
          <p:cNvSpPr txBox="1">
            <a:spLocks noChangeArrowheads="1"/>
          </p:cNvSpPr>
          <p:nvPr/>
        </p:nvSpPr>
        <p:spPr bwMode="auto">
          <a:xfrm>
            <a:off x="22225" y="6386513"/>
            <a:ext cx="7573963" cy="294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800">
                <a:solidFill>
                  <a:schemeClr val="tx1"/>
                </a:solidFill>
                <a:latin typeface="Arial" charset="0"/>
                <a:ea typeface="ＭＳ Ｐゴシック" pitchFamily="34" charset="-128"/>
              </a:defRPr>
            </a:lvl1pPr>
            <a:lvl2pPr marL="742950" indent="-285750" eaLnBrk="0" hangingPunct="0">
              <a:defRPr sz="800">
                <a:solidFill>
                  <a:schemeClr val="tx1"/>
                </a:solidFill>
                <a:latin typeface="Arial" charset="0"/>
                <a:ea typeface="ＭＳ Ｐゴシック" pitchFamily="34" charset="-128"/>
              </a:defRPr>
            </a:lvl2pPr>
            <a:lvl3pPr marL="1143000" indent="-228600" eaLnBrk="0" hangingPunct="0">
              <a:defRPr sz="800">
                <a:solidFill>
                  <a:schemeClr val="tx1"/>
                </a:solidFill>
                <a:latin typeface="Arial" charset="0"/>
                <a:ea typeface="ＭＳ Ｐゴシック" pitchFamily="34" charset="-128"/>
              </a:defRPr>
            </a:lvl3pPr>
            <a:lvl4pPr marL="1600200" indent="-228600" eaLnBrk="0" hangingPunct="0">
              <a:defRPr sz="800">
                <a:solidFill>
                  <a:schemeClr val="tx1"/>
                </a:solidFill>
                <a:latin typeface="Arial" charset="0"/>
                <a:ea typeface="ＭＳ Ｐゴシック" pitchFamily="34" charset="-128"/>
              </a:defRPr>
            </a:lvl4pPr>
            <a:lvl5pPr marL="2057400" indent="-228600" eaLnBrk="0" hangingPunct="0">
              <a:defRPr sz="8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8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8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8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8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dirty="0" smtClean="0">
                <a:solidFill>
                  <a:srgbClr val="333399"/>
                </a:solidFill>
              </a:rPr>
              <a:t>Formation des juristes du contrôle contentieux et de la répression des fraudes	</a:t>
            </a:r>
            <a:r>
              <a:rPr lang="fr-FR" dirty="0" smtClean="0">
                <a:solidFill>
                  <a:schemeClr val="accent2"/>
                </a:solidFill>
              </a:rPr>
              <a:t>			                    </a:t>
            </a:r>
            <a:fld id="{2DF55DF2-EC26-46BC-92D8-8F7553F2E69B}" type="slidenum">
              <a:rPr lang="fr-FR" smtClean="0">
                <a:solidFill>
                  <a:schemeClr val="accent2"/>
                </a:solidFill>
              </a:rPr>
              <a:pPr eaLnBrk="1" hangingPunct="1">
                <a:lnSpc>
                  <a:spcPct val="60000"/>
                </a:lnSpc>
                <a:spcBef>
                  <a:spcPct val="40000"/>
                </a:spcBef>
                <a:defRPr/>
              </a:pPr>
              <a:t>‹N°›</a:t>
            </a:fld>
            <a:endParaRPr lang="fr-FR" dirty="0" smtClean="0">
              <a:solidFill>
                <a:schemeClr val="accent2"/>
              </a:solidFill>
            </a:endParaRPr>
          </a:p>
          <a:p>
            <a:pPr eaLnBrk="1" hangingPunct="1">
              <a:lnSpc>
                <a:spcPct val="60000"/>
              </a:lnSpc>
              <a:spcBef>
                <a:spcPct val="40000"/>
              </a:spcBef>
              <a:defRPr/>
            </a:pPr>
            <a:r>
              <a:rPr lang="fr-FR" dirty="0" smtClean="0">
                <a:solidFill>
                  <a:srgbClr val="333399"/>
                </a:solidFill>
              </a:rPr>
              <a:t>Le contentieux conventionnel 2013-2014 </a:t>
            </a:r>
          </a:p>
        </p:txBody>
      </p:sp>
      <p:pic>
        <p:nvPicPr>
          <p:cNvPr id="1034" name="Picture 16" descr="logo_Diaporam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04141" y="5805491"/>
            <a:ext cx="1296988" cy="67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charset="0"/>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charset="0"/>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457088" rtl="0" eaLnBrk="1" latinLnBrk="0" hangingPunct="1">
        <a:defRPr sz="1800" kern="1200">
          <a:solidFill>
            <a:schemeClr val="tx1"/>
          </a:solidFill>
          <a:latin typeface="+mn-lt"/>
          <a:ea typeface="+mn-ea"/>
          <a:cs typeface="+mn-cs"/>
        </a:defRPr>
      </a:lvl1pPr>
      <a:lvl2pPr marL="457088" algn="l" defTabSz="457088" rtl="0" eaLnBrk="1" latinLnBrk="0" hangingPunct="1">
        <a:defRPr sz="1800" kern="1200">
          <a:solidFill>
            <a:schemeClr val="tx1"/>
          </a:solidFill>
          <a:latin typeface="+mn-lt"/>
          <a:ea typeface="+mn-ea"/>
          <a:cs typeface="+mn-cs"/>
        </a:defRPr>
      </a:lvl2pPr>
      <a:lvl3pPr marL="914174" algn="l" defTabSz="457088" rtl="0" eaLnBrk="1" latinLnBrk="0" hangingPunct="1">
        <a:defRPr sz="1800" kern="1200">
          <a:solidFill>
            <a:schemeClr val="tx1"/>
          </a:solidFill>
          <a:latin typeface="+mn-lt"/>
          <a:ea typeface="+mn-ea"/>
          <a:cs typeface="+mn-cs"/>
        </a:defRPr>
      </a:lvl3pPr>
      <a:lvl4pPr marL="1371261" algn="l" defTabSz="457088" rtl="0" eaLnBrk="1" latinLnBrk="0" hangingPunct="1">
        <a:defRPr sz="1800" kern="1200">
          <a:solidFill>
            <a:schemeClr val="tx1"/>
          </a:solidFill>
          <a:latin typeface="+mn-lt"/>
          <a:ea typeface="+mn-ea"/>
          <a:cs typeface="+mn-cs"/>
        </a:defRPr>
      </a:lvl4pPr>
      <a:lvl5pPr marL="1828348" algn="l" defTabSz="457088" rtl="0" eaLnBrk="1" latinLnBrk="0" hangingPunct="1">
        <a:defRPr sz="1800" kern="1200">
          <a:solidFill>
            <a:schemeClr val="tx1"/>
          </a:solidFill>
          <a:latin typeface="+mn-lt"/>
          <a:ea typeface="+mn-ea"/>
          <a:cs typeface="+mn-cs"/>
        </a:defRPr>
      </a:lvl5pPr>
      <a:lvl6pPr marL="2285434" algn="l" defTabSz="457088" rtl="0" eaLnBrk="1" latinLnBrk="0" hangingPunct="1">
        <a:defRPr sz="1800" kern="1200">
          <a:solidFill>
            <a:schemeClr val="tx1"/>
          </a:solidFill>
          <a:latin typeface="+mn-lt"/>
          <a:ea typeface="+mn-ea"/>
          <a:cs typeface="+mn-cs"/>
        </a:defRPr>
      </a:lvl6pPr>
      <a:lvl7pPr marL="2742522" algn="l" defTabSz="457088" rtl="0" eaLnBrk="1" latinLnBrk="0" hangingPunct="1">
        <a:defRPr sz="1800" kern="1200">
          <a:solidFill>
            <a:schemeClr val="tx1"/>
          </a:solidFill>
          <a:latin typeface="+mn-lt"/>
          <a:ea typeface="+mn-ea"/>
          <a:cs typeface="+mn-cs"/>
        </a:defRPr>
      </a:lvl7pPr>
      <a:lvl8pPr marL="3199609" algn="l" defTabSz="457088" rtl="0" eaLnBrk="1" latinLnBrk="0" hangingPunct="1">
        <a:defRPr sz="1800" kern="1200">
          <a:solidFill>
            <a:schemeClr val="tx1"/>
          </a:solidFill>
          <a:latin typeface="+mn-lt"/>
          <a:ea typeface="+mn-ea"/>
          <a:cs typeface="+mn-cs"/>
        </a:defRPr>
      </a:lvl8pPr>
      <a:lvl9pPr marL="3656696" algn="l" defTabSz="45708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Image 2" descr="bandeau_hau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8051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Image 1" descr="vague_AM.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5356225"/>
            <a:ext cx="91440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8" name="Text Box 12"/>
          <p:cNvSpPr txBox="1">
            <a:spLocks noChangeArrowheads="1"/>
          </p:cNvSpPr>
          <p:nvPr/>
        </p:nvSpPr>
        <p:spPr bwMode="auto">
          <a:xfrm>
            <a:off x="0" y="6453188"/>
            <a:ext cx="6767513" cy="18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1417" tIns="45709" rIns="91417" bIns="45709">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eaLnBrk="1" hangingPunct="1">
              <a:lnSpc>
                <a:spcPct val="60000"/>
              </a:lnSpc>
              <a:spcBef>
                <a:spcPct val="40000"/>
              </a:spcBef>
              <a:defRPr/>
            </a:pPr>
            <a:r>
              <a:rPr lang="fr-FR" sz="800" b="1" smtClean="0">
                <a:solidFill>
                  <a:srgbClr val="333399"/>
                </a:solidFill>
              </a:rPr>
              <a:t>Page </a:t>
            </a:r>
            <a:r>
              <a:rPr lang="fr-FR" sz="800" smtClean="0">
                <a:solidFill>
                  <a:srgbClr val="333399"/>
                </a:solidFill>
              </a:rPr>
              <a:t>– </a:t>
            </a:r>
            <a:r>
              <a:rPr lang="fr-FR" sz="800" b="1" smtClean="0">
                <a:solidFill>
                  <a:srgbClr val="333399"/>
                </a:solidFill>
              </a:rPr>
              <a:t>DIRECTION DU CONTRÔLE-CONTENTIEUX ET DE LA REPRESSION DES FRAUDES</a:t>
            </a:r>
            <a:r>
              <a:rPr lang="fr-FR" sz="800" b="1" smtClean="0">
                <a:solidFill>
                  <a:schemeClr val="accent2"/>
                </a:solidFill>
              </a:rPr>
              <a:t> </a:t>
            </a:r>
            <a:r>
              <a:rPr lang="fr-FR" sz="800" b="1" smtClean="0">
                <a:solidFill>
                  <a:srgbClr val="333399"/>
                </a:solidFill>
              </a:rPr>
              <a:t>- DCCRF</a:t>
            </a:r>
            <a:r>
              <a:rPr lang="fr-FR" sz="1000" b="1" smtClean="0">
                <a:solidFill>
                  <a:schemeClr val="accent2"/>
                </a:solidFill>
              </a:rPr>
              <a:t>	</a:t>
            </a:r>
            <a:endParaRPr lang="fr-FR" sz="1200" b="1" smtClean="0">
              <a:solidFill>
                <a:schemeClr val="accent2"/>
              </a:solidFill>
            </a:endParaRPr>
          </a:p>
        </p:txBody>
      </p:sp>
      <p:grpSp>
        <p:nvGrpSpPr>
          <p:cNvPr id="2053" name="Group 7"/>
          <p:cNvGrpSpPr>
            <a:grpSpLocks/>
          </p:cNvGrpSpPr>
          <p:nvPr/>
        </p:nvGrpSpPr>
        <p:grpSpPr bwMode="auto">
          <a:xfrm>
            <a:off x="7488238" y="5805488"/>
            <a:ext cx="1908175" cy="1008062"/>
            <a:chOff x="4694" y="3566"/>
            <a:chExt cx="1202" cy="635"/>
          </a:xfrm>
        </p:grpSpPr>
        <p:sp>
          <p:nvSpPr>
            <p:cNvPr id="121870" name="Text Box 14"/>
            <p:cNvSpPr txBox="1">
              <a:spLocks noChangeArrowheads="1"/>
            </p:cNvSpPr>
            <p:nvPr userDrawn="1"/>
          </p:nvSpPr>
          <p:spPr bwMode="auto">
            <a:xfrm>
              <a:off x="4694" y="4015"/>
              <a:ext cx="1202" cy="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charset="0"/>
                  <a:ea typeface="ＭＳ Ｐゴシック" pitchFamily="34" charset="-128"/>
                </a:defRPr>
              </a:lvl1pPr>
              <a:lvl2pPr marL="742950" indent="-285750" eaLnBrk="0" hangingPunct="0">
                <a:defRPr sz="2400">
                  <a:solidFill>
                    <a:schemeClr val="tx1"/>
                  </a:solidFill>
                  <a:latin typeface="Arial" charset="0"/>
                  <a:ea typeface="ＭＳ Ｐゴシック" pitchFamily="34" charset="-128"/>
                </a:defRPr>
              </a:lvl2pPr>
              <a:lvl3pPr marL="1143000" indent="-228600" eaLnBrk="0" hangingPunct="0">
                <a:defRPr sz="2400">
                  <a:solidFill>
                    <a:schemeClr val="tx1"/>
                  </a:solidFill>
                  <a:latin typeface="Arial" charset="0"/>
                  <a:ea typeface="ＭＳ Ｐゴシック" pitchFamily="34" charset="-128"/>
                </a:defRPr>
              </a:lvl3pPr>
              <a:lvl4pPr marL="1600200" indent="-228600" eaLnBrk="0" hangingPunct="0">
                <a:defRPr sz="2400">
                  <a:solidFill>
                    <a:schemeClr val="tx1"/>
                  </a:solidFill>
                  <a:latin typeface="Arial" charset="0"/>
                  <a:ea typeface="ＭＳ Ｐゴシック" pitchFamily="34" charset="-128"/>
                </a:defRPr>
              </a:lvl4pPr>
              <a:lvl5pPr marL="2057400" indent="-228600" eaLnBrk="0" hangingPunct="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ctr" eaLnBrk="1" hangingPunct="1">
                <a:spcBef>
                  <a:spcPct val="50000"/>
                </a:spcBef>
                <a:defRPr/>
              </a:pPr>
              <a:r>
                <a:rPr lang="fr-FR" sz="700" b="1" smtClean="0">
                  <a:solidFill>
                    <a:srgbClr val="8ABA00"/>
                  </a:solidFill>
                </a:rPr>
                <a:t>CONTRÔLE-CONTENTIEUX</a:t>
              </a:r>
              <a:r>
                <a:rPr lang="fr-FR" sz="700" b="1" smtClean="0">
                  <a:solidFill>
                    <a:srgbClr val="77B200"/>
                  </a:solidFill>
                </a:rPr>
                <a:t> </a:t>
              </a:r>
            </a:p>
            <a:p>
              <a:pPr algn="ctr" eaLnBrk="1" hangingPunct="1">
                <a:lnSpc>
                  <a:spcPct val="40000"/>
                </a:lnSpc>
                <a:spcBef>
                  <a:spcPct val="50000"/>
                </a:spcBef>
                <a:defRPr/>
              </a:pPr>
              <a:r>
                <a:rPr lang="fr-FR" sz="700" b="1" smtClean="0">
                  <a:solidFill>
                    <a:srgbClr val="77B200"/>
                  </a:solidFill>
                </a:rPr>
                <a:t>ET REPRESSION DES FRAUDES</a:t>
              </a:r>
            </a:p>
          </p:txBody>
        </p:sp>
        <p:grpSp>
          <p:nvGrpSpPr>
            <p:cNvPr id="2057" name="Group 15"/>
            <p:cNvGrpSpPr>
              <a:grpSpLocks/>
            </p:cNvGrpSpPr>
            <p:nvPr userDrawn="1"/>
          </p:nvGrpSpPr>
          <p:grpSpPr bwMode="auto">
            <a:xfrm>
              <a:off x="4830" y="3566"/>
              <a:ext cx="817" cy="432"/>
              <a:chOff x="2133" y="704"/>
              <a:chExt cx="946" cy="566"/>
            </a:xfrm>
          </p:grpSpPr>
          <p:pic>
            <p:nvPicPr>
              <p:cNvPr id="2058" name="Picture 16" descr="logo_Diaporama"/>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33" y="704"/>
                <a:ext cx="946" cy="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73" name="Line 17"/>
              <p:cNvSpPr>
                <a:spLocks noChangeShapeType="1"/>
              </p:cNvSpPr>
              <p:nvPr/>
            </p:nvSpPr>
            <p:spPr bwMode="auto">
              <a:xfrm>
                <a:off x="2184" y="1270"/>
                <a:ext cx="888" cy="0"/>
              </a:xfrm>
              <a:prstGeom prst="line">
                <a:avLst/>
              </a:prstGeom>
              <a:noFill/>
              <a:ln w="15875">
                <a:solidFill>
                  <a:srgbClr val="8ABA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sz="1800">
                  <a:ea typeface="ＭＳ Ｐゴシック" charset="0"/>
                </a:endParaRPr>
              </a:p>
            </p:txBody>
          </p:sp>
        </p:grpSp>
      </p:grpSp>
      <p:sp>
        <p:nvSpPr>
          <p:cNvPr id="2054" name="Rectangle 12"/>
          <p:cNvSpPr>
            <a:spLocks noChangeArrowheads="1"/>
          </p:cNvSpPr>
          <p:nvPr/>
        </p:nvSpPr>
        <p:spPr bwMode="auto">
          <a:xfrm>
            <a:off x="684213" y="1773238"/>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nchor="ctr"/>
          <a:lstStyle/>
          <a:p>
            <a:pPr algn="ctr">
              <a:spcBef>
                <a:spcPct val="20000"/>
              </a:spcBef>
              <a:buClr>
                <a:srgbClr val="FF6600"/>
              </a:buClr>
              <a:buFont typeface="Arial" charset="0"/>
              <a:buNone/>
            </a:pPr>
            <a:r>
              <a:rPr lang="fr-FR" sz="2500" b="1">
                <a:solidFill>
                  <a:schemeClr val="accent2"/>
                </a:solidFill>
              </a:rPr>
              <a:t>Cliquez pour modifier le style du titre</a:t>
            </a:r>
          </a:p>
        </p:txBody>
      </p:sp>
      <p:sp>
        <p:nvSpPr>
          <p:cNvPr id="2055" name="Rectangle 13"/>
          <p:cNvSpPr>
            <a:spLocks noChangeArrowheads="1"/>
          </p:cNvSpPr>
          <p:nvPr/>
        </p:nvSpPr>
        <p:spPr bwMode="auto">
          <a:xfrm>
            <a:off x="1403350" y="3500438"/>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17" tIns="45709" rIns="91417" bIns="45709"/>
          <a:lstStyle/>
          <a:p>
            <a:pPr algn="ctr">
              <a:spcBef>
                <a:spcPct val="20000"/>
              </a:spcBef>
              <a:buClr>
                <a:srgbClr val="8ABA00"/>
              </a:buClr>
              <a:buSzPct val="70000"/>
              <a:buFont typeface="Wingdings" pitchFamily="2" charset="2"/>
              <a:buNone/>
            </a:pPr>
            <a:r>
              <a:rPr lang="fr-FR" sz="2800" b="1">
                <a:solidFill>
                  <a:schemeClr val="accent2"/>
                </a:solidFill>
              </a:rPr>
              <a:t>Cliquez pour modifier le style des sous-titres du masque</a:t>
            </a:r>
          </a:p>
        </p:txBody>
      </p:sp>
    </p:spTree>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iming>
    <p:tnLst>
      <p:par>
        <p:cTn id="1" dur="indefinite" restart="never" nodeType="tmRoot"/>
      </p:par>
    </p:tnLst>
  </p:timing>
  <p:hf sldNum="0" hdr="0" dt="0"/>
  <p:txStyles>
    <p:titleStyle>
      <a:lvl1pPr algn="ctr" rtl="0" eaLnBrk="0" fontAlgn="base" hangingPunct="0">
        <a:spcBef>
          <a:spcPct val="20000"/>
        </a:spcBef>
        <a:spcAft>
          <a:spcPct val="0"/>
        </a:spcAft>
        <a:buClr>
          <a:srgbClr val="FF6600"/>
        </a:buClr>
        <a:buFont typeface="Arial" charset="0"/>
        <a:defRPr sz="2500" b="1">
          <a:solidFill>
            <a:schemeClr val="accent2"/>
          </a:solidFill>
          <a:latin typeface="+mj-lt"/>
          <a:ea typeface="+mj-ea"/>
          <a:cs typeface="+mj-cs"/>
        </a:defRPr>
      </a:lvl1pPr>
      <a:lvl2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2pPr>
      <a:lvl3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3pPr>
      <a:lvl4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4pPr>
      <a:lvl5pPr algn="ctr" rtl="0" eaLnBrk="0" fontAlgn="base" hangingPunct="0">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5pPr>
      <a:lvl6pPr marL="45708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6pPr>
      <a:lvl7pPr marL="914174"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7pPr>
      <a:lvl8pPr marL="1371261"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8pPr>
      <a:lvl9pPr marL="1828348" algn="ctr" rtl="0" fontAlgn="base">
        <a:spcBef>
          <a:spcPct val="20000"/>
        </a:spcBef>
        <a:spcAft>
          <a:spcPct val="0"/>
        </a:spcAft>
        <a:buClr>
          <a:srgbClr val="FF6600"/>
        </a:buClr>
        <a:buFont typeface="Arial" charset="0"/>
        <a:defRPr sz="2500" b="1">
          <a:solidFill>
            <a:schemeClr val="accent2"/>
          </a:solidFill>
          <a:latin typeface="Arial" charset="0"/>
          <a:ea typeface="ＭＳ Ｐゴシック" pitchFamily="34" charset="-128"/>
        </a:defRPr>
      </a:lvl9pPr>
    </p:titleStyle>
    <p:bodyStyle>
      <a:lvl1pPr marL="341313" indent="-341313" algn="l" rtl="0" eaLnBrk="0" fontAlgn="base" hangingPunct="0">
        <a:spcBef>
          <a:spcPct val="20000"/>
        </a:spcBef>
        <a:spcAft>
          <a:spcPct val="0"/>
        </a:spcAft>
        <a:buClr>
          <a:srgbClr val="8ABA00"/>
        </a:buClr>
        <a:buSzPct val="70000"/>
        <a:buFont typeface="Wingdings" pitchFamily="2" charset="2"/>
        <a:buChar char="q"/>
        <a:defRPr sz="2800" b="1">
          <a:solidFill>
            <a:schemeClr val="accent2"/>
          </a:solidFill>
          <a:latin typeface="+mn-lt"/>
          <a:ea typeface="+mn-ea"/>
          <a:cs typeface="+mn-cs"/>
        </a:defRPr>
      </a:lvl1pPr>
      <a:lvl2pPr marL="741363" indent="-284163" algn="l" rtl="0" eaLnBrk="0" fontAlgn="base" hangingPunct="0">
        <a:spcBef>
          <a:spcPct val="20000"/>
        </a:spcBef>
        <a:spcAft>
          <a:spcPct val="0"/>
        </a:spcAft>
        <a:buClr>
          <a:srgbClr val="8ABA00"/>
        </a:buClr>
        <a:buSzPct val="90000"/>
        <a:buFont typeface="Wingdings" pitchFamily="2" charset="2"/>
        <a:buChar char="§"/>
        <a:defRPr sz="2800">
          <a:solidFill>
            <a:schemeClr val="accent2"/>
          </a:solidFill>
          <a:latin typeface="+mn-lt"/>
          <a:ea typeface="+mn-ea"/>
        </a:defRPr>
      </a:lvl2pPr>
      <a:lvl3pPr marL="1141413" indent="-227013" algn="l" rtl="0" eaLnBrk="0" fontAlgn="base" hangingPunct="0">
        <a:spcBef>
          <a:spcPct val="20000"/>
        </a:spcBef>
        <a:spcAft>
          <a:spcPct val="0"/>
        </a:spcAft>
        <a:buClr>
          <a:srgbClr val="8ABA00"/>
        </a:buClr>
        <a:buSzPct val="90000"/>
        <a:buChar char="•"/>
        <a:defRPr sz="2400">
          <a:solidFill>
            <a:schemeClr val="accent2"/>
          </a:solidFill>
          <a:latin typeface="+mn-lt"/>
          <a:ea typeface="+mn-ea"/>
        </a:defRPr>
      </a:lvl3pPr>
      <a:lvl4pPr marL="1598613" indent="-227013" algn="l" rtl="0" eaLnBrk="0" fontAlgn="base" hangingPunct="0">
        <a:spcBef>
          <a:spcPct val="20000"/>
        </a:spcBef>
        <a:spcAft>
          <a:spcPct val="0"/>
        </a:spcAft>
        <a:buChar char="–"/>
        <a:defRPr sz="2000">
          <a:solidFill>
            <a:schemeClr val="accent2"/>
          </a:solidFill>
          <a:latin typeface="+mn-lt"/>
          <a:ea typeface="+mn-ea"/>
        </a:defRPr>
      </a:lvl4pPr>
      <a:lvl5pPr marL="2055813" indent="-227013" algn="l" rtl="0" eaLnBrk="0" fontAlgn="base" hangingPunct="0">
        <a:spcBef>
          <a:spcPct val="20000"/>
        </a:spcBef>
        <a:spcAft>
          <a:spcPct val="0"/>
        </a:spcAft>
        <a:buClr>
          <a:srgbClr val="8ABA00"/>
        </a:buClr>
        <a:buSzPct val="90000"/>
        <a:buFont typeface="Arial" charset="0"/>
        <a:buChar char="+"/>
        <a:defRPr sz="2000">
          <a:solidFill>
            <a:schemeClr val="accent2"/>
          </a:solidFill>
          <a:latin typeface="+mn-lt"/>
          <a:ea typeface="+mn-ea"/>
        </a:defRPr>
      </a:lvl5pPr>
      <a:lvl6pPr marL="2513978"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6pPr>
      <a:lvl7pPr marL="2971065"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7pPr>
      <a:lvl8pPr marL="3428152"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8pPr>
      <a:lvl9pPr marL="3885239" indent="-228543" algn="l" rtl="0" fontAlgn="base">
        <a:spcBef>
          <a:spcPct val="20000"/>
        </a:spcBef>
        <a:spcAft>
          <a:spcPct val="0"/>
        </a:spcAft>
        <a:buClr>
          <a:srgbClr val="8ABA00"/>
        </a:buClr>
        <a:buSzPct val="90000"/>
        <a:buFont typeface="Arial" charset="0"/>
        <a:buChar char="+"/>
        <a:defRPr sz="2000">
          <a:solidFill>
            <a:schemeClr val="accent2"/>
          </a:solidFill>
          <a:latin typeface="+mn-lt"/>
          <a:ea typeface="+mn-ea"/>
        </a:defRPr>
      </a:lvl9pPr>
    </p:bodyStyle>
    <p:otherStyle>
      <a:defPPr>
        <a:defRPr lang="fr-FR"/>
      </a:defPPr>
      <a:lvl1pPr marL="0" algn="l" defTabSz="914174" rtl="0" eaLnBrk="1" latinLnBrk="0" hangingPunct="1">
        <a:defRPr sz="1800" kern="1200">
          <a:solidFill>
            <a:schemeClr val="tx1"/>
          </a:solidFill>
          <a:latin typeface="+mn-lt"/>
          <a:ea typeface="+mn-ea"/>
          <a:cs typeface="+mn-cs"/>
        </a:defRPr>
      </a:lvl1pPr>
      <a:lvl2pPr marL="457088" algn="l" defTabSz="914174" rtl="0" eaLnBrk="1" latinLnBrk="0" hangingPunct="1">
        <a:defRPr sz="1800" kern="1200">
          <a:solidFill>
            <a:schemeClr val="tx1"/>
          </a:solidFill>
          <a:latin typeface="+mn-lt"/>
          <a:ea typeface="+mn-ea"/>
          <a:cs typeface="+mn-cs"/>
        </a:defRPr>
      </a:lvl2pPr>
      <a:lvl3pPr marL="914174" algn="l" defTabSz="914174" rtl="0" eaLnBrk="1" latinLnBrk="0" hangingPunct="1">
        <a:defRPr sz="1800" kern="1200">
          <a:solidFill>
            <a:schemeClr val="tx1"/>
          </a:solidFill>
          <a:latin typeface="+mn-lt"/>
          <a:ea typeface="+mn-ea"/>
          <a:cs typeface="+mn-cs"/>
        </a:defRPr>
      </a:lvl3pPr>
      <a:lvl4pPr marL="1371261" algn="l" defTabSz="914174" rtl="0" eaLnBrk="1" latinLnBrk="0" hangingPunct="1">
        <a:defRPr sz="1800" kern="1200">
          <a:solidFill>
            <a:schemeClr val="tx1"/>
          </a:solidFill>
          <a:latin typeface="+mn-lt"/>
          <a:ea typeface="+mn-ea"/>
          <a:cs typeface="+mn-cs"/>
        </a:defRPr>
      </a:lvl4pPr>
      <a:lvl5pPr marL="1828348" algn="l" defTabSz="914174" rtl="0" eaLnBrk="1" latinLnBrk="0" hangingPunct="1">
        <a:defRPr sz="1800" kern="1200">
          <a:solidFill>
            <a:schemeClr val="tx1"/>
          </a:solidFill>
          <a:latin typeface="+mn-lt"/>
          <a:ea typeface="+mn-ea"/>
          <a:cs typeface="+mn-cs"/>
        </a:defRPr>
      </a:lvl5pPr>
      <a:lvl6pPr marL="2285434" algn="l" defTabSz="914174" rtl="0" eaLnBrk="1" latinLnBrk="0" hangingPunct="1">
        <a:defRPr sz="1800" kern="1200">
          <a:solidFill>
            <a:schemeClr val="tx1"/>
          </a:solidFill>
          <a:latin typeface="+mn-lt"/>
          <a:ea typeface="+mn-ea"/>
          <a:cs typeface="+mn-cs"/>
        </a:defRPr>
      </a:lvl6pPr>
      <a:lvl7pPr marL="2742522" algn="l" defTabSz="914174" rtl="0" eaLnBrk="1" latinLnBrk="0" hangingPunct="1">
        <a:defRPr sz="1800" kern="1200">
          <a:solidFill>
            <a:schemeClr val="tx1"/>
          </a:solidFill>
          <a:latin typeface="+mn-lt"/>
          <a:ea typeface="+mn-ea"/>
          <a:cs typeface="+mn-cs"/>
        </a:defRPr>
      </a:lvl7pPr>
      <a:lvl8pPr marL="3199609" algn="l" defTabSz="914174" rtl="0" eaLnBrk="1" latinLnBrk="0" hangingPunct="1">
        <a:defRPr sz="1800" kern="1200">
          <a:solidFill>
            <a:schemeClr val="tx1"/>
          </a:solidFill>
          <a:latin typeface="+mn-lt"/>
          <a:ea typeface="+mn-ea"/>
          <a:cs typeface="+mn-cs"/>
        </a:defRPr>
      </a:lvl8pPr>
      <a:lvl9pPr marL="3656696" algn="l" defTabSz="91417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6026150"/>
            <a:ext cx="91440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Grp="1" noChangeArrowheads="1"/>
          </p:cNvSpPr>
          <p:nvPr>
            <p:ph type="title"/>
          </p:nvPr>
        </p:nvSpPr>
        <p:spPr bwMode="auto">
          <a:xfrm>
            <a:off x="0" y="0"/>
            <a:ext cx="9144000" cy="555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ctr" anchorCtr="0" compatLnSpc="1">
            <a:prstTxWarp prst="textNoShape">
              <a:avLst/>
            </a:prstTxWarp>
          </a:bodyPr>
          <a:lstStyle/>
          <a:p>
            <a:pPr lvl="0"/>
            <a:r>
              <a:rPr lang="fr-FR" smtClean="0"/>
              <a:t>Cliquez et modifiez le titre</a:t>
            </a:r>
          </a:p>
        </p:txBody>
      </p:sp>
      <p:sp>
        <p:nvSpPr>
          <p:cNvPr id="3076" name="Rectangle 3"/>
          <p:cNvSpPr>
            <a:spLocks noGrp="1" noChangeArrowheads="1"/>
          </p:cNvSpPr>
          <p:nvPr>
            <p:ph type="body" idx="1"/>
          </p:nvPr>
        </p:nvSpPr>
        <p:spPr bwMode="auto">
          <a:xfrm>
            <a:off x="0" y="750888"/>
            <a:ext cx="9144000" cy="561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39" tIns="45668" rIns="91339" bIns="45668"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p:txBody>
      </p:sp>
      <p:sp>
        <p:nvSpPr>
          <p:cNvPr id="3077" name="Text Box 7"/>
          <p:cNvSpPr txBox="1">
            <a:spLocks noChangeArrowheads="1"/>
          </p:cNvSpPr>
          <p:nvPr/>
        </p:nvSpPr>
        <p:spPr bwMode="auto">
          <a:xfrm>
            <a:off x="684213" y="6453188"/>
            <a:ext cx="67706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61" tIns="45680" rIns="91361" bIns="45680">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eaLnBrk="0" hangingPunct="0">
              <a:defRPr/>
            </a:pPr>
            <a:r>
              <a:rPr lang="fr-FR" sz="1200" smtClean="0">
                <a:solidFill>
                  <a:srgbClr val="000099"/>
                </a:solidFill>
                <a:latin typeface="Arial" charset="0"/>
                <a:ea typeface="+mn-ea"/>
              </a:rPr>
              <a:t>Rencontre Franco-Belge le 12/10/2012					</a:t>
            </a:r>
            <a:fld id="{2EDFB91E-64A0-440F-81B9-F35062125179}" type="slidenum">
              <a:rPr lang="fr-FR" sz="1200" smtClean="0">
                <a:solidFill>
                  <a:srgbClr val="000099"/>
                </a:solidFill>
                <a:latin typeface="Arial" charset="0"/>
                <a:ea typeface="+mn-ea"/>
              </a:rPr>
              <a:pPr eaLnBrk="0" hangingPunct="0">
                <a:defRPr/>
              </a:pPr>
              <a:t>‹N°›</a:t>
            </a:fld>
            <a:endParaRPr lang="fr-FR" sz="1200" smtClean="0">
              <a:solidFill>
                <a:srgbClr val="000099"/>
              </a:solidFill>
              <a:latin typeface="Arial" charset="0"/>
              <a:ea typeface="+mn-ea"/>
            </a:endParaRPr>
          </a:p>
        </p:txBody>
      </p:sp>
    </p:spTree>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 id="2147483965" r:id="rId12"/>
  </p:sldLayoutIdLst>
  <p:timing>
    <p:tnLst>
      <p:par>
        <p:cTn id="1" dur="indefinite" restart="never" nodeType="tmRoot"/>
      </p:par>
    </p:tnLst>
  </p:timing>
  <p:hf sldNum="0" hdr="0" dt="0"/>
  <p:txStyles>
    <p:titleStyle>
      <a:lvl1pPr algn="ctr" defTabSz="911225" rtl="0" eaLnBrk="0" fontAlgn="base" hangingPunct="0">
        <a:spcBef>
          <a:spcPct val="0"/>
        </a:spcBef>
        <a:spcAft>
          <a:spcPct val="0"/>
        </a:spcAft>
        <a:defRPr sz="2800" b="1">
          <a:solidFill>
            <a:srgbClr val="0C419A"/>
          </a:solidFill>
          <a:latin typeface="+mj-lt"/>
          <a:ea typeface="+mj-ea"/>
          <a:cs typeface="+mj-cs"/>
        </a:defRPr>
      </a:lvl1pPr>
      <a:lvl2pPr algn="ctr" defTabSz="911225" rtl="0" eaLnBrk="0" fontAlgn="base" hangingPunct="0">
        <a:spcBef>
          <a:spcPct val="0"/>
        </a:spcBef>
        <a:spcAft>
          <a:spcPct val="0"/>
        </a:spcAft>
        <a:defRPr sz="2800" b="1">
          <a:solidFill>
            <a:srgbClr val="0C419A"/>
          </a:solidFill>
          <a:latin typeface="Arial" charset="0"/>
        </a:defRPr>
      </a:lvl2pPr>
      <a:lvl3pPr algn="ctr" defTabSz="911225" rtl="0" eaLnBrk="0" fontAlgn="base" hangingPunct="0">
        <a:spcBef>
          <a:spcPct val="0"/>
        </a:spcBef>
        <a:spcAft>
          <a:spcPct val="0"/>
        </a:spcAft>
        <a:defRPr sz="2800" b="1">
          <a:solidFill>
            <a:srgbClr val="0C419A"/>
          </a:solidFill>
          <a:latin typeface="Arial" charset="0"/>
        </a:defRPr>
      </a:lvl3pPr>
      <a:lvl4pPr algn="ctr" defTabSz="911225" rtl="0" eaLnBrk="0" fontAlgn="base" hangingPunct="0">
        <a:spcBef>
          <a:spcPct val="0"/>
        </a:spcBef>
        <a:spcAft>
          <a:spcPct val="0"/>
        </a:spcAft>
        <a:defRPr sz="2800" b="1">
          <a:solidFill>
            <a:srgbClr val="0C419A"/>
          </a:solidFill>
          <a:latin typeface="Arial" charset="0"/>
        </a:defRPr>
      </a:lvl4pPr>
      <a:lvl5pPr algn="ctr" defTabSz="911225" rtl="0" eaLnBrk="0" fontAlgn="base" hangingPunct="0">
        <a:spcBef>
          <a:spcPct val="0"/>
        </a:spcBef>
        <a:spcAft>
          <a:spcPct val="0"/>
        </a:spcAft>
        <a:defRPr sz="2800" b="1">
          <a:solidFill>
            <a:srgbClr val="0C419A"/>
          </a:solidFill>
          <a:latin typeface="Arial" charset="0"/>
        </a:defRPr>
      </a:lvl5pPr>
      <a:lvl6pPr marL="400477" algn="ctr" defTabSz="913597" rtl="0" fontAlgn="base">
        <a:spcBef>
          <a:spcPct val="0"/>
        </a:spcBef>
        <a:spcAft>
          <a:spcPct val="0"/>
        </a:spcAft>
        <a:defRPr sz="2800" b="1">
          <a:solidFill>
            <a:srgbClr val="0C419A"/>
          </a:solidFill>
          <a:latin typeface="Arial" charset="0"/>
        </a:defRPr>
      </a:lvl6pPr>
      <a:lvl7pPr marL="800960" algn="ctr" defTabSz="913597" rtl="0" fontAlgn="base">
        <a:spcBef>
          <a:spcPct val="0"/>
        </a:spcBef>
        <a:spcAft>
          <a:spcPct val="0"/>
        </a:spcAft>
        <a:defRPr sz="2800" b="1">
          <a:solidFill>
            <a:srgbClr val="0C419A"/>
          </a:solidFill>
          <a:latin typeface="Arial" charset="0"/>
        </a:defRPr>
      </a:lvl7pPr>
      <a:lvl8pPr marL="1201440" algn="ctr" defTabSz="913597" rtl="0" fontAlgn="base">
        <a:spcBef>
          <a:spcPct val="0"/>
        </a:spcBef>
        <a:spcAft>
          <a:spcPct val="0"/>
        </a:spcAft>
        <a:defRPr sz="2800" b="1">
          <a:solidFill>
            <a:srgbClr val="0C419A"/>
          </a:solidFill>
          <a:latin typeface="Arial" charset="0"/>
        </a:defRPr>
      </a:lvl8pPr>
      <a:lvl9pPr marL="1601921" algn="ctr" defTabSz="913597" rtl="0" fontAlgn="base">
        <a:spcBef>
          <a:spcPct val="0"/>
        </a:spcBef>
        <a:spcAft>
          <a:spcPct val="0"/>
        </a:spcAft>
        <a:defRPr sz="2800" b="1">
          <a:solidFill>
            <a:srgbClr val="0C419A"/>
          </a:solidFill>
          <a:latin typeface="Arial" charset="0"/>
        </a:defRPr>
      </a:lvl9pPr>
    </p:titleStyle>
    <p:bodyStyle>
      <a:lvl1pPr marL="339725" indent="-339725" algn="l" defTabSz="911225" rtl="0" eaLnBrk="0" fontAlgn="base" hangingPunct="0">
        <a:spcBef>
          <a:spcPct val="20000"/>
        </a:spcBef>
        <a:spcAft>
          <a:spcPct val="0"/>
        </a:spcAft>
        <a:buClr>
          <a:schemeClr val="folHlink"/>
        </a:buClr>
        <a:buFont typeface="Wingdings" pitchFamily="2" charset="2"/>
        <a:buChar char="è"/>
        <a:defRPr sz="2100" b="1">
          <a:solidFill>
            <a:srgbClr val="0C419A"/>
          </a:solidFill>
          <a:latin typeface="+mn-lt"/>
          <a:ea typeface="+mn-ea"/>
          <a:cs typeface="+mn-cs"/>
        </a:defRPr>
      </a:lvl1pPr>
      <a:lvl2pPr marL="757238" indent="-258763" algn="l" defTabSz="911225" rtl="0" eaLnBrk="0" fontAlgn="base" hangingPunct="0">
        <a:spcBef>
          <a:spcPct val="20000"/>
        </a:spcBef>
        <a:spcAft>
          <a:spcPct val="0"/>
        </a:spcAft>
        <a:buSzPct val="80000"/>
        <a:buFont typeface="Wingdings" pitchFamily="2" charset="2"/>
        <a:buChar char="l"/>
        <a:defRPr>
          <a:solidFill>
            <a:srgbClr val="0C419A"/>
          </a:solidFill>
          <a:latin typeface="+mn-lt"/>
        </a:defRPr>
      </a:lvl2pPr>
      <a:lvl3pPr marL="1141413" indent="-223838" algn="l" defTabSz="911225" rtl="0" eaLnBrk="0" fontAlgn="base" hangingPunct="0">
        <a:spcBef>
          <a:spcPct val="20000"/>
        </a:spcBef>
        <a:spcAft>
          <a:spcPct val="0"/>
        </a:spcAft>
        <a:buClr>
          <a:schemeClr val="folHlink"/>
        </a:buClr>
        <a:buFont typeface="Wingdings" pitchFamily="2" charset="2"/>
        <a:buChar char="ü"/>
        <a:defRPr>
          <a:solidFill>
            <a:srgbClr val="0C419A"/>
          </a:solidFill>
          <a:latin typeface="+mn-lt"/>
        </a:defRPr>
      </a:lvl3pPr>
      <a:lvl4pPr marL="1597025" indent="-227013" algn="l" defTabSz="911225" rtl="0" eaLnBrk="0" fontAlgn="base" hangingPunct="0">
        <a:spcBef>
          <a:spcPct val="20000"/>
        </a:spcBef>
        <a:spcAft>
          <a:spcPct val="0"/>
        </a:spcAft>
        <a:buChar char="_"/>
        <a:defRPr sz="2000">
          <a:solidFill>
            <a:srgbClr val="0C419A"/>
          </a:solidFill>
          <a:latin typeface="+mn-lt"/>
        </a:defRPr>
      </a:lvl4pPr>
      <a:lvl5pPr marL="2052638" indent="-225425" algn="l" defTabSz="911225" rtl="0" eaLnBrk="0" fontAlgn="base" hangingPunct="0">
        <a:spcBef>
          <a:spcPct val="20000"/>
        </a:spcBef>
        <a:spcAft>
          <a:spcPct val="0"/>
        </a:spcAft>
        <a:buChar char="_"/>
        <a:defRPr sz="2000">
          <a:solidFill>
            <a:srgbClr val="0C419A"/>
          </a:solidFill>
          <a:latin typeface="+mn-lt"/>
        </a:defRPr>
      </a:lvl5pPr>
      <a:lvl6pPr marL="2455724" indent="-228052" algn="l" defTabSz="913597" rtl="0" fontAlgn="base">
        <a:spcBef>
          <a:spcPct val="20000"/>
        </a:spcBef>
        <a:spcAft>
          <a:spcPct val="0"/>
        </a:spcAft>
        <a:buChar char="_"/>
        <a:defRPr sz="2000">
          <a:solidFill>
            <a:srgbClr val="0C419A"/>
          </a:solidFill>
          <a:latin typeface="+mn-lt"/>
        </a:defRPr>
      </a:lvl6pPr>
      <a:lvl7pPr marL="2856204" indent="-228052" algn="l" defTabSz="913597" rtl="0" fontAlgn="base">
        <a:spcBef>
          <a:spcPct val="20000"/>
        </a:spcBef>
        <a:spcAft>
          <a:spcPct val="0"/>
        </a:spcAft>
        <a:buChar char="_"/>
        <a:defRPr sz="2000">
          <a:solidFill>
            <a:srgbClr val="0C419A"/>
          </a:solidFill>
          <a:latin typeface="+mn-lt"/>
        </a:defRPr>
      </a:lvl7pPr>
      <a:lvl8pPr marL="3256685" indent="-228052" algn="l" defTabSz="913597" rtl="0" fontAlgn="base">
        <a:spcBef>
          <a:spcPct val="20000"/>
        </a:spcBef>
        <a:spcAft>
          <a:spcPct val="0"/>
        </a:spcAft>
        <a:buChar char="_"/>
        <a:defRPr sz="2000">
          <a:solidFill>
            <a:srgbClr val="0C419A"/>
          </a:solidFill>
          <a:latin typeface="+mn-lt"/>
        </a:defRPr>
      </a:lvl8pPr>
      <a:lvl9pPr marL="3657165" indent="-228052" algn="l" defTabSz="913597" rtl="0" fontAlgn="base">
        <a:spcBef>
          <a:spcPct val="20000"/>
        </a:spcBef>
        <a:spcAft>
          <a:spcPct val="0"/>
        </a:spcAft>
        <a:buChar char="_"/>
        <a:defRPr sz="2000">
          <a:solidFill>
            <a:srgbClr val="0C419A"/>
          </a:solidFill>
          <a:latin typeface="+mn-lt"/>
        </a:defRPr>
      </a:lvl9pPr>
    </p:bodyStyle>
    <p:otherStyle>
      <a:defPPr>
        <a:defRPr lang="fr-FR"/>
      </a:defPPr>
      <a:lvl1pPr marL="0" algn="l" defTabSz="800960" rtl="0" eaLnBrk="1" latinLnBrk="0" hangingPunct="1">
        <a:defRPr sz="1600" kern="1200">
          <a:solidFill>
            <a:schemeClr val="tx1"/>
          </a:solidFill>
          <a:latin typeface="+mn-lt"/>
          <a:ea typeface="+mn-ea"/>
          <a:cs typeface="+mn-cs"/>
        </a:defRPr>
      </a:lvl1pPr>
      <a:lvl2pPr marL="400477" algn="l" defTabSz="800960" rtl="0" eaLnBrk="1" latinLnBrk="0" hangingPunct="1">
        <a:defRPr sz="1600" kern="1200">
          <a:solidFill>
            <a:schemeClr val="tx1"/>
          </a:solidFill>
          <a:latin typeface="+mn-lt"/>
          <a:ea typeface="+mn-ea"/>
          <a:cs typeface="+mn-cs"/>
        </a:defRPr>
      </a:lvl2pPr>
      <a:lvl3pPr marL="800960" algn="l" defTabSz="800960" rtl="0" eaLnBrk="1" latinLnBrk="0" hangingPunct="1">
        <a:defRPr sz="1600" kern="1200">
          <a:solidFill>
            <a:schemeClr val="tx1"/>
          </a:solidFill>
          <a:latin typeface="+mn-lt"/>
          <a:ea typeface="+mn-ea"/>
          <a:cs typeface="+mn-cs"/>
        </a:defRPr>
      </a:lvl3pPr>
      <a:lvl4pPr marL="1201440" algn="l" defTabSz="800960" rtl="0" eaLnBrk="1" latinLnBrk="0" hangingPunct="1">
        <a:defRPr sz="1600" kern="1200">
          <a:solidFill>
            <a:schemeClr val="tx1"/>
          </a:solidFill>
          <a:latin typeface="+mn-lt"/>
          <a:ea typeface="+mn-ea"/>
          <a:cs typeface="+mn-cs"/>
        </a:defRPr>
      </a:lvl4pPr>
      <a:lvl5pPr marL="1601921" algn="l" defTabSz="800960" rtl="0" eaLnBrk="1" latinLnBrk="0" hangingPunct="1">
        <a:defRPr sz="1600" kern="1200">
          <a:solidFill>
            <a:schemeClr val="tx1"/>
          </a:solidFill>
          <a:latin typeface="+mn-lt"/>
          <a:ea typeface="+mn-ea"/>
          <a:cs typeface="+mn-cs"/>
        </a:defRPr>
      </a:lvl5pPr>
      <a:lvl6pPr marL="2002401" algn="l" defTabSz="800960" rtl="0" eaLnBrk="1" latinLnBrk="0" hangingPunct="1">
        <a:defRPr sz="1600" kern="1200">
          <a:solidFill>
            <a:schemeClr val="tx1"/>
          </a:solidFill>
          <a:latin typeface="+mn-lt"/>
          <a:ea typeface="+mn-ea"/>
          <a:cs typeface="+mn-cs"/>
        </a:defRPr>
      </a:lvl6pPr>
      <a:lvl7pPr marL="2402881" algn="l" defTabSz="800960" rtl="0" eaLnBrk="1" latinLnBrk="0" hangingPunct="1">
        <a:defRPr sz="1600" kern="1200">
          <a:solidFill>
            <a:schemeClr val="tx1"/>
          </a:solidFill>
          <a:latin typeface="+mn-lt"/>
          <a:ea typeface="+mn-ea"/>
          <a:cs typeface="+mn-cs"/>
        </a:defRPr>
      </a:lvl7pPr>
      <a:lvl8pPr marL="2803363" algn="l" defTabSz="800960" rtl="0" eaLnBrk="1" latinLnBrk="0" hangingPunct="1">
        <a:defRPr sz="1600" kern="1200">
          <a:solidFill>
            <a:schemeClr val="tx1"/>
          </a:solidFill>
          <a:latin typeface="+mn-lt"/>
          <a:ea typeface="+mn-ea"/>
          <a:cs typeface="+mn-cs"/>
        </a:defRPr>
      </a:lvl8pPr>
      <a:lvl9pPr marL="3203843" algn="l" defTabSz="800960" rtl="0" eaLnBrk="1" latinLnBrk="0" hangingPunct="1">
        <a:defRPr sz="1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smtClean="0"/>
              <a:t>Modifiez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smtClean="0"/>
              <a:t>Modifiez les styles du texte du masque</a:t>
            </a:r>
          </a:p>
          <a:p>
            <a:pPr lvl="1"/>
            <a:r>
              <a:rPr lang="fr-FR" altLang="fr-FR" smtClean="0"/>
              <a:t>Deuxième niveau</a:t>
            </a:r>
          </a:p>
          <a:p>
            <a:pPr lvl="2"/>
            <a:r>
              <a:rPr lang="fr-FR" altLang="fr-FR" smtClean="0"/>
              <a:t>Troisième niveau</a:t>
            </a:r>
          </a:p>
          <a:p>
            <a:pPr lvl="3"/>
            <a:r>
              <a:rPr lang="fr-FR" altLang="fr-FR" smtClean="0"/>
              <a:t>Quatrième niveau</a:t>
            </a:r>
          </a:p>
          <a:p>
            <a:pPr lvl="4"/>
            <a:r>
              <a:rPr lang="fr-FR" alt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4D67D69-C866-4CEA-A460-AD07FB652E41}" type="datetimeFigureOut">
              <a:rPr lang="fr-FR">
                <a:solidFill>
                  <a:prstClr val="black">
                    <a:tint val="75000"/>
                  </a:prstClr>
                </a:solidFill>
                <a:ea typeface="+mn-ea"/>
              </a:rPr>
              <a:pPr>
                <a:defRPr/>
              </a:pPr>
              <a:t>02/09/2019</a:t>
            </a:fld>
            <a:endParaRPr lang="fr-FR">
              <a:solidFill>
                <a:prstClr val="black">
                  <a:tint val="75000"/>
                </a:prstClr>
              </a:solidFill>
              <a:ea typeface="+mn-ea"/>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r-FR">
              <a:solidFill>
                <a:prstClr val="black">
                  <a:tint val="75000"/>
                </a:prstClr>
              </a:solidFill>
              <a:ea typeface="+mn-ea"/>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232BE00-41BC-4618-B0C0-69C03D48501A}" type="slidenum">
              <a:rPr lang="fr-FR">
                <a:solidFill>
                  <a:prstClr val="black">
                    <a:tint val="75000"/>
                  </a:prstClr>
                </a:solidFill>
                <a:ea typeface="+mn-ea"/>
              </a:rPr>
              <a:pPr>
                <a:defRPr/>
              </a:pPr>
              <a:t>‹N°›</a:t>
            </a:fld>
            <a:endParaRPr lang="fr-FR">
              <a:solidFill>
                <a:prstClr val="black">
                  <a:tint val="75000"/>
                </a:prstClr>
              </a:solidFill>
              <a:ea typeface="+mn-ea"/>
            </a:endParaRPr>
          </a:p>
        </p:txBody>
      </p:sp>
    </p:spTree>
    <p:extLst>
      <p:ext uri="{BB962C8B-B14F-4D97-AF65-F5344CB8AC3E}">
        <p14:creationId xmlns:p14="http://schemas.microsoft.com/office/powerpoint/2010/main" val="2094811876"/>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ZoneTexte 24"/>
          <p:cNvSpPr txBox="1"/>
          <p:nvPr/>
        </p:nvSpPr>
        <p:spPr>
          <a:xfrm>
            <a:off x="0" y="5484523"/>
            <a:ext cx="9144000" cy="1373477"/>
          </a:xfrm>
          <a:prstGeom prst="rect">
            <a:avLst/>
          </a:prstGeom>
          <a:solidFill>
            <a:schemeClr val="bg1"/>
          </a:solidFill>
        </p:spPr>
        <p:txBody>
          <a:bodyPr wrap="square" rtlCol="0">
            <a:spAutoFit/>
          </a:bodyPr>
          <a:lstStyle/>
          <a:p>
            <a:endParaRPr lang="fr-FR" dirty="0"/>
          </a:p>
        </p:txBody>
      </p:sp>
      <p:sp>
        <p:nvSpPr>
          <p:cNvPr id="32" name="Rectangle 2"/>
          <p:cNvSpPr>
            <a:spLocks noChangeArrowheads="1"/>
          </p:cNvSpPr>
          <p:nvPr/>
        </p:nvSpPr>
        <p:spPr bwMode="auto">
          <a:xfrm>
            <a:off x="102518" y="188912"/>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marL="514350" indent="-514350" algn="ctr" eaLnBrk="0" hangingPunct="0">
              <a:spcBef>
                <a:spcPct val="20000"/>
              </a:spcBef>
              <a:buClr>
                <a:schemeClr val="accent6"/>
              </a:buClr>
              <a:buFont typeface="+mj-lt"/>
              <a:buAutoNum type="romanUcPeriod"/>
              <a:defRPr/>
            </a:pPr>
            <a:r>
              <a:rPr lang="fr-FR" sz="2300" b="1" u="sng" dirty="0" smtClean="0">
                <a:solidFill>
                  <a:srgbClr val="333399"/>
                </a:solidFill>
                <a:effectLst>
                  <a:outerShdw blurRad="38100" dist="38100" dir="2700000" algn="tl">
                    <a:srgbClr val="C0C0C0"/>
                  </a:outerShdw>
                </a:effectLst>
              </a:rPr>
              <a:t>Procédure conventionnelle Infirmiers</a:t>
            </a:r>
            <a:endParaRPr lang="fr-FR" sz="2000" u="sng" dirty="0">
              <a:solidFill>
                <a:srgbClr val="BBE0E3">
                  <a:lumMod val="50000"/>
                </a:srgbClr>
              </a:solidFill>
              <a:effectLst>
                <a:outerShdw blurRad="38100" dist="38100" dir="2700000" algn="tl">
                  <a:srgbClr val="C0C0C0"/>
                </a:outerShdw>
              </a:effectLst>
            </a:endParaRPr>
          </a:p>
        </p:txBody>
      </p:sp>
      <p:sp>
        <p:nvSpPr>
          <p:cNvPr id="3" name="Rectangle à coins arrondis 2"/>
          <p:cNvSpPr/>
          <p:nvPr/>
        </p:nvSpPr>
        <p:spPr>
          <a:xfrm>
            <a:off x="102518" y="692150"/>
            <a:ext cx="8797601" cy="432792"/>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smtClean="0">
                <a:solidFill>
                  <a:srgbClr val="333399"/>
                </a:solidFill>
              </a:rPr>
              <a:t>1. Procédure préalable d’avertissement </a:t>
            </a:r>
          </a:p>
        </p:txBody>
      </p:sp>
      <p:sp>
        <p:nvSpPr>
          <p:cNvPr id="4" name="Rectangle à coins arrondis 3"/>
          <p:cNvSpPr/>
          <p:nvPr/>
        </p:nvSpPr>
        <p:spPr>
          <a:xfrm>
            <a:off x="3293787" y="1423804"/>
            <a:ext cx="2038736" cy="913512"/>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100" b="1" dirty="0" smtClean="0">
              <a:solidFill>
                <a:srgbClr val="FFFFFF"/>
              </a:solidFill>
            </a:endParaRPr>
          </a:p>
          <a:p>
            <a:pPr algn="ctr"/>
            <a:r>
              <a:rPr lang="fr-FR" sz="1100" b="1" dirty="0" smtClean="0">
                <a:solidFill>
                  <a:schemeClr val="bg1"/>
                </a:solidFill>
              </a:rPr>
              <a:t>CPAM</a:t>
            </a:r>
          </a:p>
          <a:p>
            <a:pPr algn="ctr"/>
            <a:endParaRPr lang="fr-FR" sz="500" b="1" i="1" dirty="0">
              <a:solidFill>
                <a:srgbClr val="FFFFFF"/>
              </a:solidFill>
            </a:endParaRPr>
          </a:p>
          <a:p>
            <a:pPr algn="ctr"/>
            <a:r>
              <a:rPr lang="fr-FR" sz="1000" b="1" dirty="0">
                <a:solidFill>
                  <a:srgbClr val="FFFFFF"/>
                </a:solidFill>
              </a:rPr>
              <a:t>Constat du non respect </a:t>
            </a:r>
            <a:r>
              <a:rPr lang="fr-FR" sz="1000" b="1" dirty="0" smtClean="0">
                <a:solidFill>
                  <a:srgbClr val="FFFFFF"/>
                </a:solidFill>
              </a:rPr>
              <a:t>par un infirmier</a:t>
            </a:r>
            <a:endParaRPr lang="fr-FR" sz="1000" b="1" dirty="0">
              <a:solidFill>
                <a:srgbClr val="FFFFFF"/>
              </a:solidFill>
            </a:endParaRPr>
          </a:p>
          <a:p>
            <a:pPr algn="ctr"/>
            <a:r>
              <a:rPr lang="fr-FR" sz="1000" b="1" dirty="0">
                <a:solidFill>
                  <a:srgbClr val="FFFFFF"/>
                </a:solidFill>
              </a:rPr>
              <a:t>des dispositions de la convention</a:t>
            </a:r>
          </a:p>
          <a:p>
            <a:pPr algn="ctr"/>
            <a:endParaRPr lang="fr-FR" sz="1100" dirty="0">
              <a:solidFill>
                <a:srgbClr val="FFFFFF"/>
              </a:solidFill>
            </a:endParaRPr>
          </a:p>
        </p:txBody>
      </p:sp>
      <p:sp>
        <p:nvSpPr>
          <p:cNvPr id="5" name="Rectangle à coins arrondis 4"/>
          <p:cNvSpPr/>
          <p:nvPr/>
        </p:nvSpPr>
        <p:spPr>
          <a:xfrm>
            <a:off x="2767374" y="2597097"/>
            <a:ext cx="3147540" cy="1094442"/>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100" b="1" u="sng" dirty="0" smtClean="0">
              <a:solidFill>
                <a:srgbClr val="FFFFFF"/>
              </a:solidFill>
            </a:endParaRPr>
          </a:p>
          <a:p>
            <a:pPr algn="ctr"/>
            <a:r>
              <a:rPr lang="fr-FR" sz="1100" b="1" u="sng" dirty="0" smtClean="0">
                <a:solidFill>
                  <a:srgbClr val="FFFFFF"/>
                </a:solidFill>
              </a:rPr>
              <a:t>Avertissement de infirmiers</a:t>
            </a:r>
          </a:p>
          <a:p>
            <a:pPr algn="ctr"/>
            <a:r>
              <a:rPr lang="fr-FR" sz="1000" b="1" i="1" dirty="0" smtClean="0">
                <a:solidFill>
                  <a:srgbClr val="FFFFFF"/>
                </a:solidFill>
              </a:rPr>
              <a:t>co-signé par les  </a:t>
            </a:r>
            <a:r>
              <a:rPr lang="fr-FR" sz="1000" b="1" i="1" dirty="0">
                <a:solidFill>
                  <a:srgbClr val="FFFFFF"/>
                </a:solidFill>
              </a:rPr>
              <a:t>Directeurs des 2 </a:t>
            </a:r>
            <a:r>
              <a:rPr lang="fr-FR" sz="1000" b="1" i="1" dirty="0" smtClean="0">
                <a:solidFill>
                  <a:srgbClr val="FFFFFF"/>
                </a:solidFill>
              </a:rPr>
              <a:t>régimes  LR AR</a:t>
            </a:r>
          </a:p>
          <a:p>
            <a:pPr algn="ctr"/>
            <a:endParaRPr lang="fr-FR" sz="500" b="1" dirty="0" smtClean="0">
              <a:solidFill>
                <a:srgbClr val="FFFFFF"/>
              </a:solidFill>
            </a:endParaRPr>
          </a:p>
          <a:p>
            <a:pPr algn="ctr"/>
            <a:r>
              <a:rPr lang="fr-FR" b="1" i="1" dirty="0" smtClean="0">
                <a:solidFill>
                  <a:srgbClr val="FFFFFF"/>
                </a:solidFill>
              </a:rPr>
              <a:t>(sauf si renouvellement des faits reprochés dans un </a:t>
            </a:r>
            <a:r>
              <a:rPr lang="fr-FR" b="1" i="1" dirty="0" smtClean="0">
                <a:solidFill>
                  <a:schemeClr val="bg1"/>
                </a:solidFill>
              </a:rPr>
              <a:t>délai de 3 ans </a:t>
            </a:r>
            <a:r>
              <a:rPr lang="fr-FR" b="1" i="1" dirty="0" smtClean="0">
                <a:solidFill>
                  <a:srgbClr val="FFFFFF"/>
                </a:solidFill>
              </a:rPr>
              <a:t>suivant la notification de l’avertissement)  </a:t>
            </a:r>
            <a:endParaRPr lang="fr-FR" b="1" i="1" dirty="0">
              <a:solidFill>
                <a:srgbClr val="FFFFFF"/>
              </a:solidFill>
            </a:endParaRPr>
          </a:p>
        </p:txBody>
      </p:sp>
      <p:sp>
        <p:nvSpPr>
          <p:cNvPr id="6" name="Ellipse 5"/>
          <p:cNvSpPr/>
          <p:nvPr/>
        </p:nvSpPr>
        <p:spPr>
          <a:xfrm>
            <a:off x="3477048" y="4008347"/>
            <a:ext cx="1728193" cy="650261"/>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dirty="0" smtClean="0">
                <a:solidFill>
                  <a:srgbClr val="FFFFFF"/>
                </a:solidFill>
              </a:rPr>
              <a:t>Délai de 30 jours </a:t>
            </a:r>
            <a:r>
              <a:rPr lang="fr-FR" sz="1000" b="1" dirty="0" err="1" smtClean="0">
                <a:solidFill>
                  <a:srgbClr val="FFFFFF"/>
                </a:solidFill>
              </a:rPr>
              <a:t>minimun</a:t>
            </a:r>
            <a:r>
              <a:rPr lang="fr-FR" sz="1000" b="1" dirty="0" smtClean="0">
                <a:solidFill>
                  <a:srgbClr val="FFFFFF"/>
                </a:solidFill>
              </a:rPr>
              <a:t>  </a:t>
            </a:r>
          </a:p>
          <a:p>
            <a:pPr algn="ctr"/>
            <a:r>
              <a:rPr lang="fr-FR" dirty="0" smtClean="0">
                <a:solidFill>
                  <a:srgbClr val="FFFFFF"/>
                </a:solidFill>
              </a:rPr>
              <a:t>( </a:t>
            </a:r>
            <a:r>
              <a:rPr lang="fr-FR" b="1" dirty="0" smtClean="0">
                <a:solidFill>
                  <a:srgbClr val="FFFFFF"/>
                </a:solidFill>
              </a:rPr>
              <a:t>90 jours  </a:t>
            </a:r>
            <a:r>
              <a:rPr lang="fr-FR" dirty="0" smtClean="0">
                <a:solidFill>
                  <a:srgbClr val="FFFFFF"/>
                </a:solidFill>
              </a:rPr>
              <a:t>en cas de non respect obligation transmission FSE) </a:t>
            </a:r>
            <a:endParaRPr lang="fr-FR" dirty="0">
              <a:solidFill>
                <a:srgbClr val="FFFFFF"/>
              </a:solidFill>
            </a:endParaRPr>
          </a:p>
        </p:txBody>
      </p:sp>
      <p:sp>
        <p:nvSpPr>
          <p:cNvPr id="36" name="Line 23"/>
          <p:cNvSpPr>
            <a:spLocks noChangeShapeType="1"/>
          </p:cNvSpPr>
          <p:nvPr/>
        </p:nvSpPr>
        <p:spPr bwMode="auto">
          <a:xfrm>
            <a:off x="5195900" y="4333477"/>
            <a:ext cx="15128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1" name="Rectangle 10"/>
          <p:cNvSpPr/>
          <p:nvPr/>
        </p:nvSpPr>
        <p:spPr>
          <a:xfrm>
            <a:off x="5371040" y="4853204"/>
            <a:ext cx="2642378" cy="504057"/>
          </a:xfrm>
          <a:prstGeom prst="rect">
            <a:avLst/>
          </a:prstGeom>
          <a:solidFill>
            <a:schemeClr val="accent2">
              <a:lumMod val="20000"/>
              <a:lumOff val="8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i="1" dirty="0" smtClean="0">
                <a:solidFill>
                  <a:srgbClr val="002060"/>
                </a:solidFill>
              </a:rPr>
              <a:t>A l’issue du délai </a:t>
            </a:r>
          </a:p>
          <a:p>
            <a:pPr algn="ctr"/>
            <a:r>
              <a:rPr lang="fr-FR" sz="1100" dirty="0" smtClean="0">
                <a:solidFill>
                  <a:srgbClr val="002060"/>
                </a:solidFill>
              </a:rPr>
              <a:t>Modification de la pratique de l’infirmier</a:t>
            </a:r>
          </a:p>
        </p:txBody>
      </p:sp>
      <p:sp>
        <p:nvSpPr>
          <p:cNvPr id="39" name="Line 40"/>
          <p:cNvSpPr>
            <a:spLocks noChangeShapeType="1"/>
          </p:cNvSpPr>
          <p:nvPr/>
        </p:nvSpPr>
        <p:spPr bwMode="auto">
          <a:xfrm>
            <a:off x="6692229" y="4333477"/>
            <a:ext cx="0" cy="5018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2" name="Line 40"/>
          <p:cNvSpPr>
            <a:spLocks noChangeShapeType="1"/>
          </p:cNvSpPr>
          <p:nvPr/>
        </p:nvSpPr>
        <p:spPr bwMode="auto">
          <a:xfrm flipH="1">
            <a:off x="4296946" y="3684166"/>
            <a:ext cx="0" cy="32418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3" name="Line 23"/>
          <p:cNvSpPr>
            <a:spLocks noChangeShapeType="1"/>
          </p:cNvSpPr>
          <p:nvPr/>
        </p:nvSpPr>
        <p:spPr bwMode="auto">
          <a:xfrm>
            <a:off x="1964161" y="4333477"/>
            <a:ext cx="15128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4" name="Rectangle 43"/>
          <p:cNvSpPr/>
          <p:nvPr/>
        </p:nvSpPr>
        <p:spPr>
          <a:xfrm>
            <a:off x="642972" y="4853637"/>
            <a:ext cx="2642378" cy="504057"/>
          </a:xfrm>
          <a:prstGeom prst="rect">
            <a:avLst/>
          </a:prstGeom>
          <a:solidFill>
            <a:schemeClr val="accent2">
              <a:lumMod val="20000"/>
              <a:lumOff val="8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i="1" dirty="0" smtClean="0">
                <a:solidFill>
                  <a:srgbClr val="002060"/>
                </a:solidFill>
              </a:rPr>
              <a:t>A l’issue du délai </a:t>
            </a:r>
          </a:p>
          <a:p>
            <a:pPr algn="ctr"/>
            <a:r>
              <a:rPr lang="fr-FR" sz="1100" dirty="0" smtClean="0">
                <a:solidFill>
                  <a:srgbClr val="002060"/>
                </a:solidFill>
              </a:rPr>
              <a:t>Pas de modification de la pratique de l’infirmier</a:t>
            </a:r>
          </a:p>
        </p:txBody>
      </p:sp>
      <p:sp>
        <p:nvSpPr>
          <p:cNvPr id="45" name="Line 40"/>
          <p:cNvSpPr>
            <a:spLocks noChangeShapeType="1"/>
          </p:cNvSpPr>
          <p:nvPr/>
        </p:nvSpPr>
        <p:spPr bwMode="auto">
          <a:xfrm>
            <a:off x="1964161" y="4351337"/>
            <a:ext cx="0" cy="50186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8" name="Line 40"/>
          <p:cNvSpPr>
            <a:spLocks noChangeShapeType="1"/>
          </p:cNvSpPr>
          <p:nvPr/>
        </p:nvSpPr>
        <p:spPr bwMode="auto">
          <a:xfrm flipH="1">
            <a:off x="4296945" y="2348880"/>
            <a:ext cx="0" cy="2408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1" name="Rectangle 4"/>
          <p:cNvSpPr>
            <a:spLocks noChangeArrowheads="1"/>
          </p:cNvSpPr>
          <p:nvPr/>
        </p:nvSpPr>
        <p:spPr bwMode="auto">
          <a:xfrm>
            <a:off x="5606250" y="1442667"/>
            <a:ext cx="3430246" cy="894649"/>
          </a:xfrm>
          <a:prstGeom prst="rect">
            <a:avLst/>
          </a:prstGeom>
          <a:solidFill>
            <a:schemeClr val="bg1">
              <a:lumMod val="95000"/>
            </a:schemeClr>
          </a:solidFill>
          <a:ln w="9525">
            <a:solidFill>
              <a:schemeClr val="tx1"/>
            </a:solidFill>
            <a:miter lim="800000"/>
            <a:headEnd/>
            <a:tailEnd/>
          </a:ln>
          <a:effectLst/>
          <a:extLst/>
        </p:spPr>
        <p:txBody>
          <a:bodyPr wrap="none" anchor="ctr"/>
          <a:lstStyle/>
          <a:p>
            <a:pPr algn="just"/>
            <a:endParaRPr lang="fr-FR" sz="1000" dirty="0" smtClean="0">
              <a:solidFill>
                <a:srgbClr val="000000"/>
              </a:solidFill>
              <a:latin typeface="Calibri"/>
              <a:ea typeface="Calibri"/>
              <a:cs typeface="Times New Roman"/>
            </a:endParaRPr>
          </a:p>
          <a:p>
            <a:pPr algn="just"/>
            <a:r>
              <a:rPr lang="fr-FR" sz="1000" b="1" u="sng" dirty="0">
                <a:solidFill>
                  <a:srgbClr val="000000"/>
                </a:solidFill>
              </a:rPr>
              <a:t>A noter </a:t>
            </a:r>
            <a:r>
              <a:rPr lang="fr-FR" sz="1000" b="1" dirty="0">
                <a:solidFill>
                  <a:srgbClr val="000000"/>
                </a:solidFill>
              </a:rPr>
              <a:t>: </a:t>
            </a:r>
          </a:p>
          <a:p>
            <a:pPr algn="just"/>
            <a:r>
              <a:rPr lang="fr-FR" sz="1000" b="1" dirty="0" smtClean="0">
                <a:latin typeface="Arial" panose="020B0604020202020204" pitchFamily="34" charset="0"/>
                <a:ea typeface="Calibri"/>
                <a:cs typeface="Arial" panose="020B0604020202020204" pitchFamily="34" charset="0"/>
              </a:rPr>
              <a:t>La </a:t>
            </a:r>
            <a:r>
              <a:rPr lang="fr-FR" sz="1000" b="1" dirty="0">
                <a:latin typeface="Arial" panose="020B0604020202020204" pitchFamily="34" charset="0"/>
                <a:ea typeface="Calibri"/>
                <a:cs typeface="Arial" panose="020B0604020202020204" pitchFamily="34" charset="0"/>
              </a:rPr>
              <a:t>procédure conventionnelle </a:t>
            </a:r>
            <a:r>
              <a:rPr lang="fr-FR" sz="1000" b="1" dirty="0" smtClean="0">
                <a:latin typeface="Arial" panose="020B0604020202020204" pitchFamily="34" charset="0"/>
                <a:ea typeface="Calibri"/>
                <a:cs typeface="Arial" panose="020B0604020202020204" pitchFamily="34" charset="0"/>
              </a:rPr>
              <a:t>est celle détaillée aux </a:t>
            </a:r>
          </a:p>
          <a:p>
            <a:pPr algn="just"/>
            <a:r>
              <a:rPr lang="fr-FR" sz="1000" b="1" dirty="0" smtClean="0">
                <a:latin typeface="Arial" panose="020B0604020202020204" pitchFamily="34" charset="0"/>
                <a:ea typeface="Calibri"/>
                <a:cs typeface="Arial" panose="020B0604020202020204" pitchFamily="34" charset="0"/>
              </a:rPr>
              <a:t>articles 34 et </a:t>
            </a:r>
            <a:r>
              <a:rPr lang="fr-FR" sz="1000" b="1" dirty="0">
                <a:latin typeface="Arial" panose="020B0604020202020204" pitchFamily="34" charset="0"/>
                <a:ea typeface="Calibri"/>
                <a:cs typeface="Arial" panose="020B0604020202020204" pitchFamily="34" charset="0"/>
              </a:rPr>
              <a:t>suivants </a:t>
            </a:r>
            <a:r>
              <a:rPr lang="fr-FR" sz="1000" b="1" dirty="0" smtClean="0">
                <a:latin typeface="Arial" panose="020B0604020202020204" pitchFamily="34" charset="0"/>
                <a:ea typeface="Calibri"/>
                <a:cs typeface="Arial" panose="020B0604020202020204" pitchFamily="34" charset="0"/>
              </a:rPr>
              <a:t>de la convention nationale </a:t>
            </a:r>
          </a:p>
          <a:p>
            <a:pPr algn="just"/>
            <a:r>
              <a:rPr lang="fr-FR" sz="1000" b="1" dirty="0" smtClean="0">
                <a:latin typeface="Arial" panose="020B0604020202020204" pitchFamily="34" charset="0"/>
                <a:ea typeface="Calibri"/>
                <a:cs typeface="Arial" panose="020B0604020202020204" pitchFamily="34" charset="0"/>
              </a:rPr>
              <a:t>des infirmiers</a:t>
            </a:r>
          </a:p>
          <a:p>
            <a:pPr algn="just"/>
            <a:endParaRPr lang="fr-FR" sz="1000" b="1" dirty="0">
              <a:latin typeface="Arial" panose="020B0604020202020204" pitchFamily="34" charset="0"/>
              <a:ea typeface="Calibri"/>
              <a:cs typeface="Arial" panose="020B0604020202020204" pitchFamily="34" charset="0"/>
            </a:endParaRPr>
          </a:p>
          <a:p>
            <a:pPr algn="just"/>
            <a:endParaRPr lang="fr-FR" sz="1000" dirty="0">
              <a:solidFill>
                <a:srgbClr val="000000"/>
              </a:solidFill>
            </a:endParaRPr>
          </a:p>
        </p:txBody>
      </p:sp>
      <p:sp>
        <p:nvSpPr>
          <p:cNvPr id="2" name="Rectangle 1"/>
          <p:cNvSpPr/>
          <p:nvPr/>
        </p:nvSpPr>
        <p:spPr>
          <a:xfrm>
            <a:off x="5776955" y="5699340"/>
            <a:ext cx="2059045" cy="479075"/>
          </a:xfrm>
          <a:prstGeom prst="rect">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dirty="0" smtClean="0">
                <a:solidFill>
                  <a:schemeClr val="accent6">
                    <a:lumMod val="75000"/>
                  </a:schemeClr>
                </a:solidFill>
              </a:rPr>
              <a:t>Abandon procédure </a:t>
            </a:r>
            <a:endParaRPr lang="fr-FR" sz="1100" b="1" dirty="0">
              <a:solidFill>
                <a:schemeClr val="accent6">
                  <a:lumMod val="75000"/>
                </a:schemeClr>
              </a:solidFill>
            </a:endParaRPr>
          </a:p>
        </p:txBody>
      </p:sp>
      <p:sp>
        <p:nvSpPr>
          <p:cNvPr id="20" name="Rectangle 19"/>
          <p:cNvSpPr/>
          <p:nvPr/>
        </p:nvSpPr>
        <p:spPr>
          <a:xfrm>
            <a:off x="1033247" y="5712629"/>
            <a:ext cx="1861828" cy="432048"/>
          </a:xfrm>
          <a:prstGeom prst="rect">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100" b="1" i="1" dirty="0">
                <a:solidFill>
                  <a:schemeClr val="accent6">
                    <a:lumMod val="75000"/>
                  </a:schemeClr>
                </a:solidFill>
              </a:rPr>
              <a:t>Poursuite procédure </a:t>
            </a:r>
          </a:p>
        </p:txBody>
      </p:sp>
      <p:sp>
        <p:nvSpPr>
          <p:cNvPr id="7" name="Flèche droite 6"/>
          <p:cNvSpPr/>
          <p:nvPr/>
        </p:nvSpPr>
        <p:spPr>
          <a:xfrm rot="16200000" flipH="1">
            <a:off x="6673584" y="5346346"/>
            <a:ext cx="233531" cy="288031"/>
          </a:xfrm>
          <a:prstGeom prst="rightArrow">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22" name="Flèche droite 21"/>
          <p:cNvSpPr/>
          <p:nvPr/>
        </p:nvSpPr>
        <p:spPr>
          <a:xfrm rot="16200000" flipH="1">
            <a:off x="1847395" y="5366077"/>
            <a:ext cx="233531" cy="288031"/>
          </a:xfrm>
          <a:prstGeom prst="rightArrow">
            <a:avLst/>
          </a:prstGeom>
          <a:gradFill flip="none" rotWithShape="1">
            <a:gsLst>
              <a:gs pos="0">
                <a:schemeClr val="accent1">
                  <a:lumMod val="90000"/>
                  <a:shade val="30000"/>
                  <a:satMod val="115000"/>
                </a:schemeClr>
              </a:gs>
              <a:gs pos="50000">
                <a:schemeClr val="accent1">
                  <a:lumMod val="90000"/>
                  <a:shade val="67500"/>
                  <a:satMod val="115000"/>
                </a:schemeClr>
              </a:gs>
              <a:gs pos="100000">
                <a:schemeClr val="accent1">
                  <a:lumMod val="9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1200" b="1">
              <a:solidFill>
                <a:schemeClr val="accent6">
                  <a:lumMod val="75000"/>
                </a:schemeClr>
              </a:solidFill>
            </a:endParaRPr>
          </a:p>
        </p:txBody>
      </p:sp>
      <p:sp>
        <p:nvSpPr>
          <p:cNvPr id="9" name="ZoneTexte 8"/>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8" name="ZoneTexte 7"/>
          <p:cNvSpPr txBox="1"/>
          <p:nvPr/>
        </p:nvSpPr>
        <p:spPr>
          <a:xfrm>
            <a:off x="13667" y="50412"/>
            <a:ext cx="952505" cy="276999"/>
          </a:xfrm>
          <a:prstGeom prst="rect">
            <a:avLst/>
          </a:prstGeom>
          <a:noFill/>
        </p:spPr>
        <p:txBody>
          <a:bodyPr wrap="none" rtlCol="0">
            <a:spAutoFit/>
          </a:bodyPr>
          <a:lstStyle/>
          <a:p>
            <a:r>
              <a:rPr lang="fr-FR" sz="1200" b="1" u="sng" smtClean="0"/>
              <a:t>ANNEXE </a:t>
            </a:r>
            <a:r>
              <a:rPr lang="fr-FR" sz="1200" b="1" u="sng" smtClean="0"/>
              <a:t>7</a:t>
            </a:r>
            <a:endParaRPr lang="fr-FR" sz="1200" b="1" u="sng" dirty="0"/>
          </a:p>
        </p:txBody>
      </p:sp>
      <p:graphicFrame>
        <p:nvGraphicFramePr>
          <p:cNvPr id="13" name="Tableau 12"/>
          <p:cNvGraphicFramePr>
            <a:graphicFrameLocks noGrp="1"/>
          </p:cNvGraphicFramePr>
          <p:nvPr>
            <p:extLst>
              <p:ext uri="{D42A27DB-BD31-4B8C-83A1-F6EECF244321}">
                <p14:modId xmlns:p14="http://schemas.microsoft.com/office/powerpoint/2010/main" val="3045040798"/>
              </p:ext>
            </p:extLst>
          </p:nvPr>
        </p:nvGraphicFramePr>
        <p:xfrm>
          <a:off x="6300192" y="2662714"/>
          <a:ext cx="2497518" cy="725800"/>
        </p:xfrm>
        <a:graphic>
          <a:graphicData uri="http://schemas.openxmlformats.org/drawingml/2006/table">
            <a:tbl>
              <a:tblPr firstRow="1" bandRow="1">
                <a:tableStyleId>{5C22544A-7EE6-4342-B048-85BDC9FD1C3A}</a:tableStyleId>
              </a:tblPr>
              <a:tblGrid>
                <a:gridCol w="2497518"/>
              </a:tblGrid>
              <a:tr h="725800">
                <a:tc>
                  <a:txBody>
                    <a:bodyPr/>
                    <a:lstStyle/>
                    <a:p>
                      <a:r>
                        <a:rPr lang="fr-FR" dirty="0" smtClean="0"/>
                        <a:t>        </a:t>
                      </a:r>
                      <a:r>
                        <a:rPr lang="fr-FR" sz="1000" b="1" kern="1200" dirty="0" smtClean="0">
                          <a:solidFill>
                            <a:schemeClr val="tx1"/>
                          </a:solidFill>
                          <a:latin typeface="Arial" panose="020B0604020202020204" pitchFamily="34" charset="0"/>
                          <a:ea typeface="Calibri"/>
                          <a:cs typeface="Arial" panose="020B0604020202020204" pitchFamily="34" charset="0"/>
                        </a:rPr>
                        <a:t>L’avertissement doit comporter l’ensemble des anomalies reprochés à l’infirmier</a:t>
                      </a:r>
                      <a:endParaRPr lang="fr-FR" sz="1000" b="1" kern="1200" dirty="0">
                        <a:solidFill>
                          <a:schemeClr val="tx1"/>
                        </a:solidFill>
                        <a:latin typeface="Arial" panose="020B0604020202020204" pitchFamily="34" charset="0"/>
                        <a:ea typeface="Calibri"/>
                        <a:cs typeface="Arial" panose="020B0604020202020204" pitchFamily="34" charset="0"/>
                      </a:endParaRPr>
                    </a:p>
                  </a:txBody>
                  <a:tcPr>
                    <a:solidFill>
                      <a:schemeClr val="bg1">
                        <a:lumMod val="85000"/>
                      </a:schemeClr>
                    </a:solidFill>
                  </a:tcPr>
                </a:tc>
              </a:tr>
            </a:tbl>
          </a:graphicData>
        </a:graphic>
      </p:graphicFrame>
      <p:pic>
        <p:nvPicPr>
          <p:cNvPr id="10" name="Imag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8317" y="2712508"/>
            <a:ext cx="287879" cy="287879"/>
          </a:xfrm>
          <a:prstGeom prst="rect">
            <a:avLst/>
          </a:prstGeom>
        </p:spPr>
      </p:pic>
    </p:spTree>
    <p:extLst>
      <p:ext uri="{BB962C8B-B14F-4D97-AF65-F5344CB8AC3E}">
        <p14:creationId xmlns:p14="http://schemas.microsoft.com/office/powerpoint/2010/main" val="37039917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ZoneTexte 72"/>
          <p:cNvSpPr txBox="1"/>
          <p:nvPr/>
        </p:nvSpPr>
        <p:spPr>
          <a:xfrm>
            <a:off x="0" y="5462788"/>
            <a:ext cx="9238878" cy="1373477"/>
          </a:xfrm>
          <a:prstGeom prst="rect">
            <a:avLst/>
          </a:prstGeom>
          <a:solidFill>
            <a:schemeClr val="bg1"/>
          </a:solidFill>
        </p:spPr>
        <p:txBody>
          <a:bodyPr wrap="square" rtlCol="0">
            <a:spAutoFit/>
          </a:bodyPr>
          <a:lstStyle/>
          <a:p>
            <a:endParaRPr lang="fr-FR" dirty="0"/>
          </a:p>
        </p:txBody>
      </p:sp>
      <p:sp>
        <p:nvSpPr>
          <p:cNvPr id="72" name="ZoneTexte 71"/>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32" name="Rectangle 2"/>
          <p:cNvSpPr>
            <a:spLocks noChangeArrowheads="1"/>
          </p:cNvSpPr>
          <p:nvPr/>
        </p:nvSpPr>
        <p:spPr bwMode="auto">
          <a:xfrm>
            <a:off x="53975" y="116632"/>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algn="ctr" eaLnBrk="0" hangingPunct="0">
              <a:spcBef>
                <a:spcPct val="20000"/>
              </a:spcBef>
              <a:buClr>
                <a:srgbClr val="FF6600"/>
              </a:buClr>
              <a:buFont typeface="Arial" charset="0"/>
              <a:buNone/>
              <a:defRPr/>
            </a:pPr>
            <a:r>
              <a:rPr lang="fr-FR" sz="1800" b="1" i="1" dirty="0" smtClean="0">
                <a:solidFill>
                  <a:srgbClr val="333399"/>
                </a:solidFill>
                <a:effectLst>
                  <a:outerShdw blurRad="38100" dist="38100" dir="2700000" algn="tl">
                    <a:srgbClr val="C0C0C0"/>
                  </a:outerShdw>
                </a:effectLst>
              </a:rPr>
              <a:t>Procédure conventionnelle : médecins (suite)</a:t>
            </a:r>
            <a:endParaRPr lang="fr-FR" sz="1800" i="1" dirty="0">
              <a:solidFill>
                <a:srgbClr val="BBE0E3">
                  <a:lumMod val="50000"/>
                </a:srgbClr>
              </a:solidFill>
              <a:effectLst>
                <a:outerShdw blurRad="38100" dist="38100" dir="2700000" algn="tl">
                  <a:srgbClr val="C0C0C0"/>
                </a:outerShdw>
              </a:effectLst>
            </a:endParaRPr>
          </a:p>
        </p:txBody>
      </p:sp>
      <p:sp>
        <p:nvSpPr>
          <p:cNvPr id="3" name="Rectangle à coins arrondis 2"/>
          <p:cNvSpPr/>
          <p:nvPr/>
        </p:nvSpPr>
        <p:spPr>
          <a:xfrm>
            <a:off x="173199" y="142231"/>
            <a:ext cx="8797601" cy="432792"/>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a:solidFill>
                  <a:schemeClr val="accent2"/>
                </a:solidFill>
              </a:rPr>
              <a:t>2</a:t>
            </a:r>
            <a:r>
              <a:rPr lang="fr-FR" sz="1600" b="1" dirty="0" smtClean="0">
                <a:solidFill>
                  <a:schemeClr val="accent2"/>
                </a:solidFill>
              </a:rPr>
              <a:t>. Relevé de constatation préalable à la convocation de la CPD</a:t>
            </a:r>
          </a:p>
        </p:txBody>
      </p:sp>
      <p:sp>
        <p:nvSpPr>
          <p:cNvPr id="5" name="Rectangle à coins arrondis 4"/>
          <p:cNvSpPr/>
          <p:nvPr/>
        </p:nvSpPr>
        <p:spPr>
          <a:xfrm>
            <a:off x="2643941" y="2049486"/>
            <a:ext cx="3600400" cy="899954"/>
          </a:xfrm>
          <a:prstGeom prst="round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rgbClr val="FFFFFF"/>
                </a:solidFill>
              </a:rPr>
              <a:t>Communication à l’infirmier du relevé des constatations</a:t>
            </a:r>
          </a:p>
          <a:p>
            <a:pPr lvl="0" algn="ctr"/>
            <a:r>
              <a:rPr lang="fr-FR" sz="1000" b="1" i="1" dirty="0" smtClean="0">
                <a:solidFill>
                  <a:srgbClr val="FFFFFF"/>
                </a:solidFill>
              </a:rPr>
              <a:t>cosigné par les </a:t>
            </a:r>
            <a:r>
              <a:rPr lang="fr-FR" sz="1000" b="1" i="1" dirty="0">
                <a:solidFill>
                  <a:srgbClr val="FFFFFF"/>
                </a:solidFill>
              </a:rPr>
              <a:t>Directeurs des 2 régimes</a:t>
            </a:r>
          </a:p>
          <a:p>
            <a:pPr lvl="0" algn="ctr"/>
            <a:r>
              <a:rPr lang="fr-FR" sz="1000" b="1" i="1" dirty="0" smtClean="0">
                <a:solidFill>
                  <a:srgbClr val="FFFFFF"/>
                </a:solidFill>
              </a:rPr>
              <a:t>LR AR</a:t>
            </a:r>
          </a:p>
          <a:p>
            <a:pPr lvl="0" algn="ctr"/>
            <a:endParaRPr lang="fr-FR" b="1" i="1" dirty="0" smtClean="0">
              <a:solidFill>
                <a:srgbClr val="FFFFFF"/>
              </a:solidFill>
            </a:endParaRPr>
          </a:p>
          <a:p>
            <a:pPr lvl="0" algn="ctr"/>
            <a:r>
              <a:rPr lang="fr-FR" b="1" i="1" dirty="0" smtClean="0">
                <a:solidFill>
                  <a:srgbClr val="FFFFFF"/>
                </a:solidFill>
              </a:rPr>
              <a:t>+ copie du relevé aux Présidents des 2 sections de la CPD</a:t>
            </a:r>
            <a:endParaRPr lang="fr-FR" b="1" i="1" dirty="0">
              <a:solidFill>
                <a:srgbClr val="FFFFFF"/>
              </a:solidFill>
            </a:endParaRPr>
          </a:p>
        </p:txBody>
      </p:sp>
      <p:sp>
        <p:nvSpPr>
          <p:cNvPr id="36" name="Line 23"/>
          <p:cNvSpPr>
            <a:spLocks noChangeShapeType="1"/>
          </p:cNvSpPr>
          <p:nvPr/>
        </p:nvSpPr>
        <p:spPr bwMode="auto">
          <a:xfrm>
            <a:off x="4278697" y="3326500"/>
            <a:ext cx="2021246" cy="0"/>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39" name="Line 40"/>
          <p:cNvSpPr>
            <a:spLocks noChangeShapeType="1"/>
          </p:cNvSpPr>
          <p:nvPr/>
        </p:nvSpPr>
        <p:spPr bwMode="auto">
          <a:xfrm>
            <a:off x="6299943" y="3326500"/>
            <a:ext cx="0" cy="268117"/>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43" name="Line 23"/>
          <p:cNvSpPr>
            <a:spLocks noChangeShapeType="1"/>
          </p:cNvSpPr>
          <p:nvPr/>
        </p:nvSpPr>
        <p:spPr bwMode="auto">
          <a:xfrm>
            <a:off x="2520354" y="3326500"/>
            <a:ext cx="1799618" cy="0"/>
          </a:xfrm>
          <a:prstGeom prst="line">
            <a:avLst/>
          </a:prstGeom>
          <a:noFill/>
          <a:ln w="9525">
            <a:solidFill>
              <a:schemeClr val="tx1"/>
            </a:solidFill>
            <a:prstDash val="sys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48" name="Line 40"/>
          <p:cNvSpPr>
            <a:spLocks noChangeShapeType="1"/>
          </p:cNvSpPr>
          <p:nvPr/>
        </p:nvSpPr>
        <p:spPr bwMode="auto">
          <a:xfrm>
            <a:off x="4355174" y="1916834"/>
            <a:ext cx="802" cy="13234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2" name="Rectangle 51"/>
          <p:cNvSpPr/>
          <p:nvPr/>
        </p:nvSpPr>
        <p:spPr>
          <a:xfrm>
            <a:off x="3169797" y="1369407"/>
            <a:ext cx="2448272" cy="504057"/>
          </a:xfrm>
          <a:prstGeom prst="rect">
            <a:avLst/>
          </a:prstGeom>
          <a:solidFill>
            <a:schemeClr val="accent2">
              <a:lumMod val="20000"/>
              <a:lumOff val="80000"/>
            </a:schemeClr>
          </a:soli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rgbClr val="002060"/>
                </a:solidFill>
              </a:rPr>
              <a:t>Pas de modification de la pratique </a:t>
            </a:r>
          </a:p>
          <a:p>
            <a:pPr lvl="0" algn="ctr"/>
            <a:r>
              <a:rPr lang="fr-FR" sz="1000" b="1" dirty="0">
                <a:solidFill>
                  <a:srgbClr val="002060"/>
                </a:solidFill>
              </a:rPr>
              <a:t>d</a:t>
            </a:r>
            <a:r>
              <a:rPr lang="fr-FR" sz="1000" b="1" dirty="0" smtClean="0">
                <a:solidFill>
                  <a:srgbClr val="002060"/>
                </a:solidFill>
              </a:rPr>
              <a:t>e l’infirmier</a:t>
            </a:r>
          </a:p>
        </p:txBody>
      </p:sp>
      <p:sp>
        <p:nvSpPr>
          <p:cNvPr id="14" name="Rogner un rectangle avec un coin diagonal 13"/>
          <p:cNvSpPr/>
          <p:nvPr/>
        </p:nvSpPr>
        <p:spPr>
          <a:xfrm>
            <a:off x="5508104" y="3594616"/>
            <a:ext cx="1654804" cy="833389"/>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u="sng" dirty="0"/>
              <a:t>Infirmier</a:t>
            </a:r>
          </a:p>
          <a:p>
            <a:pPr algn="ctr"/>
            <a:endParaRPr lang="fr-FR" sz="900" b="1" u="sng" dirty="0"/>
          </a:p>
          <a:p>
            <a:pPr algn="ctr"/>
            <a:r>
              <a:rPr lang="fr-FR" sz="900" dirty="0" smtClean="0"/>
              <a:t>  absence de réponse</a:t>
            </a:r>
            <a:endParaRPr lang="fr-FR" sz="900" dirty="0"/>
          </a:p>
        </p:txBody>
      </p:sp>
      <p:sp>
        <p:nvSpPr>
          <p:cNvPr id="54" name="Rogner un rectangle avec un coin diagonal 53"/>
          <p:cNvSpPr/>
          <p:nvPr/>
        </p:nvSpPr>
        <p:spPr>
          <a:xfrm>
            <a:off x="1714068" y="3604004"/>
            <a:ext cx="2232539" cy="1005200"/>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b="1" dirty="0" smtClean="0"/>
          </a:p>
          <a:p>
            <a:pPr algn="ctr"/>
            <a:endParaRPr lang="fr-FR" b="1" dirty="0"/>
          </a:p>
          <a:p>
            <a:pPr algn="ctr"/>
            <a:endParaRPr lang="fr-FR" b="1" dirty="0" smtClean="0"/>
          </a:p>
          <a:p>
            <a:pPr algn="ctr"/>
            <a:endParaRPr lang="fr-FR" b="1" dirty="0" smtClean="0"/>
          </a:p>
          <a:p>
            <a:pPr algn="ctr"/>
            <a:endParaRPr lang="fr-FR" b="1" u="sng" dirty="0" smtClean="0"/>
          </a:p>
          <a:p>
            <a:pPr algn="ctr"/>
            <a:r>
              <a:rPr lang="fr-FR" sz="1000" b="1" u="sng" dirty="0"/>
              <a:t>I</a:t>
            </a:r>
            <a:r>
              <a:rPr lang="fr-FR" sz="1000" b="1" u="sng" dirty="0" smtClean="0"/>
              <a:t>nfirmier</a:t>
            </a:r>
            <a:endParaRPr lang="fr-FR" sz="1000" u="sng" dirty="0" smtClean="0"/>
          </a:p>
          <a:p>
            <a:pPr algn="ctr"/>
            <a:endParaRPr lang="fr-FR" sz="500" u="sng" dirty="0" smtClean="0"/>
          </a:p>
          <a:p>
            <a:pPr marL="171450" indent="-171450" algn="ctr">
              <a:buFont typeface="Arial" panose="020B0604020202020204" pitchFamily="34" charset="0"/>
              <a:buChar char="•"/>
            </a:pPr>
            <a:r>
              <a:rPr lang="fr-FR" sz="1000" dirty="0" smtClean="0"/>
              <a:t>Observations écrites</a:t>
            </a:r>
          </a:p>
          <a:p>
            <a:pPr algn="ctr"/>
            <a:r>
              <a:rPr lang="fr-FR" sz="1000" i="1" dirty="0" smtClean="0"/>
              <a:t> et/ou </a:t>
            </a:r>
          </a:p>
          <a:p>
            <a:pPr marL="171450" indent="-171450" algn="ctr">
              <a:buFont typeface="Arial" panose="020B0604020202020204" pitchFamily="34" charset="0"/>
              <a:buChar char="•"/>
            </a:pPr>
            <a:r>
              <a:rPr lang="fr-FR" sz="1000" dirty="0" smtClean="0"/>
              <a:t>Entretien (possibilité pour </a:t>
            </a:r>
            <a:r>
              <a:rPr lang="fr-FR" sz="1000" dirty="0" err="1" smtClean="0"/>
              <a:t>idel</a:t>
            </a:r>
            <a:r>
              <a:rPr lang="fr-FR" sz="1000" dirty="0" smtClean="0"/>
              <a:t> d’être assisté par confrère ou avocat)</a:t>
            </a:r>
          </a:p>
          <a:p>
            <a:pPr algn="ctr"/>
            <a:endParaRPr lang="fr-FR" sz="200" dirty="0" smtClean="0"/>
          </a:p>
          <a:p>
            <a:pPr algn="ctr"/>
            <a:endParaRPr lang="fr-FR" dirty="0"/>
          </a:p>
          <a:p>
            <a:pPr algn="ctr"/>
            <a:endParaRPr lang="fr-FR" dirty="0" smtClean="0"/>
          </a:p>
          <a:p>
            <a:pPr algn="ctr"/>
            <a:endParaRPr lang="fr-FR" dirty="0"/>
          </a:p>
          <a:p>
            <a:pPr algn="ctr"/>
            <a:endParaRPr lang="fr-FR" dirty="0"/>
          </a:p>
        </p:txBody>
      </p:sp>
      <p:sp>
        <p:nvSpPr>
          <p:cNvPr id="56" name="Rectangle 55"/>
          <p:cNvSpPr/>
          <p:nvPr/>
        </p:nvSpPr>
        <p:spPr>
          <a:xfrm>
            <a:off x="3182876" y="4900709"/>
            <a:ext cx="1801141" cy="504056"/>
          </a:xfrm>
          <a:prstGeom prst="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900" b="1" dirty="0" smtClean="0">
                <a:solidFill>
                  <a:schemeClr val="bg1"/>
                </a:solidFill>
              </a:rPr>
              <a:t>Manquements non établis </a:t>
            </a:r>
          </a:p>
        </p:txBody>
      </p:sp>
      <p:sp>
        <p:nvSpPr>
          <p:cNvPr id="57" name="Line 40"/>
          <p:cNvSpPr>
            <a:spLocks noChangeShapeType="1"/>
          </p:cNvSpPr>
          <p:nvPr/>
        </p:nvSpPr>
        <p:spPr bwMode="auto">
          <a:xfrm>
            <a:off x="2520354" y="3310433"/>
            <a:ext cx="0" cy="268117"/>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60" name="Rectangle 59"/>
          <p:cNvSpPr/>
          <p:nvPr/>
        </p:nvSpPr>
        <p:spPr>
          <a:xfrm>
            <a:off x="5148064" y="4900709"/>
            <a:ext cx="1801141" cy="504056"/>
          </a:xfrm>
          <a:prstGeom prst="rect">
            <a:avLst/>
          </a:prstGeom>
          <a:gradFill flip="none" rotWithShape="1">
            <a:gsLst>
              <a:gs pos="0">
                <a:schemeClr val="accent2">
                  <a:lumMod val="40000"/>
                  <a:lumOff val="60000"/>
                  <a:shade val="30000"/>
                  <a:satMod val="115000"/>
                </a:schemeClr>
              </a:gs>
              <a:gs pos="50000">
                <a:schemeClr val="accent2">
                  <a:lumMod val="40000"/>
                  <a:lumOff val="60000"/>
                  <a:shade val="67500"/>
                  <a:satMod val="115000"/>
                </a:schemeClr>
              </a:gs>
              <a:gs pos="100000">
                <a:schemeClr val="accent2">
                  <a:lumMod val="40000"/>
                  <a:lumOff val="60000"/>
                  <a:shade val="100000"/>
                  <a:satMod val="115000"/>
                </a:schemeClr>
              </a:gs>
            </a:gsLst>
            <a:lin ang="2700000" scaled="1"/>
            <a:tileRect/>
          </a:gradFill>
          <a:effectLst>
            <a:outerShdw blurRad="50800" dist="38100" dir="16200000"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900" b="1" dirty="0" smtClean="0">
                <a:solidFill>
                  <a:schemeClr val="bg1"/>
                </a:solidFill>
              </a:rPr>
              <a:t>Manquements</a:t>
            </a:r>
            <a:r>
              <a:rPr lang="fr-FR" sz="900" dirty="0" smtClean="0">
                <a:solidFill>
                  <a:schemeClr val="bg1"/>
                </a:solidFill>
              </a:rPr>
              <a:t> </a:t>
            </a:r>
            <a:r>
              <a:rPr lang="fr-FR" sz="900" b="1" dirty="0" smtClean="0">
                <a:solidFill>
                  <a:schemeClr val="bg1"/>
                </a:solidFill>
              </a:rPr>
              <a:t>établis </a:t>
            </a:r>
          </a:p>
        </p:txBody>
      </p:sp>
      <p:sp>
        <p:nvSpPr>
          <p:cNvPr id="66" name="Line 40"/>
          <p:cNvSpPr>
            <a:spLocks noChangeShapeType="1"/>
          </p:cNvSpPr>
          <p:nvPr/>
        </p:nvSpPr>
        <p:spPr bwMode="auto">
          <a:xfrm flipH="1">
            <a:off x="6153150" y="5390108"/>
            <a:ext cx="3026" cy="572542"/>
          </a:xfrm>
          <a:prstGeom prst="line">
            <a:avLst/>
          </a:prstGeom>
          <a:noFill/>
          <a:ln w="9525">
            <a:solidFill>
              <a:schemeClr val="tx1"/>
            </a:solidFill>
            <a:prstDash val="sys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5" name="Rectangle à coins arrondis 14"/>
          <p:cNvSpPr/>
          <p:nvPr/>
        </p:nvSpPr>
        <p:spPr>
          <a:xfrm>
            <a:off x="5289320" y="5978753"/>
            <a:ext cx="1956278" cy="780205"/>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chemeClr val="bg1"/>
                </a:solidFill>
              </a:rPr>
              <a:t>Réunion de la CPD</a:t>
            </a:r>
            <a:endParaRPr lang="fr-FR" sz="1000" b="1" dirty="0">
              <a:solidFill>
                <a:schemeClr val="bg1"/>
              </a:solidFill>
            </a:endParaRPr>
          </a:p>
        </p:txBody>
      </p:sp>
      <p:sp>
        <p:nvSpPr>
          <p:cNvPr id="71" name="Rectangle à coins arrondis 70"/>
          <p:cNvSpPr/>
          <p:nvPr/>
        </p:nvSpPr>
        <p:spPr>
          <a:xfrm>
            <a:off x="3852519" y="5524790"/>
            <a:ext cx="2196115" cy="303177"/>
          </a:xfrm>
          <a:prstGeom prst="roundRect">
            <a:avLst/>
          </a:prstGeom>
          <a:solidFill>
            <a:schemeClr val="bg1"/>
          </a:soli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900" b="1" i="1" dirty="0" smtClean="0">
                <a:solidFill>
                  <a:schemeClr val="accent2"/>
                </a:solidFill>
              </a:rPr>
              <a:t>Information obligatoire de la CPD</a:t>
            </a:r>
            <a:endParaRPr lang="fr-FR" sz="900" b="1" i="1" dirty="0">
              <a:solidFill>
                <a:schemeClr val="accent2"/>
              </a:solidFill>
            </a:endParaRPr>
          </a:p>
        </p:txBody>
      </p:sp>
      <p:sp>
        <p:nvSpPr>
          <p:cNvPr id="6" name="Ellipse 5"/>
          <p:cNvSpPr/>
          <p:nvPr/>
        </p:nvSpPr>
        <p:spPr>
          <a:xfrm>
            <a:off x="3985366" y="3111703"/>
            <a:ext cx="817133" cy="536233"/>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dirty="0" smtClean="0"/>
              <a:t>Délai </a:t>
            </a:r>
          </a:p>
          <a:p>
            <a:pPr algn="ctr"/>
            <a:r>
              <a:rPr lang="fr-FR" sz="900" b="1" dirty="0" smtClean="0"/>
              <a:t>1 mois</a:t>
            </a:r>
          </a:p>
        </p:txBody>
      </p:sp>
      <p:sp>
        <p:nvSpPr>
          <p:cNvPr id="63" name="Ellipse 62"/>
          <p:cNvSpPr/>
          <p:nvPr/>
        </p:nvSpPr>
        <p:spPr>
          <a:xfrm>
            <a:off x="6226804" y="5441503"/>
            <a:ext cx="936104" cy="435769"/>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dirty="0" smtClean="0"/>
              <a:t>Délai </a:t>
            </a:r>
          </a:p>
          <a:p>
            <a:pPr algn="ctr"/>
            <a:r>
              <a:rPr lang="fr-FR" sz="900" b="1" dirty="0" smtClean="0"/>
              <a:t> 60 jours  </a:t>
            </a:r>
          </a:p>
        </p:txBody>
      </p:sp>
      <p:cxnSp>
        <p:nvCxnSpPr>
          <p:cNvPr id="20" name="Connecteur droit 19"/>
          <p:cNvCxnSpPr/>
          <p:nvPr/>
        </p:nvCxnSpPr>
        <p:spPr>
          <a:xfrm flipH="1">
            <a:off x="3304835" y="4618628"/>
            <a:ext cx="4" cy="105570"/>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84" name="Line 23"/>
          <p:cNvSpPr>
            <a:spLocks noChangeShapeType="1"/>
          </p:cNvSpPr>
          <p:nvPr/>
        </p:nvSpPr>
        <p:spPr bwMode="auto">
          <a:xfrm>
            <a:off x="3292709" y="4714774"/>
            <a:ext cx="302481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sp>
        <p:nvSpPr>
          <p:cNvPr id="86" name="Line 40"/>
          <p:cNvSpPr>
            <a:spLocks noChangeShapeType="1"/>
          </p:cNvSpPr>
          <p:nvPr/>
        </p:nvSpPr>
        <p:spPr bwMode="auto">
          <a:xfrm>
            <a:off x="4860032" y="4737413"/>
            <a:ext cx="0" cy="17638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7" name="Rectangle à coins arrondis 86"/>
          <p:cNvSpPr/>
          <p:nvPr/>
        </p:nvSpPr>
        <p:spPr>
          <a:xfrm>
            <a:off x="2278118" y="4759820"/>
            <a:ext cx="1026717" cy="360390"/>
          </a:xfrm>
          <a:prstGeom prst="roundRect">
            <a:avLst/>
          </a:prstGeom>
          <a:solidFill>
            <a:srgbClr val="8064A2">
              <a:lumMod val="60000"/>
              <a:lumOff val="40000"/>
            </a:srgbClr>
          </a:solidFill>
          <a:ln w="9525" cap="flat" cmpd="sng" algn="ctr">
            <a:solidFill>
              <a:srgbClr val="8064A2">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Abandon de la procédure</a:t>
            </a:r>
            <a:endParaRPr kumimoji="0" lang="fr-FR" sz="900" b="1" i="1"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8" name="Rectangle à coins arrondis 87"/>
          <p:cNvSpPr/>
          <p:nvPr/>
        </p:nvSpPr>
        <p:spPr>
          <a:xfrm>
            <a:off x="6732240" y="4645408"/>
            <a:ext cx="1026717" cy="360390"/>
          </a:xfrm>
          <a:prstGeom prst="roundRect">
            <a:avLst/>
          </a:prstGeom>
          <a:solidFill>
            <a:srgbClr val="8064A2">
              <a:lumMod val="60000"/>
              <a:lumOff val="40000"/>
            </a:srgbClr>
          </a:solidFill>
          <a:ln w="9525" cap="flat" cmpd="sng" algn="ctr">
            <a:solidFill>
              <a:srgbClr val="8064A2">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b="1" kern="0" dirty="0" smtClean="0">
                <a:solidFill>
                  <a:prstClr val="white"/>
                </a:solidFill>
                <a:latin typeface="Arial" panose="020B0604020202020204" pitchFamily="34" charset="0"/>
                <a:ea typeface="+mn-ea"/>
                <a:cs typeface="Arial" panose="020B0604020202020204" pitchFamily="34" charset="0"/>
              </a:rPr>
              <a:t>Poursuite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1"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procédure</a:t>
            </a:r>
            <a:endParaRPr kumimoji="0" lang="fr-FR" sz="900" b="1" i="1"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93" name="Connecteur droit 92"/>
          <p:cNvCxnSpPr/>
          <p:nvPr/>
        </p:nvCxnSpPr>
        <p:spPr>
          <a:xfrm flipH="1">
            <a:off x="6317518" y="4449733"/>
            <a:ext cx="2" cy="265041"/>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97" name="Line 40"/>
          <p:cNvSpPr>
            <a:spLocks noChangeShapeType="1"/>
          </p:cNvSpPr>
          <p:nvPr/>
        </p:nvSpPr>
        <p:spPr bwMode="auto">
          <a:xfrm>
            <a:off x="5169396" y="4737413"/>
            <a:ext cx="0" cy="17638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33" name="Line 40"/>
          <p:cNvSpPr>
            <a:spLocks noChangeShapeType="1"/>
          </p:cNvSpPr>
          <p:nvPr/>
        </p:nvSpPr>
        <p:spPr bwMode="auto">
          <a:xfrm>
            <a:off x="4393933" y="2949439"/>
            <a:ext cx="802" cy="1622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graphicFrame>
        <p:nvGraphicFramePr>
          <p:cNvPr id="30" name="Tableau 29"/>
          <p:cNvGraphicFramePr>
            <a:graphicFrameLocks noGrp="1"/>
          </p:cNvGraphicFramePr>
          <p:nvPr>
            <p:extLst>
              <p:ext uri="{D42A27DB-BD31-4B8C-83A1-F6EECF244321}">
                <p14:modId xmlns:p14="http://schemas.microsoft.com/office/powerpoint/2010/main" val="1328175217"/>
              </p:ext>
            </p:extLst>
          </p:nvPr>
        </p:nvGraphicFramePr>
        <p:xfrm>
          <a:off x="6585983" y="1935583"/>
          <a:ext cx="2497518" cy="1127760"/>
        </p:xfrm>
        <a:graphic>
          <a:graphicData uri="http://schemas.openxmlformats.org/drawingml/2006/table">
            <a:tbl>
              <a:tblPr firstRow="1" bandRow="1">
                <a:tableStyleId>{5C22544A-7EE6-4342-B048-85BDC9FD1C3A}</a:tableStyleId>
              </a:tblPr>
              <a:tblGrid>
                <a:gridCol w="2497518"/>
              </a:tblGrid>
              <a:tr h="725800">
                <a:tc>
                  <a:txBody>
                    <a:bodyPr/>
                    <a:lstStyle/>
                    <a:p>
                      <a:r>
                        <a:rPr lang="fr-FR" dirty="0" smtClean="0"/>
                        <a:t>        </a:t>
                      </a:r>
                      <a:r>
                        <a:rPr lang="fr-FR" sz="1000" b="1" kern="1200" dirty="0" smtClean="0">
                          <a:solidFill>
                            <a:schemeClr val="tx1"/>
                          </a:solidFill>
                          <a:latin typeface="Arial" panose="020B0604020202020204" pitchFamily="34" charset="0"/>
                          <a:ea typeface="Calibri"/>
                          <a:cs typeface="Arial" panose="020B0604020202020204" pitchFamily="34" charset="0"/>
                        </a:rPr>
                        <a:t>Le relevé doit</a:t>
                      </a:r>
                      <a:r>
                        <a:rPr lang="fr-FR" sz="1000" b="1" kern="1200" baseline="0" dirty="0" smtClean="0">
                          <a:solidFill>
                            <a:schemeClr val="tx1"/>
                          </a:solidFill>
                          <a:latin typeface="Arial" panose="020B0604020202020204" pitchFamily="34" charset="0"/>
                          <a:ea typeface="Calibri"/>
                          <a:cs typeface="Arial" panose="020B0604020202020204" pitchFamily="34" charset="0"/>
                        </a:rPr>
                        <a:t> :</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-détailler les manquements reprochés</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-exposer les sanctions encourues</a:t>
                      </a:r>
                    </a:p>
                    <a:p>
                      <a:r>
                        <a:rPr lang="fr-FR" sz="1000" b="1" kern="1200" baseline="0" dirty="0" smtClean="0">
                          <a:solidFill>
                            <a:schemeClr val="tx1"/>
                          </a:solidFill>
                          <a:latin typeface="Arial" panose="020B0604020202020204" pitchFamily="34" charset="0"/>
                          <a:ea typeface="Calibri"/>
                          <a:cs typeface="Arial" panose="020B0604020202020204" pitchFamily="34" charset="0"/>
                        </a:rPr>
                        <a:t>-préciser les délais de réponse, la possibilité d’entretien et la transmission d’observations écrites</a:t>
                      </a:r>
                    </a:p>
                  </a:txBody>
                  <a:tcPr>
                    <a:solidFill>
                      <a:schemeClr val="bg1">
                        <a:lumMod val="85000"/>
                      </a:schemeClr>
                    </a:solidFill>
                  </a:tcPr>
                </a:tc>
              </a:tr>
            </a:tbl>
          </a:graphicData>
        </a:graphic>
      </p:graphicFrame>
      <p:pic>
        <p:nvPicPr>
          <p:cNvPr id="31" name="Image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6401" y="1957281"/>
            <a:ext cx="287879" cy="287879"/>
          </a:xfrm>
          <a:prstGeom prst="rect">
            <a:avLst/>
          </a:prstGeom>
        </p:spPr>
      </p:pic>
      <p:sp>
        <p:nvSpPr>
          <p:cNvPr id="34" name="Rogner un rectangle avec un coin diagonal 33"/>
          <p:cNvSpPr/>
          <p:nvPr/>
        </p:nvSpPr>
        <p:spPr>
          <a:xfrm>
            <a:off x="173199" y="3444491"/>
            <a:ext cx="1204078" cy="1330030"/>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a:solidFill>
                  <a:schemeClr val="bg1"/>
                </a:solidFill>
              </a:rPr>
              <a:t>Secrétariat </a:t>
            </a:r>
            <a:r>
              <a:rPr lang="fr-FR" sz="900" b="1" u="sng" dirty="0" smtClean="0">
                <a:solidFill>
                  <a:schemeClr val="bg1"/>
                </a:solidFill>
              </a:rPr>
              <a:t>CPAM</a:t>
            </a:r>
            <a:endParaRPr lang="fr-FR" sz="900" b="1" u="sng" dirty="0">
              <a:solidFill>
                <a:schemeClr val="bg1"/>
              </a:solidFill>
            </a:endParaRPr>
          </a:p>
          <a:p>
            <a:pPr algn="ctr"/>
            <a:r>
              <a:rPr lang="fr-FR" sz="900" dirty="0" smtClean="0">
                <a:solidFill>
                  <a:schemeClr val="bg1"/>
                </a:solidFill>
              </a:rPr>
              <a:t>Dresse CR de l’entretien signé par le directeur et l’infirmier*</a:t>
            </a:r>
          </a:p>
        </p:txBody>
      </p:sp>
      <p:cxnSp>
        <p:nvCxnSpPr>
          <p:cNvPr id="4" name="Connecteur droit avec flèche 3"/>
          <p:cNvCxnSpPr>
            <a:stCxn id="54" idx="2"/>
          </p:cNvCxnSpPr>
          <p:nvPr/>
        </p:nvCxnSpPr>
        <p:spPr>
          <a:xfrm flipH="1">
            <a:off x="1403648" y="4106604"/>
            <a:ext cx="310420" cy="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ZoneTexte 1"/>
          <p:cNvSpPr txBox="1"/>
          <p:nvPr/>
        </p:nvSpPr>
        <p:spPr>
          <a:xfrm>
            <a:off x="173199" y="6453336"/>
            <a:ext cx="3679320" cy="338554"/>
          </a:xfrm>
          <a:prstGeom prst="rect">
            <a:avLst/>
          </a:prstGeom>
          <a:noFill/>
        </p:spPr>
        <p:txBody>
          <a:bodyPr wrap="square" rtlCol="0">
            <a:spAutoFit/>
          </a:bodyPr>
          <a:lstStyle/>
          <a:p>
            <a:r>
              <a:rPr lang="fr-FR" i="1" dirty="0" smtClean="0"/>
              <a:t>*l’absence de signature par l’IDEL du CR d’entretien ne fait pas obstacle à la poursuite de la procédure</a:t>
            </a:r>
            <a:endParaRPr lang="fr-FR" i="1" dirty="0"/>
          </a:p>
        </p:txBody>
      </p:sp>
    </p:spTree>
    <p:extLst>
      <p:ext uri="{BB962C8B-B14F-4D97-AF65-F5344CB8AC3E}">
        <p14:creationId xmlns:p14="http://schemas.microsoft.com/office/powerpoint/2010/main" val="4163704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1646175" y="116632"/>
            <a:ext cx="5991349" cy="552031"/>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smtClean="0">
                <a:solidFill>
                  <a:srgbClr val="333399"/>
                </a:solidFill>
              </a:rPr>
              <a:t>3. Examen par la CPD</a:t>
            </a:r>
          </a:p>
        </p:txBody>
      </p:sp>
      <p:sp>
        <p:nvSpPr>
          <p:cNvPr id="14" name="Rogner un rectangle avec un coin diagonal 13"/>
          <p:cNvSpPr/>
          <p:nvPr/>
        </p:nvSpPr>
        <p:spPr>
          <a:xfrm>
            <a:off x="69850" y="4299126"/>
            <a:ext cx="1204078" cy="1485330"/>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Infirmier</a:t>
            </a:r>
            <a:endParaRPr lang="fr-FR" sz="900" dirty="0" smtClean="0">
              <a:solidFill>
                <a:schemeClr val="bg1"/>
              </a:solidFill>
            </a:endParaRPr>
          </a:p>
          <a:p>
            <a:pPr algn="ctr"/>
            <a:r>
              <a:rPr lang="fr-FR" sz="900" dirty="0" smtClean="0">
                <a:solidFill>
                  <a:schemeClr val="bg1"/>
                </a:solidFill>
              </a:rPr>
              <a:t>Possibilité d’envoi d’un Mémoire en défense au </a:t>
            </a:r>
          </a:p>
          <a:p>
            <a:pPr algn="ctr"/>
            <a:r>
              <a:rPr lang="fr-FR" sz="900" dirty="0" smtClean="0">
                <a:solidFill>
                  <a:schemeClr val="bg1"/>
                </a:solidFill>
              </a:rPr>
              <a:t>Secrétariat CPD </a:t>
            </a:r>
            <a:endParaRPr lang="fr-FR" sz="900" dirty="0">
              <a:solidFill>
                <a:schemeClr val="bg1"/>
              </a:solidFill>
            </a:endParaRPr>
          </a:p>
        </p:txBody>
      </p:sp>
      <p:sp>
        <p:nvSpPr>
          <p:cNvPr id="29" name="Rectangle à coins arrondis 28"/>
          <p:cNvSpPr/>
          <p:nvPr/>
        </p:nvSpPr>
        <p:spPr>
          <a:xfrm>
            <a:off x="2391702" y="3248887"/>
            <a:ext cx="1551570" cy="794183"/>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chemeClr val="bg1"/>
                </a:solidFill>
              </a:rPr>
              <a:t>Réunion </a:t>
            </a:r>
          </a:p>
          <a:p>
            <a:pPr lvl="0" algn="ctr"/>
            <a:r>
              <a:rPr lang="fr-FR" sz="1000" b="1" dirty="0" smtClean="0">
                <a:solidFill>
                  <a:schemeClr val="bg1"/>
                </a:solidFill>
              </a:rPr>
              <a:t>+ </a:t>
            </a:r>
          </a:p>
          <a:p>
            <a:pPr lvl="0" algn="ctr"/>
            <a:r>
              <a:rPr lang="fr-FR" sz="1000" b="1" dirty="0" smtClean="0">
                <a:solidFill>
                  <a:schemeClr val="bg1"/>
                </a:solidFill>
              </a:rPr>
              <a:t>Avis de la CPD</a:t>
            </a:r>
            <a:endParaRPr lang="fr-FR" sz="1000" b="1" dirty="0">
              <a:solidFill>
                <a:schemeClr val="bg1"/>
              </a:solidFill>
            </a:endParaRPr>
          </a:p>
        </p:txBody>
      </p:sp>
      <p:sp>
        <p:nvSpPr>
          <p:cNvPr id="35" name="Rectangle à coins arrondis 34"/>
          <p:cNvSpPr/>
          <p:nvPr/>
        </p:nvSpPr>
        <p:spPr>
          <a:xfrm>
            <a:off x="6523202" y="3156425"/>
            <a:ext cx="1278614" cy="1155674"/>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glow rad="101600">
              <a:schemeClr val="accent2">
                <a:satMod val="175000"/>
                <a:alpha val="40000"/>
              </a:schemeClr>
            </a:glow>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1000" b="1" dirty="0" smtClean="0">
                <a:solidFill>
                  <a:schemeClr val="bg1"/>
                </a:solidFill>
              </a:rPr>
              <a:t>Avis de </a:t>
            </a:r>
          </a:p>
          <a:p>
            <a:pPr lvl="0" algn="ctr"/>
            <a:r>
              <a:rPr lang="fr-FR" sz="1000" b="1" dirty="0" smtClean="0">
                <a:solidFill>
                  <a:schemeClr val="bg1"/>
                </a:solidFill>
              </a:rPr>
              <a:t>la  CPD</a:t>
            </a:r>
          </a:p>
          <a:p>
            <a:pPr lvl="0" algn="ctr"/>
            <a:r>
              <a:rPr lang="fr-FR" sz="1000" b="1" i="1" u="sng" dirty="0">
                <a:solidFill>
                  <a:schemeClr val="bg1"/>
                </a:solidFill>
              </a:rPr>
              <a:t>o</a:t>
            </a:r>
            <a:r>
              <a:rPr lang="fr-FR" sz="1000" b="1" i="1" u="sng" dirty="0" smtClean="0">
                <a:solidFill>
                  <a:schemeClr val="bg1"/>
                </a:solidFill>
              </a:rPr>
              <a:t>u </a:t>
            </a:r>
          </a:p>
          <a:p>
            <a:pPr lvl="0" algn="ctr"/>
            <a:r>
              <a:rPr lang="fr-FR" sz="1000" b="1" dirty="0" smtClean="0">
                <a:solidFill>
                  <a:schemeClr val="bg1"/>
                </a:solidFill>
              </a:rPr>
              <a:t>Avis réputé rendu à l’issue de ces délais</a:t>
            </a:r>
          </a:p>
        </p:txBody>
      </p:sp>
      <p:sp>
        <p:nvSpPr>
          <p:cNvPr id="41" name="Rogner un rectangle avec un coin diagonal 40"/>
          <p:cNvSpPr/>
          <p:nvPr/>
        </p:nvSpPr>
        <p:spPr>
          <a:xfrm>
            <a:off x="69850" y="1325988"/>
            <a:ext cx="1204078" cy="1330030"/>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a:solidFill>
                  <a:schemeClr val="bg1"/>
                </a:solidFill>
              </a:rPr>
              <a:t>Secrétariat </a:t>
            </a:r>
            <a:r>
              <a:rPr lang="fr-FR" sz="900" b="1" u="sng" dirty="0" smtClean="0">
                <a:solidFill>
                  <a:schemeClr val="bg1"/>
                </a:solidFill>
              </a:rPr>
              <a:t>CPD</a:t>
            </a:r>
            <a:endParaRPr lang="fr-FR" sz="900" b="1" u="sng" dirty="0">
              <a:solidFill>
                <a:schemeClr val="bg1"/>
              </a:solidFill>
            </a:endParaRPr>
          </a:p>
          <a:p>
            <a:pPr algn="ctr"/>
            <a:r>
              <a:rPr lang="fr-FR" sz="900" dirty="0" smtClean="0">
                <a:solidFill>
                  <a:schemeClr val="bg1"/>
                </a:solidFill>
              </a:rPr>
              <a:t>Ensemble de la documentation*</a:t>
            </a:r>
            <a:endParaRPr lang="fr-FR" sz="900" dirty="0">
              <a:solidFill>
                <a:schemeClr val="bg1"/>
              </a:solidFill>
            </a:endParaRPr>
          </a:p>
          <a:p>
            <a:pPr algn="ctr"/>
            <a:r>
              <a:rPr lang="fr-FR" sz="900" dirty="0">
                <a:solidFill>
                  <a:schemeClr val="bg1"/>
                </a:solidFill>
              </a:rPr>
              <a:t>à transmettre aux membres de la </a:t>
            </a:r>
            <a:r>
              <a:rPr lang="fr-FR" sz="900" dirty="0" smtClean="0">
                <a:solidFill>
                  <a:schemeClr val="bg1"/>
                </a:solidFill>
              </a:rPr>
              <a:t>CPD</a:t>
            </a:r>
          </a:p>
        </p:txBody>
      </p:sp>
      <p:sp>
        <p:nvSpPr>
          <p:cNvPr id="45" name="Rogner un rectangle avec un coin diagonal 44"/>
          <p:cNvSpPr/>
          <p:nvPr/>
        </p:nvSpPr>
        <p:spPr>
          <a:xfrm>
            <a:off x="2539179" y="2050113"/>
            <a:ext cx="1256616" cy="640232"/>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Infirmier</a:t>
            </a:r>
          </a:p>
          <a:p>
            <a:pPr algn="ctr"/>
            <a:r>
              <a:rPr lang="fr-FR" sz="900" dirty="0" smtClean="0">
                <a:solidFill>
                  <a:schemeClr val="bg1"/>
                </a:solidFill>
              </a:rPr>
              <a:t>Possibilité d’être entendu en séance</a:t>
            </a:r>
            <a:endParaRPr lang="fr-FR" sz="900" dirty="0">
              <a:solidFill>
                <a:schemeClr val="bg1"/>
              </a:solidFill>
            </a:endParaRPr>
          </a:p>
        </p:txBody>
      </p:sp>
      <p:sp>
        <p:nvSpPr>
          <p:cNvPr id="50" name="Rogner un rectangle avec un coin diagonal 49"/>
          <p:cNvSpPr/>
          <p:nvPr/>
        </p:nvSpPr>
        <p:spPr>
          <a:xfrm>
            <a:off x="4511190" y="2000437"/>
            <a:ext cx="1228058" cy="739584"/>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Secrétariat CPD</a:t>
            </a:r>
          </a:p>
          <a:p>
            <a:pPr algn="ctr"/>
            <a:r>
              <a:rPr lang="fr-FR" sz="900" dirty="0" smtClean="0">
                <a:solidFill>
                  <a:schemeClr val="bg1"/>
                </a:solidFill>
              </a:rPr>
              <a:t>Rédaction avis + transmission aux Pdt et Vice-Pdt</a:t>
            </a:r>
          </a:p>
        </p:txBody>
      </p:sp>
      <p:sp>
        <p:nvSpPr>
          <p:cNvPr id="51" name="Rogner un rectangle avec un coin diagonal 50"/>
          <p:cNvSpPr/>
          <p:nvPr/>
        </p:nvSpPr>
        <p:spPr>
          <a:xfrm>
            <a:off x="6752485" y="2038292"/>
            <a:ext cx="1228058" cy="739584"/>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900" b="1" u="sng" dirty="0" smtClean="0">
                <a:solidFill>
                  <a:schemeClr val="bg1"/>
                </a:solidFill>
              </a:rPr>
              <a:t>Pdt et Vice Pdt</a:t>
            </a:r>
          </a:p>
          <a:p>
            <a:pPr algn="ctr"/>
            <a:r>
              <a:rPr lang="fr-FR" sz="900" dirty="0">
                <a:solidFill>
                  <a:schemeClr val="bg1"/>
                </a:solidFill>
              </a:rPr>
              <a:t>Signature avis</a:t>
            </a:r>
            <a:endParaRPr lang="fr-FR" sz="900" b="1" u="sng" dirty="0" smtClean="0">
              <a:solidFill>
                <a:schemeClr val="bg1"/>
              </a:solidFill>
            </a:endParaRPr>
          </a:p>
        </p:txBody>
      </p:sp>
      <p:sp>
        <p:nvSpPr>
          <p:cNvPr id="55" name="Line 40"/>
          <p:cNvSpPr>
            <a:spLocks noChangeShapeType="1"/>
          </p:cNvSpPr>
          <p:nvPr/>
        </p:nvSpPr>
        <p:spPr bwMode="auto">
          <a:xfrm flipV="1">
            <a:off x="3964693" y="3677559"/>
            <a:ext cx="2525023" cy="692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59" name="Ellipse 58"/>
          <p:cNvSpPr/>
          <p:nvPr/>
        </p:nvSpPr>
        <p:spPr>
          <a:xfrm>
            <a:off x="4433899" y="3388911"/>
            <a:ext cx="828092" cy="538053"/>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b="1" dirty="0">
                <a:solidFill>
                  <a:schemeClr val="bg1"/>
                </a:solidFill>
              </a:rPr>
              <a:t>T</a:t>
            </a:r>
            <a:r>
              <a:rPr lang="fr-FR" b="1" dirty="0" smtClean="0">
                <a:solidFill>
                  <a:schemeClr val="bg1"/>
                </a:solidFill>
              </a:rPr>
              <a:t>otal </a:t>
            </a:r>
          </a:p>
          <a:p>
            <a:pPr algn="ctr"/>
            <a:r>
              <a:rPr lang="fr-FR" b="1" dirty="0" smtClean="0">
                <a:solidFill>
                  <a:schemeClr val="bg1"/>
                </a:solidFill>
              </a:rPr>
              <a:t>22 jours</a:t>
            </a:r>
          </a:p>
        </p:txBody>
      </p:sp>
      <p:sp>
        <p:nvSpPr>
          <p:cNvPr id="75" name="Line 40"/>
          <p:cNvSpPr>
            <a:spLocks noChangeShapeType="1"/>
          </p:cNvSpPr>
          <p:nvPr/>
        </p:nvSpPr>
        <p:spPr bwMode="auto">
          <a:xfrm flipV="1">
            <a:off x="1273928" y="4043069"/>
            <a:ext cx="1085717" cy="99872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76" name="Line 40"/>
          <p:cNvSpPr>
            <a:spLocks noChangeShapeType="1"/>
          </p:cNvSpPr>
          <p:nvPr/>
        </p:nvSpPr>
        <p:spPr bwMode="auto">
          <a:xfrm>
            <a:off x="1307886" y="2000437"/>
            <a:ext cx="1063705" cy="118107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79" name="Line 40"/>
          <p:cNvSpPr>
            <a:spLocks noChangeShapeType="1"/>
          </p:cNvSpPr>
          <p:nvPr/>
        </p:nvSpPr>
        <p:spPr bwMode="auto">
          <a:xfrm flipV="1">
            <a:off x="5724127" y="2370229"/>
            <a:ext cx="104135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0" name="Line 40"/>
          <p:cNvSpPr>
            <a:spLocks noChangeShapeType="1"/>
          </p:cNvSpPr>
          <p:nvPr/>
        </p:nvSpPr>
        <p:spPr bwMode="auto">
          <a:xfrm flipV="1">
            <a:off x="3892684" y="2656018"/>
            <a:ext cx="618505" cy="60330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1" name="Rogner un rectangle avec un coin diagonal 80"/>
          <p:cNvSpPr/>
          <p:nvPr/>
        </p:nvSpPr>
        <p:spPr>
          <a:xfrm>
            <a:off x="7980543" y="3329451"/>
            <a:ext cx="1163457" cy="633053"/>
          </a:xfrm>
          <a:prstGeom prst="snip2DiagRect">
            <a:avLst/>
          </a:prstGeom>
          <a:gradFill flip="none" rotWithShape="1">
            <a:gsLst>
              <a:gs pos="0">
                <a:schemeClr val="accent6">
                  <a:lumMod val="20000"/>
                  <a:lumOff val="80000"/>
                  <a:shade val="30000"/>
                  <a:satMod val="115000"/>
                </a:schemeClr>
              </a:gs>
              <a:gs pos="50000">
                <a:schemeClr val="accent6">
                  <a:lumMod val="20000"/>
                  <a:lumOff val="80000"/>
                  <a:shade val="67500"/>
                  <a:satMod val="115000"/>
                </a:schemeClr>
              </a:gs>
              <a:gs pos="100000">
                <a:schemeClr val="accent6">
                  <a:lumMod val="20000"/>
                  <a:lumOff val="80000"/>
                  <a:shade val="100000"/>
                  <a:satMod val="115000"/>
                </a:scheme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400" b="1" u="sng" dirty="0" smtClean="0">
              <a:solidFill>
                <a:srgbClr val="FFFFFF"/>
              </a:solidFill>
            </a:endParaRPr>
          </a:p>
          <a:p>
            <a:pPr algn="ctr"/>
            <a:r>
              <a:rPr lang="fr-FR" sz="900" b="1" dirty="0" smtClean="0">
                <a:solidFill>
                  <a:srgbClr val="FFFFFF"/>
                </a:solidFill>
              </a:rPr>
              <a:t>Transmission de l’avis à l’infirmier</a:t>
            </a:r>
            <a:endParaRPr lang="fr-FR" sz="900" b="1" dirty="0" smtClean="0">
              <a:solidFill>
                <a:schemeClr val="bg1"/>
              </a:solidFill>
            </a:endParaRPr>
          </a:p>
        </p:txBody>
      </p:sp>
      <p:sp>
        <p:nvSpPr>
          <p:cNvPr id="82" name="Line 40"/>
          <p:cNvSpPr>
            <a:spLocks noChangeShapeType="1"/>
          </p:cNvSpPr>
          <p:nvPr/>
        </p:nvSpPr>
        <p:spPr bwMode="auto">
          <a:xfrm>
            <a:off x="7860030" y="3686968"/>
            <a:ext cx="12051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83" name="ZoneTexte 82"/>
          <p:cNvSpPr txBox="1"/>
          <p:nvPr/>
        </p:nvSpPr>
        <p:spPr>
          <a:xfrm>
            <a:off x="0" y="6309320"/>
            <a:ext cx="4493678" cy="548680"/>
          </a:xfrm>
          <a:prstGeom prst="rect">
            <a:avLst/>
          </a:prstGeom>
          <a:solidFill>
            <a:schemeClr val="bg1"/>
          </a:solidFill>
        </p:spPr>
        <p:txBody>
          <a:bodyPr wrap="square" rtlCol="0">
            <a:spAutoFit/>
          </a:bodyPr>
          <a:lstStyle/>
          <a:p>
            <a:endParaRPr lang="fr-FR" dirty="0"/>
          </a:p>
        </p:txBody>
      </p:sp>
      <p:sp>
        <p:nvSpPr>
          <p:cNvPr id="4" name="Rectangle 3"/>
          <p:cNvSpPr/>
          <p:nvPr/>
        </p:nvSpPr>
        <p:spPr>
          <a:xfrm>
            <a:off x="69850" y="6429771"/>
            <a:ext cx="4572000" cy="307777"/>
          </a:xfrm>
          <a:prstGeom prst="rect">
            <a:avLst/>
          </a:prstGeom>
        </p:spPr>
        <p:txBody>
          <a:bodyPr>
            <a:spAutoFit/>
          </a:bodyPr>
          <a:lstStyle/>
          <a:p>
            <a:pPr lvl="0" fontAlgn="auto">
              <a:spcBef>
                <a:spcPts val="0"/>
              </a:spcBef>
              <a:spcAft>
                <a:spcPts val="0"/>
              </a:spcAft>
              <a:defRPr/>
            </a:pPr>
            <a:r>
              <a:rPr lang="fr-FR" sz="700" i="1" dirty="0">
                <a:solidFill>
                  <a:schemeClr val="accent2"/>
                </a:solidFill>
              </a:rPr>
              <a:t>Documents</a:t>
            </a:r>
            <a:r>
              <a:rPr lang="fr-FR" sz="700" i="1" dirty="0" smtClean="0">
                <a:solidFill>
                  <a:schemeClr val="accent2"/>
                </a:solidFill>
              </a:rPr>
              <a:t>* : courrier d’avertissement, relevé de constatations, observations de l’orthoptiste, compte rendu d’entretien et  tout autre document utile</a:t>
            </a:r>
            <a:r>
              <a:rPr lang="fr-FR" sz="700" dirty="0" smtClean="0">
                <a:solidFill>
                  <a:srgbClr val="C00000"/>
                </a:solidFill>
              </a:rPr>
              <a:t> </a:t>
            </a:r>
            <a:r>
              <a:rPr lang="fr-FR" sz="700" dirty="0" smtClean="0">
                <a:solidFill>
                  <a:schemeClr val="accent2"/>
                </a:solidFill>
              </a:rPr>
              <a:t>sont joints à l’ordre du jour de la CPD</a:t>
            </a:r>
            <a:endParaRPr lang="fr-FR" sz="700" baseline="30000" dirty="0">
              <a:solidFill>
                <a:schemeClr val="accent2"/>
              </a:solidFill>
            </a:endParaRPr>
          </a:p>
        </p:txBody>
      </p:sp>
      <p:cxnSp>
        <p:nvCxnSpPr>
          <p:cNvPr id="12" name="Connecteur droit 11"/>
          <p:cNvCxnSpPr>
            <a:endCxn id="29" idx="0"/>
          </p:cNvCxnSpPr>
          <p:nvPr/>
        </p:nvCxnSpPr>
        <p:spPr>
          <a:xfrm>
            <a:off x="3167487" y="2727384"/>
            <a:ext cx="0" cy="521503"/>
          </a:xfrm>
          <a:prstGeom prst="line">
            <a:avLst/>
          </a:prstGeom>
          <a:ln w="3175">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86" name="Ellipse 85"/>
          <p:cNvSpPr/>
          <p:nvPr/>
        </p:nvSpPr>
        <p:spPr>
          <a:xfrm rot="2984295">
            <a:off x="1420570" y="2210185"/>
            <a:ext cx="873569" cy="698648"/>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15 jours au plus tard  avant CPD</a:t>
            </a:r>
          </a:p>
        </p:txBody>
      </p:sp>
      <p:sp>
        <p:nvSpPr>
          <p:cNvPr id="37" name="Ellipse 36"/>
          <p:cNvSpPr/>
          <p:nvPr/>
        </p:nvSpPr>
        <p:spPr>
          <a:xfrm rot="19071836">
            <a:off x="1291380" y="4151931"/>
            <a:ext cx="953100" cy="733207"/>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3 jours au plus tard avant CPD</a:t>
            </a:r>
          </a:p>
        </p:txBody>
      </p:sp>
      <p:cxnSp>
        <p:nvCxnSpPr>
          <p:cNvPr id="5" name="Connecteur droit avec flèche 4"/>
          <p:cNvCxnSpPr/>
          <p:nvPr/>
        </p:nvCxnSpPr>
        <p:spPr>
          <a:xfrm>
            <a:off x="671889" y="2727384"/>
            <a:ext cx="0" cy="1421696"/>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Rectangle 5"/>
          <p:cNvSpPr/>
          <p:nvPr/>
        </p:nvSpPr>
        <p:spPr>
          <a:xfrm>
            <a:off x="183770" y="3166105"/>
            <a:ext cx="1090158" cy="399602"/>
          </a:xfrm>
          <a:prstGeom prst="rect">
            <a:avLst/>
          </a:prstGeom>
          <a:gradFill>
            <a:gsLst>
              <a:gs pos="0">
                <a:schemeClr val="bg1">
                  <a:lumMod val="85000"/>
                </a:schemeClr>
              </a:gs>
              <a:gs pos="100000">
                <a:schemeClr val="bg2">
                  <a:lumMod val="40000"/>
                  <a:lumOff val="60000"/>
                </a:schemeClr>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tx1"/>
                </a:solidFill>
              </a:rPr>
              <a:t>Information de la date de la réunion de la CPD</a:t>
            </a:r>
            <a:endParaRPr lang="fr-FR" dirty="0">
              <a:solidFill>
                <a:schemeClr val="tx1"/>
              </a:solidFill>
            </a:endParaRPr>
          </a:p>
        </p:txBody>
      </p:sp>
      <p:sp>
        <p:nvSpPr>
          <p:cNvPr id="47" name="Ellipse 46"/>
          <p:cNvSpPr/>
          <p:nvPr/>
        </p:nvSpPr>
        <p:spPr>
          <a:xfrm>
            <a:off x="3779513" y="2777876"/>
            <a:ext cx="654386" cy="420517"/>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solidFill>
                  <a:schemeClr val="bg1"/>
                </a:solidFill>
              </a:rPr>
              <a:t>15 jours</a:t>
            </a:r>
          </a:p>
        </p:txBody>
      </p:sp>
      <p:sp>
        <p:nvSpPr>
          <p:cNvPr id="53" name="Ellipse 52"/>
          <p:cNvSpPr/>
          <p:nvPr/>
        </p:nvSpPr>
        <p:spPr>
          <a:xfrm>
            <a:off x="5841644" y="2132378"/>
            <a:ext cx="648072" cy="420517"/>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schemeClr val="bg1"/>
                </a:solidFill>
              </a:rPr>
              <a:t>7</a:t>
            </a:r>
            <a:r>
              <a:rPr lang="fr-FR" dirty="0" smtClean="0">
                <a:solidFill>
                  <a:schemeClr val="bg1"/>
                </a:solidFill>
              </a:rPr>
              <a:t> jours</a:t>
            </a:r>
          </a:p>
        </p:txBody>
      </p:sp>
    </p:spTree>
    <p:extLst>
      <p:ext uri="{BB962C8B-B14F-4D97-AF65-F5344CB8AC3E}">
        <p14:creationId xmlns:p14="http://schemas.microsoft.com/office/powerpoint/2010/main" val="33986656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ZoneTexte 93"/>
          <p:cNvSpPr txBox="1"/>
          <p:nvPr/>
        </p:nvSpPr>
        <p:spPr>
          <a:xfrm>
            <a:off x="1" y="5454544"/>
            <a:ext cx="9144000" cy="1373477"/>
          </a:xfrm>
          <a:prstGeom prst="rect">
            <a:avLst/>
          </a:prstGeom>
          <a:solidFill>
            <a:schemeClr val="bg1"/>
          </a:solidFill>
        </p:spPr>
        <p:txBody>
          <a:bodyPr wrap="square" rtlCol="0">
            <a:spAutoFit/>
          </a:bodyPr>
          <a:lstStyle/>
          <a:p>
            <a:endParaRPr lang="fr-FR" dirty="0"/>
          </a:p>
        </p:txBody>
      </p:sp>
      <p:sp>
        <p:nvSpPr>
          <p:cNvPr id="3" name="Rectangle à coins arrondis 2"/>
          <p:cNvSpPr/>
          <p:nvPr/>
        </p:nvSpPr>
        <p:spPr>
          <a:xfrm>
            <a:off x="1663136" y="188640"/>
            <a:ext cx="5461947" cy="432792"/>
          </a:xfrm>
          <a:prstGeom prst="roundRect">
            <a:avLst/>
          </a:prstGeom>
          <a:gradFill flip="none" rotWithShape="1">
            <a:gsLst>
              <a:gs pos="0">
                <a:schemeClr val="accent1">
                  <a:tint val="100000"/>
                  <a:shade val="100000"/>
                  <a:satMod val="130000"/>
                </a:schemeClr>
              </a:gs>
              <a:gs pos="100000">
                <a:schemeClr val="accent1">
                  <a:tint val="50000"/>
                  <a:shade val="100000"/>
                  <a:satMod val="350000"/>
                </a:schemeClr>
              </a:gs>
            </a:gsLst>
            <a:lin ang="81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b="1" dirty="0">
                <a:solidFill>
                  <a:srgbClr val="333399"/>
                </a:solidFill>
              </a:rPr>
              <a:t>4</a:t>
            </a:r>
            <a:r>
              <a:rPr lang="fr-FR" sz="1600" b="1" dirty="0" smtClean="0">
                <a:solidFill>
                  <a:srgbClr val="333399"/>
                </a:solidFill>
              </a:rPr>
              <a:t> </a:t>
            </a:r>
            <a:r>
              <a:rPr lang="fr-FR" sz="1600" b="1" dirty="0">
                <a:solidFill>
                  <a:srgbClr val="333399"/>
                </a:solidFill>
              </a:rPr>
              <a:t>-  </a:t>
            </a:r>
            <a:r>
              <a:rPr lang="fr-FR" sz="1600" b="1" dirty="0" smtClean="0">
                <a:solidFill>
                  <a:srgbClr val="333399"/>
                </a:solidFill>
              </a:rPr>
              <a:t>Décision et notification de la sanction</a:t>
            </a:r>
            <a:endParaRPr lang="fr-FR" sz="1600" b="1" dirty="0">
              <a:solidFill>
                <a:srgbClr val="333399"/>
              </a:solidFill>
            </a:endParaRPr>
          </a:p>
        </p:txBody>
      </p:sp>
      <p:sp>
        <p:nvSpPr>
          <p:cNvPr id="21" name="Rectangle à coins arrondis 20"/>
          <p:cNvSpPr/>
          <p:nvPr/>
        </p:nvSpPr>
        <p:spPr>
          <a:xfrm>
            <a:off x="2123728" y="1052736"/>
            <a:ext cx="3061017" cy="635433"/>
          </a:xfrm>
          <a:prstGeom prst="round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dirty="0" smtClean="0">
                <a:solidFill>
                  <a:srgbClr val="FFFFFF"/>
                </a:solidFill>
              </a:rPr>
              <a:t>Avis de la CPD</a:t>
            </a:r>
          </a:p>
          <a:p>
            <a:pPr algn="ctr"/>
            <a:r>
              <a:rPr lang="fr-FR" sz="900" dirty="0" smtClean="0">
                <a:solidFill>
                  <a:srgbClr val="FFFFFF"/>
                </a:solidFill>
              </a:rPr>
              <a:t>Ou avis réputé rendu </a:t>
            </a:r>
          </a:p>
        </p:txBody>
      </p:sp>
      <p:sp>
        <p:nvSpPr>
          <p:cNvPr id="36" name="Rectangle 4"/>
          <p:cNvSpPr>
            <a:spLocks noChangeArrowheads="1"/>
          </p:cNvSpPr>
          <p:nvPr/>
        </p:nvSpPr>
        <p:spPr bwMode="auto">
          <a:xfrm>
            <a:off x="5508104" y="2564903"/>
            <a:ext cx="3575595" cy="2310403"/>
          </a:xfrm>
          <a:prstGeom prst="rect">
            <a:avLst/>
          </a:prstGeom>
          <a:solidFill>
            <a:schemeClr val="bg1">
              <a:lumMod val="95000"/>
            </a:schemeClr>
          </a:solidFill>
          <a:ln w="9525">
            <a:solidFill>
              <a:schemeClr val="tx1"/>
            </a:solidFill>
            <a:miter lim="800000"/>
            <a:headEnd/>
            <a:tailEnd/>
          </a:ln>
          <a:effectLst/>
          <a:extLst/>
        </p:spPr>
        <p:txBody>
          <a:bodyPr wrap="none" anchor="ctr"/>
          <a:lstStyle/>
          <a:p>
            <a:pPr marL="171450" indent="-171450" algn="just">
              <a:buFont typeface="Wingdings" panose="05000000000000000000" pitchFamily="2" charset="2"/>
              <a:buChar char="Ø"/>
            </a:pPr>
            <a:r>
              <a:rPr lang="fr-FR" sz="1000" b="1" dirty="0" smtClean="0">
                <a:solidFill>
                  <a:srgbClr val="000000"/>
                </a:solidFill>
                <a:latin typeface="Arial"/>
              </a:rPr>
              <a:t>la </a:t>
            </a:r>
            <a:r>
              <a:rPr lang="fr-FR" sz="1000" b="1" dirty="0">
                <a:solidFill>
                  <a:srgbClr val="000000"/>
                </a:solidFill>
                <a:latin typeface="Arial"/>
              </a:rPr>
              <a:t>sanction conventionnelle est une décision </a:t>
            </a:r>
            <a:r>
              <a:rPr lang="fr-FR" sz="1000" b="1" dirty="0" smtClean="0">
                <a:solidFill>
                  <a:srgbClr val="000000"/>
                </a:solidFill>
                <a:latin typeface="Arial"/>
              </a:rPr>
              <a:t>collé-</a:t>
            </a:r>
          </a:p>
          <a:p>
            <a:pPr algn="just"/>
            <a:r>
              <a:rPr lang="fr-FR" sz="1000" b="1" dirty="0" err="1" smtClean="0">
                <a:solidFill>
                  <a:srgbClr val="000000"/>
                </a:solidFill>
                <a:latin typeface="Arial"/>
              </a:rPr>
              <a:t>giale</a:t>
            </a:r>
            <a:r>
              <a:rPr lang="fr-FR" sz="1000" b="1" dirty="0" smtClean="0">
                <a:solidFill>
                  <a:srgbClr val="000000"/>
                </a:solidFill>
                <a:latin typeface="Arial"/>
              </a:rPr>
              <a:t>. </a:t>
            </a:r>
          </a:p>
          <a:p>
            <a:pPr algn="just"/>
            <a:r>
              <a:rPr lang="fr-FR" sz="1000" b="1" dirty="0" smtClean="0">
                <a:solidFill>
                  <a:srgbClr val="000000"/>
                </a:solidFill>
                <a:latin typeface="Arial"/>
              </a:rPr>
              <a:t>Le </a:t>
            </a:r>
            <a:r>
              <a:rPr lang="fr-FR" sz="1000" b="1" u="sng" dirty="0" smtClean="0">
                <a:solidFill>
                  <a:srgbClr val="000000"/>
                </a:solidFill>
                <a:latin typeface="Arial"/>
              </a:rPr>
              <a:t>courrier de notification de sanction doit donc être </a:t>
            </a:r>
          </a:p>
          <a:p>
            <a:pPr algn="just"/>
            <a:r>
              <a:rPr lang="fr-FR" sz="1000" b="1" u="sng" dirty="0" smtClean="0">
                <a:solidFill>
                  <a:srgbClr val="000000"/>
                </a:solidFill>
                <a:latin typeface="Arial"/>
              </a:rPr>
              <a:t>co-signé par les deux Directeurs de caisses (régime  </a:t>
            </a:r>
          </a:p>
          <a:p>
            <a:pPr algn="just"/>
            <a:r>
              <a:rPr lang="fr-FR" sz="1000" b="1" u="sng" dirty="0" smtClean="0">
                <a:solidFill>
                  <a:srgbClr val="000000"/>
                </a:solidFill>
                <a:latin typeface="Arial"/>
              </a:rPr>
              <a:t>général et MSA) et envoyé </a:t>
            </a:r>
          </a:p>
          <a:p>
            <a:pPr algn="just"/>
            <a:r>
              <a:rPr lang="fr-FR" sz="1000" b="1" u="sng" dirty="0" smtClean="0">
                <a:solidFill>
                  <a:srgbClr val="000000"/>
                </a:solidFill>
                <a:latin typeface="Arial"/>
              </a:rPr>
              <a:t>par la CPAM/CGSS</a:t>
            </a:r>
            <a:r>
              <a:rPr lang="fr-FR" sz="1000" b="1" dirty="0" smtClean="0">
                <a:solidFill>
                  <a:srgbClr val="000000"/>
                </a:solidFill>
                <a:latin typeface="Arial"/>
              </a:rPr>
              <a:t>. Il en va de même de l’avertissement</a:t>
            </a:r>
          </a:p>
          <a:p>
            <a:pPr algn="just"/>
            <a:r>
              <a:rPr lang="fr-FR" sz="1000" b="1" dirty="0" smtClean="0">
                <a:solidFill>
                  <a:srgbClr val="000000"/>
                </a:solidFill>
                <a:latin typeface="Arial"/>
              </a:rPr>
              <a:t>et du relevé des constatations transmis à l’infirmier. </a:t>
            </a:r>
          </a:p>
          <a:p>
            <a:pPr algn="just"/>
            <a:endParaRPr lang="fr-FR" sz="600" b="1" dirty="0">
              <a:solidFill>
                <a:srgbClr val="000000"/>
              </a:solidFill>
              <a:latin typeface="Arial"/>
            </a:endParaRPr>
          </a:p>
          <a:p>
            <a:pPr lvl="0" algn="just"/>
            <a:endParaRPr lang="fr-FR" sz="200" b="1" dirty="0">
              <a:solidFill>
                <a:srgbClr val="000000"/>
              </a:solidFill>
              <a:latin typeface="Arial"/>
            </a:endParaRPr>
          </a:p>
          <a:p>
            <a:pPr lvl="0" algn="just"/>
            <a:endParaRPr lang="fr-FR" sz="200" b="1" dirty="0">
              <a:solidFill>
                <a:srgbClr val="000000"/>
              </a:solidFill>
              <a:latin typeface="Arial"/>
            </a:endParaRPr>
          </a:p>
          <a:p>
            <a:pPr marL="171450" lvl="0" indent="-171450" algn="just">
              <a:buFont typeface="Wingdings" panose="05000000000000000000" pitchFamily="2" charset="2"/>
              <a:buChar char="Ø"/>
            </a:pPr>
            <a:r>
              <a:rPr lang="fr-FR" sz="1000" b="1" dirty="0" smtClean="0">
                <a:solidFill>
                  <a:srgbClr val="000000"/>
                </a:solidFill>
                <a:latin typeface="Arial"/>
              </a:rPr>
              <a:t>Décision motivée précisant </a:t>
            </a:r>
            <a:r>
              <a:rPr lang="fr-FR" sz="1000" b="1" u="sng" dirty="0" smtClean="0">
                <a:solidFill>
                  <a:srgbClr val="000000"/>
                </a:solidFill>
                <a:latin typeface="Arial"/>
              </a:rPr>
              <a:t>la date d’application de</a:t>
            </a:r>
          </a:p>
          <a:p>
            <a:pPr lvl="0" algn="just"/>
            <a:r>
              <a:rPr lang="fr-FR" sz="1000" b="1" u="sng" dirty="0" smtClean="0">
                <a:solidFill>
                  <a:srgbClr val="000000"/>
                </a:solidFill>
                <a:latin typeface="Arial"/>
              </a:rPr>
              <a:t>la sanction, qui ne peut intervenir que 2 mois après </a:t>
            </a:r>
          </a:p>
          <a:p>
            <a:pPr lvl="0" algn="just"/>
            <a:r>
              <a:rPr lang="fr-FR" sz="1000" b="1" u="sng" dirty="0" smtClean="0">
                <a:solidFill>
                  <a:srgbClr val="000000"/>
                </a:solidFill>
                <a:latin typeface="Arial"/>
              </a:rPr>
              <a:t>la date de notification</a:t>
            </a:r>
          </a:p>
          <a:p>
            <a:pPr algn="just"/>
            <a:endParaRPr lang="fr-FR" sz="200" b="1" dirty="0">
              <a:solidFill>
                <a:srgbClr val="000000"/>
              </a:solidFill>
              <a:latin typeface="Arial"/>
            </a:endParaRPr>
          </a:p>
        </p:txBody>
      </p:sp>
      <p:sp>
        <p:nvSpPr>
          <p:cNvPr id="34" name="Rogner un rectangle avec un coin diagonal 33"/>
          <p:cNvSpPr/>
          <p:nvPr/>
        </p:nvSpPr>
        <p:spPr>
          <a:xfrm>
            <a:off x="2123728" y="2204864"/>
            <a:ext cx="3061018" cy="949349"/>
          </a:xfrm>
          <a:prstGeom prst="snip2DiagRect">
            <a:avLst/>
          </a:prstGeom>
          <a:gradFill flip="none" rotWithShape="1">
            <a:gsLst>
              <a:gs pos="0">
                <a:schemeClr val="accent1">
                  <a:tint val="100000"/>
                  <a:shade val="100000"/>
                  <a:satMod val="130000"/>
                  <a:lumMod val="46000"/>
                </a:schemeClr>
              </a:gs>
              <a:gs pos="100000">
                <a:schemeClr val="accent1">
                  <a:tint val="50000"/>
                  <a:shade val="100000"/>
                  <a:satMod val="350000"/>
                </a:schemeClr>
              </a:gs>
            </a:gsLst>
            <a:lin ang="0" scaled="1"/>
            <a:tileRect/>
          </a:gradFill>
          <a:effectLst>
            <a:glow rad="635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pPr>
            <a:r>
              <a:rPr lang="fr-FR" sz="900" b="1" dirty="0" smtClean="0">
                <a:solidFill>
                  <a:schemeClr val="bg1"/>
                </a:solidFill>
              </a:rPr>
              <a:t>Décision conjointe </a:t>
            </a:r>
            <a:r>
              <a:rPr lang="fr-FR" sz="900" b="1" dirty="0">
                <a:solidFill>
                  <a:schemeClr val="bg1"/>
                </a:solidFill>
              </a:rPr>
              <a:t>des Directeurs de </a:t>
            </a:r>
            <a:r>
              <a:rPr lang="fr-FR" sz="900" b="1" dirty="0" smtClean="0">
                <a:solidFill>
                  <a:schemeClr val="bg1"/>
                </a:solidFill>
              </a:rPr>
              <a:t>caisses </a:t>
            </a:r>
          </a:p>
          <a:p>
            <a:pPr algn="ctr" fontAlgn="auto">
              <a:spcBef>
                <a:spcPts val="0"/>
              </a:spcBef>
              <a:spcAft>
                <a:spcPts val="0"/>
              </a:spcAft>
            </a:pPr>
            <a:r>
              <a:rPr lang="fr-FR" sz="900" b="1" dirty="0" smtClean="0">
                <a:solidFill>
                  <a:schemeClr val="bg1"/>
                </a:solidFill>
              </a:rPr>
              <a:t>(CPAM-MSA) </a:t>
            </a:r>
          </a:p>
          <a:p>
            <a:pPr algn="ctr" fontAlgn="auto">
              <a:spcBef>
                <a:spcPts val="0"/>
              </a:spcBef>
              <a:spcAft>
                <a:spcPts val="0"/>
              </a:spcAft>
            </a:pPr>
            <a:endParaRPr lang="fr-FR" sz="900" b="1" dirty="0">
              <a:solidFill>
                <a:schemeClr val="bg1"/>
              </a:solidFill>
            </a:endParaRPr>
          </a:p>
          <a:p>
            <a:pPr algn="ctr" fontAlgn="auto">
              <a:spcBef>
                <a:spcPts val="0"/>
              </a:spcBef>
              <a:spcAft>
                <a:spcPts val="0"/>
              </a:spcAft>
            </a:pPr>
            <a:r>
              <a:rPr lang="fr-FR" dirty="0" smtClean="0">
                <a:solidFill>
                  <a:schemeClr val="bg1"/>
                </a:solidFill>
              </a:rPr>
              <a:t>arrêtent une sanction et sa date d’application</a:t>
            </a:r>
            <a:endParaRPr lang="fr-FR" sz="900" dirty="0">
              <a:solidFill>
                <a:schemeClr val="bg1"/>
              </a:solidFill>
            </a:endParaRPr>
          </a:p>
        </p:txBody>
      </p:sp>
      <p:sp>
        <p:nvSpPr>
          <p:cNvPr id="35" name="Rogner un rectangle avec un coin diagonal 34"/>
          <p:cNvSpPr/>
          <p:nvPr/>
        </p:nvSpPr>
        <p:spPr>
          <a:xfrm>
            <a:off x="2123728" y="3651065"/>
            <a:ext cx="3061018" cy="720080"/>
          </a:xfrm>
          <a:prstGeom prst="snip2DiagRect">
            <a:avLst/>
          </a:prstGeo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2700000" scaled="1"/>
            <a:tileRect/>
          </a:gradFill>
          <a:effectLst>
            <a:innerShdw blurRad="63500" dist="50800" dir="8100000">
              <a:prstClr val="black">
                <a:alpha val="50000"/>
              </a:prst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000" b="1" dirty="0">
                <a:solidFill>
                  <a:srgbClr val="FFFFFF"/>
                </a:solidFill>
              </a:rPr>
              <a:t>Notification </a:t>
            </a:r>
            <a:r>
              <a:rPr lang="fr-FR" sz="1000" b="1" dirty="0" smtClean="0">
                <a:solidFill>
                  <a:srgbClr val="FFFFFF"/>
                </a:solidFill>
              </a:rPr>
              <a:t>à l’infirmier</a:t>
            </a:r>
            <a:endParaRPr lang="fr-FR" sz="500" b="1" dirty="0">
              <a:solidFill>
                <a:srgbClr val="FFFFFF"/>
              </a:solidFill>
            </a:endParaRPr>
          </a:p>
          <a:p>
            <a:pPr algn="ctr"/>
            <a:r>
              <a:rPr lang="fr-FR" sz="900" b="1" dirty="0">
                <a:solidFill>
                  <a:srgbClr val="FFFFFF"/>
                </a:solidFill>
              </a:rPr>
              <a:t> </a:t>
            </a:r>
            <a:r>
              <a:rPr lang="fr-FR" i="1" dirty="0">
                <a:solidFill>
                  <a:srgbClr val="FFFFFF"/>
                </a:solidFill>
              </a:rPr>
              <a:t>(décision </a:t>
            </a:r>
            <a:r>
              <a:rPr lang="fr-FR" i="1" dirty="0" smtClean="0">
                <a:solidFill>
                  <a:srgbClr val="FFFFFF"/>
                </a:solidFill>
              </a:rPr>
              <a:t>de sanction motivée </a:t>
            </a:r>
            <a:r>
              <a:rPr lang="fr-FR" i="1" dirty="0">
                <a:solidFill>
                  <a:srgbClr val="FFFFFF"/>
                </a:solidFill>
              </a:rPr>
              <a:t>+ voies et délais de recours </a:t>
            </a:r>
            <a:r>
              <a:rPr lang="fr-FR" i="1" dirty="0" smtClean="0">
                <a:solidFill>
                  <a:srgbClr val="FFFFFF"/>
                </a:solidFill>
              </a:rPr>
              <a:t>+ date d’entrée en application  – </a:t>
            </a:r>
            <a:r>
              <a:rPr lang="fr-FR" i="1" dirty="0">
                <a:solidFill>
                  <a:srgbClr val="FFFFFF"/>
                </a:solidFill>
              </a:rPr>
              <a:t>LR </a:t>
            </a:r>
            <a:r>
              <a:rPr lang="fr-FR" i="1" dirty="0" smtClean="0">
                <a:solidFill>
                  <a:srgbClr val="FFFFFF"/>
                </a:solidFill>
              </a:rPr>
              <a:t>AR – 2 régimes) </a:t>
            </a:r>
            <a:endParaRPr lang="fr-FR" i="1" dirty="0">
              <a:solidFill>
                <a:srgbClr val="FFFFFF"/>
              </a:solidFill>
            </a:endParaRPr>
          </a:p>
        </p:txBody>
      </p:sp>
      <p:sp>
        <p:nvSpPr>
          <p:cNvPr id="37" name="Rogner un rectangle avec un coin diagonal 36"/>
          <p:cNvSpPr/>
          <p:nvPr/>
        </p:nvSpPr>
        <p:spPr>
          <a:xfrm>
            <a:off x="2123728" y="5661248"/>
            <a:ext cx="3061018" cy="772401"/>
          </a:xfrm>
          <a:prstGeom prst="snip2DiagRect">
            <a:avLst/>
          </a:prstGeom>
          <a:gradFill flip="none" rotWithShape="1">
            <a:gsLst>
              <a:gs pos="0">
                <a:schemeClr val="accent1">
                  <a:tint val="100000"/>
                  <a:shade val="100000"/>
                  <a:satMod val="130000"/>
                  <a:lumMod val="46000"/>
                </a:schemeClr>
              </a:gs>
              <a:gs pos="100000">
                <a:schemeClr val="accent1">
                  <a:tint val="50000"/>
                  <a:shade val="100000"/>
                  <a:satMod val="350000"/>
                </a:schemeClr>
              </a:gs>
            </a:gsLst>
            <a:lin ang="0" scaled="1"/>
            <a:tileRect/>
          </a:gradFill>
          <a:effectLst>
            <a:glow rad="635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pPr>
            <a:r>
              <a:rPr lang="fr-FR" sz="900" b="1" dirty="0">
                <a:solidFill>
                  <a:schemeClr val="bg1"/>
                </a:solidFill>
              </a:rPr>
              <a:t>Décision </a:t>
            </a:r>
            <a:endParaRPr lang="fr-FR" sz="900" b="1" dirty="0" smtClean="0">
              <a:solidFill>
                <a:schemeClr val="bg1"/>
              </a:solidFill>
            </a:endParaRPr>
          </a:p>
          <a:p>
            <a:pPr algn="ctr" fontAlgn="auto">
              <a:spcBef>
                <a:spcPts val="0"/>
              </a:spcBef>
              <a:spcAft>
                <a:spcPts val="0"/>
              </a:spcAft>
            </a:pPr>
            <a:r>
              <a:rPr lang="fr-FR" sz="900" b="1" dirty="0" smtClean="0">
                <a:solidFill>
                  <a:schemeClr val="bg1"/>
                </a:solidFill>
              </a:rPr>
              <a:t>Exécutoire</a:t>
            </a:r>
          </a:p>
          <a:p>
            <a:pPr algn="ctr" fontAlgn="auto">
              <a:spcBef>
                <a:spcPts val="0"/>
              </a:spcBef>
              <a:spcAft>
                <a:spcPts val="0"/>
              </a:spcAft>
            </a:pPr>
            <a:endParaRPr lang="fr-FR" sz="900" b="1" dirty="0" smtClean="0">
              <a:solidFill>
                <a:schemeClr val="bg1"/>
              </a:solidFill>
            </a:endParaRPr>
          </a:p>
          <a:p>
            <a:pPr lvl="0" algn="ctr" fontAlgn="auto">
              <a:spcBef>
                <a:spcPts val="0"/>
              </a:spcBef>
              <a:spcAft>
                <a:spcPts val="0"/>
              </a:spcAft>
            </a:pPr>
            <a:r>
              <a:rPr lang="fr-FR" b="1" i="1" dirty="0">
                <a:solidFill>
                  <a:srgbClr val="FFFFFF"/>
                </a:solidFill>
              </a:rPr>
              <a:t>(sauf si recours en référé)</a:t>
            </a:r>
          </a:p>
          <a:p>
            <a:pPr algn="ctr" fontAlgn="auto">
              <a:spcBef>
                <a:spcPts val="0"/>
              </a:spcBef>
              <a:spcAft>
                <a:spcPts val="0"/>
              </a:spcAft>
            </a:pPr>
            <a:endParaRPr lang="fr-FR" sz="900" b="1" dirty="0" smtClean="0">
              <a:solidFill>
                <a:schemeClr val="bg1"/>
              </a:solidFill>
            </a:endParaRPr>
          </a:p>
          <a:p>
            <a:pPr algn="ctr" fontAlgn="auto">
              <a:spcBef>
                <a:spcPts val="0"/>
              </a:spcBef>
              <a:spcAft>
                <a:spcPts val="0"/>
              </a:spcAft>
            </a:pPr>
            <a:endParaRPr lang="fr-FR" sz="300" b="1" dirty="0" smtClean="0">
              <a:solidFill>
                <a:schemeClr val="bg1"/>
              </a:solidFill>
            </a:endParaRPr>
          </a:p>
        </p:txBody>
      </p:sp>
      <p:sp>
        <p:nvSpPr>
          <p:cNvPr id="39" name="Rogner un rectangle avec un coin diagonal 38"/>
          <p:cNvSpPr/>
          <p:nvPr/>
        </p:nvSpPr>
        <p:spPr>
          <a:xfrm>
            <a:off x="4210206" y="4640249"/>
            <a:ext cx="1100899" cy="725238"/>
          </a:xfrm>
          <a:prstGeom prst="snip2DiagRect">
            <a:avLst/>
          </a:prstGeo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sz="900" b="1" u="sng" dirty="0" smtClean="0">
              <a:solidFill>
                <a:schemeClr val="bg1"/>
              </a:solidFill>
            </a:endParaRPr>
          </a:p>
          <a:p>
            <a:pPr algn="ctr"/>
            <a:r>
              <a:rPr lang="fr-FR" sz="900" b="1" dirty="0" smtClean="0">
                <a:solidFill>
                  <a:schemeClr val="bg1"/>
                </a:solidFill>
              </a:rPr>
              <a:t>Voies de recours</a:t>
            </a:r>
          </a:p>
          <a:p>
            <a:pPr algn="ctr"/>
            <a:endParaRPr lang="fr-FR" sz="500" b="1" dirty="0">
              <a:solidFill>
                <a:schemeClr val="bg1"/>
              </a:solidFill>
            </a:endParaRPr>
          </a:p>
          <a:p>
            <a:pPr algn="ctr"/>
            <a:r>
              <a:rPr lang="fr-FR" b="1" i="1" dirty="0">
                <a:solidFill>
                  <a:schemeClr val="bg1"/>
                </a:solidFill>
              </a:rPr>
              <a:t>(</a:t>
            </a:r>
            <a:r>
              <a:rPr lang="fr-FR" b="1" i="1" dirty="0" smtClean="0">
                <a:solidFill>
                  <a:schemeClr val="bg1"/>
                </a:solidFill>
              </a:rPr>
              <a:t>TA)</a:t>
            </a:r>
            <a:endParaRPr lang="fr-FR" b="1" i="1" dirty="0">
              <a:solidFill>
                <a:schemeClr val="bg1"/>
              </a:solidFill>
            </a:endParaRPr>
          </a:p>
          <a:p>
            <a:pPr algn="ctr"/>
            <a:endParaRPr lang="fr-FR" sz="900" b="1" u="sng" dirty="0">
              <a:solidFill>
                <a:schemeClr val="bg1"/>
              </a:solidFill>
            </a:endParaRPr>
          </a:p>
        </p:txBody>
      </p:sp>
      <p:sp>
        <p:nvSpPr>
          <p:cNvPr id="45" name="Line 40"/>
          <p:cNvSpPr>
            <a:spLocks noChangeShapeType="1"/>
          </p:cNvSpPr>
          <p:nvPr/>
        </p:nvSpPr>
        <p:spPr bwMode="auto">
          <a:xfrm>
            <a:off x="3631054" y="1688169"/>
            <a:ext cx="0" cy="51669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96" name="Line 40"/>
          <p:cNvSpPr>
            <a:spLocks noChangeShapeType="1"/>
          </p:cNvSpPr>
          <p:nvPr/>
        </p:nvSpPr>
        <p:spPr bwMode="auto">
          <a:xfrm>
            <a:off x="3631054" y="3154213"/>
            <a:ext cx="0" cy="49685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04" name="Line 40"/>
          <p:cNvSpPr>
            <a:spLocks noChangeShapeType="1"/>
          </p:cNvSpPr>
          <p:nvPr/>
        </p:nvSpPr>
        <p:spPr bwMode="auto">
          <a:xfrm flipH="1">
            <a:off x="3635897" y="4371145"/>
            <a:ext cx="5055" cy="124290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110" name="Line 40"/>
          <p:cNvSpPr>
            <a:spLocks noChangeShapeType="1"/>
          </p:cNvSpPr>
          <p:nvPr/>
        </p:nvSpPr>
        <p:spPr bwMode="auto">
          <a:xfrm flipV="1">
            <a:off x="3926945" y="4992599"/>
            <a:ext cx="283261"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solidFill>
                <a:srgbClr val="000000"/>
              </a:solidFill>
            </a:endParaRPr>
          </a:p>
        </p:txBody>
      </p:sp>
      <p:sp>
        <p:nvSpPr>
          <p:cNvPr id="98" name="Ellipse 97"/>
          <p:cNvSpPr/>
          <p:nvPr/>
        </p:nvSpPr>
        <p:spPr>
          <a:xfrm>
            <a:off x="3335163" y="4828699"/>
            <a:ext cx="591782" cy="348338"/>
          </a:xfrm>
          <a:prstGeom prst="ellipse">
            <a:avLst/>
          </a:prstGeom>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lvl="0" algn="ctr"/>
            <a:r>
              <a:rPr lang="fr-FR" sz="700" dirty="0" smtClean="0">
                <a:solidFill>
                  <a:schemeClr val="bg1"/>
                </a:solidFill>
              </a:rPr>
              <a:t>2 mois</a:t>
            </a:r>
            <a:endParaRPr lang="fr-FR" sz="700" dirty="0">
              <a:solidFill>
                <a:schemeClr val="bg1"/>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771125" y="2603341"/>
            <a:ext cx="324763" cy="32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43009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7058" y="1196752"/>
            <a:ext cx="9038654" cy="4620244"/>
          </a:xfrm>
        </p:spPr>
        <p:txBody>
          <a:bodyPr/>
          <a:lstStyle/>
          <a:p>
            <a:pPr algn="l">
              <a:buClr>
                <a:srgbClr val="92D050"/>
              </a:buClr>
            </a:pPr>
            <a:r>
              <a:rPr lang="fr-FR" sz="1600" i="1" dirty="0" smtClean="0"/>
              <a:t>Article 34.4 de la convention nationale des infirmiers</a:t>
            </a:r>
            <a:r>
              <a:rPr lang="fr-FR" sz="1600" b="0" dirty="0"/>
              <a:t/>
            </a:r>
            <a:br>
              <a:rPr lang="fr-FR" sz="1600" b="0" dirty="0"/>
            </a:br>
            <a:r>
              <a:rPr lang="fr-FR" dirty="0" smtClean="0"/>
              <a:t/>
            </a:r>
            <a:br>
              <a:rPr lang="fr-FR" dirty="0" smtClean="0"/>
            </a:br>
            <a:r>
              <a:rPr lang="fr-FR" sz="1600" b="0" dirty="0" smtClean="0"/>
              <a:t>En cas de violation particulièrement grave des dispositions législatives, réglementaires ou des engagements conventionnels justifiant le dépôt d’une plainte pénale par l’organisme de sécurité sociale en application du 3</a:t>
            </a:r>
            <a:r>
              <a:rPr lang="fr-FR" sz="1600" b="0" baseline="30000" dirty="0" smtClean="0"/>
              <a:t>ème</a:t>
            </a:r>
            <a:r>
              <a:rPr lang="fr-FR" sz="1600" b="0" dirty="0" smtClean="0"/>
              <a:t> alinéa de l’article L. 114-9 du CSS et entraînant un préjudice financier dépassant 8 plafonds mensuels de la sécurité sociale, le Directeur de la caisse du lieu d’exercice de l’infirmier peut décider de suspendre les effets de la convention, après accord du directeur général de l’UNCAM ou de son représentant désigné à cet effet et information de la CPD. </a:t>
            </a:r>
            <a:br>
              <a:rPr lang="fr-FR" sz="1600" b="0" dirty="0" smtClean="0"/>
            </a:br>
            <a:r>
              <a:rPr lang="fr-FR" sz="1600" b="0" dirty="0"/>
              <a:t/>
            </a:r>
            <a:br>
              <a:rPr lang="fr-FR" sz="1600" b="0" dirty="0"/>
            </a:br>
            <a:r>
              <a:rPr lang="fr-FR" sz="1600" b="0" dirty="0" smtClean="0"/>
              <a:t>Cette suspension provisoire ne peut excéder 3 mois.</a:t>
            </a:r>
            <a:r>
              <a:rPr lang="fr-FR" sz="1600" dirty="0" smtClean="0"/>
              <a:t/>
            </a:r>
            <a:br>
              <a:rPr lang="fr-FR" sz="1600" dirty="0" smtClean="0"/>
            </a:br>
            <a:r>
              <a:rPr lang="fr-FR" sz="1600" dirty="0" smtClean="0"/>
              <a:t/>
            </a:r>
            <a:br>
              <a:rPr lang="fr-FR" sz="1600" dirty="0" smtClean="0"/>
            </a:br>
            <a:r>
              <a:rPr lang="fr-FR" sz="1600" dirty="0" smtClean="0"/>
              <a:t>Il s’agit d’une mesure conservatoire. </a:t>
            </a:r>
            <a:br>
              <a:rPr lang="fr-FR" sz="1600" dirty="0" smtClean="0"/>
            </a:br>
            <a:r>
              <a:rPr lang="fr-FR" sz="1600" dirty="0" smtClean="0"/>
              <a:t/>
            </a:r>
            <a:br>
              <a:rPr lang="fr-FR" sz="1600" dirty="0" smtClean="0"/>
            </a:br>
            <a:endParaRPr lang="fr-FR" dirty="0"/>
          </a:p>
        </p:txBody>
      </p:sp>
      <p:sp>
        <p:nvSpPr>
          <p:cNvPr id="4" name="Rectangle 2"/>
          <p:cNvSpPr>
            <a:spLocks noChangeArrowheads="1"/>
          </p:cNvSpPr>
          <p:nvPr/>
        </p:nvSpPr>
        <p:spPr bwMode="auto">
          <a:xfrm>
            <a:off x="69850" y="188913"/>
            <a:ext cx="903605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txBody>
          <a:bodyPr anchor="ctr"/>
          <a:lstStyle/>
          <a:p>
            <a:pPr marL="514350" indent="-514350" algn="ctr" eaLnBrk="0" hangingPunct="0">
              <a:spcBef>
                <a:spcPct val="20000"/>
              </a:spcBef>
              <a:buClr>
                <a:schemeClr val="accent6"/>
              </a:buClr>
              <a:buFont typeface="+mj-lt"/>
              <a:buAutoNum type="romanUcPeriod" startAt="2"/>
              <a:defRPr/>
            </a:pPr>
            <a:r>
              <a:rPr lang="fr-FR" sz="2300" b="1" u="sng" dirty="0" smtClean="0">
                <a:solidFill>
                  <a:srgbClr val="333399"/>
                </a:solidFill>
                <a:effectLst>
                  <a:outerShdw blurRad="38100" dist="38100" dir="2700000" algn="tl">
                    <a:srgbClr val="C0C0C0"/>
                  </a:outerShdw>
                </a:effectLst>
              </a:rPr>
              <a:t>Procédure </a:t>
            </a:r>
            <a:r>
              <a:rPr lang="fr-FR" sz="2300" b="1" u="sng" dirty="0">
                <a:solidFill>
                  <a:srgbClr val="333399"/>
                </a:solidFill>
                <a:effectLst>
                  <a:outerShdw blurRad="38100" dist="38100" dir="2700000" algn="tl">
                    <a:srgbClr val="C0C0C0"/>
                  </a:outerShdw>
                </a:effectLst>
              </a:rPr>
              <a:t>exceptionnelle de </a:t>
            </a:r>
            <a:r>
              <a:rPr lang="fr-FR" sz="2300" b="1" u="sng" dirty="0" err="1">
                <a:solidFill>
                  <a:srgbClr val="333399"/>
                </a:solidFill>
                <a:effectLst>
                  <a:outerShdw blurRad="38100" dist="38100" dir="2700000" algn="tl">
                    <a:srgbClr val="C0C0C0"/>
                  </a:outerShdw>
                </a:effectLst>
              </a:rPr>
              <a:t>déconventionnement</a:t>
            </a:r>
            <a:endParaRPr lang="fr-FR" sz="2300" b="1" u="sng" dirty="0">
              <a:solidFill>
                <a:srgbClr val="333399"/>
              </a:solidFill>
              <a:effectLst>
                <a:outerShdw blurRad="38100" dist="38100" dir="2700000" algn="tl">
                  <a:srgbClr val="C0C0C0"/>
                </a:outerShdw>
              </a:effectLst>
            </a:endParaRPr>
          </a:p>
        </p:txBody>
      </p:sp>
      <p:sp>
        <p:nvSpPr>
          <p:cNvPr id="5" name="ZoneTexte 4"/>
          <p:cNvSpPr txBox="1"/>
          <p:nvPr/>
        </p:nvSpPr>
        <p:spPr>
          <a:xfrm>
            <a:off x="-6871" y="5455820"/>
            <a:ext cx="9150871" cy="1373477"/>
          </a:xfrm>
          <a:prstGeom prst="rect">
            <a:avLst/>
          </a:prstGeom>
          <a:solidFill>
            <a:schemeClr val="bg1"/>
          </a:solidFill>
        </p:spPr>
        <p:txBody>
          <a:bodyPr wrap="square" rtlCol="0">
            <a:spAutoFit/>
          </a:bodyPr>
          <a:lstStyle/>
          <a:p>
            <a:endParaRPr lang="fr-FR" dirty="0"/>
          </a:p>
        </p:txBody>
      </p:sp>
    </p:spTree>
    <p:extLst>
      <p:ext uri="{BB962C8B-B14F-4D97-AF65-F5344CB8AC3E}">
        <p14:creationId xmlns:p14="http://schemas.microsoft.com/office/powerpoint/2010/main" val="37581860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Connecteur droit avec flèche 44"/>
          <p:cNvCxnSpPr/>
          <p:nvPr/>
        </p:nvCxnSpPr>
        <p:spPr>
          <a:xfrm flipH="1">
            <a:off x="4493419" y="1557338"/>
            <a:ext cx="794" cy="503237"/>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03" name="Connecteur droit 102"/>
          <p:cNvCxnSpPr/>
          <p:nvPr/>
        </p:nvCxnSpPr>
        <p:spPr>
          <a:xfrm>
            <a:off x="4356100" y="5084763"/>
            <a:ext cx="0" cy="215900"/>
          </a:xfrm>
          <a:prstGeom prst="line">
            <a:avLst/>
          </a:prstGeom>
        </p:spPr>
        <p:style>
          <a:lnRef idx="1">
            <a:schemeClr val="accent4"/>
          </a:lnRef>
          <a:fillRef idx="0">
            <a:schemeClr val="accent4"/>
          </a:fillRef>
          <a:effectRef idx="0">
            <a:schemeClr val="accent4"/>
          </a:effectRef>
          <a:fontRef idx="minor">
            <a:schemeClr val="tx1"/>
          </a:fontRef>
        </p:style>
      </p:cxnSp>
      <p:sp>
        <p:nvSpPr>
          <p:cNvPr id="39" name="Rectangle à coins arrondis 38"/>
          <p:cNvSpPr/>
          <p:nvPr/>
        </p:nvSpPr>
        <p:spPr>
          <a:xfrm>
            <a:off x="725488" y="549275"/>
            <a:ext cx="7807325" cy="503238"/>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Violation particulièrement grave des dispositions législatives, réglementaires ou des engagements conventionnels justifiant le dépôt d’une plainte pénale par la CPAM (art. L.114-9 CSS) et entraînant un préjudice financier dépassant 8 plafonds mensuels de la sécurité sociale </a:t>
            </a:r>
          </a:p>
        </p:txBody>
      </p:sp>
      <p:cxnSp>
        <p:nvCxnSpPr>
          <p:cNvPr id="49" name="Connecteur droit avec flèche 48"/>
          <p:cNvCxnSpPr>
            <a:endCxn id="42" idx="0"/>
          </p:cNvCxnSpPr>
          <p:nvPr/>
        </p:nvCxnSpPr>
        <p:spPr>
          <a:xfrm>
            <a:off x="4494213" y="1052513"/>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42" name="Rectangle à coins arrondis 41"/>
          <p:cNvSpPr/>
          <p:nvPr/>
        </p:nvSpPr>
        <p:spPr>
          <a:xfrm>
            <a:off x="2236788" y="1196975"/>
            <a:ext cx="4513262" cy="360363"/>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b="1" dirty="0">
                <a:solidFill>
                  <a:prstClr val="white"/>
                </a:solidFill>
              </a:rPr>
              <a:t>Directeur de la CPAM </a:t>
            </a:r>
            <a:r>
              <a:rPr lang="fr-FR" sz="1050" dirty="0">
                <a:solidFill>
                  <a:prstClr val="white"/>
                </a:solidFill>
              </a:rPr>
              <a:t>envisage une suspension du conventionnement</a:t>
            </a:r>
            <a:endParaRPr lang="fr-FR" sz="1050" i="1" dirty="0">
              <a:solidFill>
                <a:prstClr val="white"/>
              </a:solidFill>
            </a:endParaRPr>
          </a:p>
        </p:txBody>
      </p:sp>
      <p:sp>
        <p:nvSpPr>
          <p:cNvPr id="46" name="Rectangle à coins arrondis 45"/>
          <p:cNvSpPr/>
          <p:nvPr/>
        </p:nvSpPr>
        <p:spPr>
          <a:xfrm>
            <a:off x="4973354" y="2781300"/>
            <a:ext cx="4032250" cy="792163"/>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Directeur notifie au/à la professionnel (le), </a:t>
            </a:r>
          </a:p>
          <a:p>
            <a:pPr algn="ctr" fontAlgn="auto">
              <a:spcBef>
                <a:spcPts val="0"/>
              </a:spcBef>
              <a:spcAft>
                <a:spcPts val="0"/>
              </a:spcAft>
              <a:defRPr/>
            </a:pPr>
            <a:r>
              <a:rPr lang="fr-FR" sz="1050" i="1" dirty="0">
                <a:solidFill>
                  <a:prstClr val="white"/>
                </a:solidFill>
              </a:rPr>
              <a:t>par tout moyen permettant de déterminer la date de réception,</a:t>
            </a:r>
          </a:p>
          <a:p>
            <a:pPr algn="ctr" fontAlgn="auto">
              <a:spcBef>
                <a:spcPts val="0"/>
              </a:spcBef>
              <a:spcAft>
                <a:spcPts val="0"/>
              </a:spcAft>
              <a:defRPr/>
            </a:pPr>
            <a:r>
              <a:rPr lang="fr-FR" sz="1050" i="1" dirty="0">
                <a:solidFill>
                  <a:prstClr val="white"/>
                </a:solidFill>
              </a:rPr>
              <a:t> </a:t>
            </a:r>
            <a:r>
              <a:rPr lang="fr-FR" sz="1050" dirty="0">
                <a:solidFill>
                  <a:prstClr val="white"/>
                </a:solidFill>
              </a:rPr>
              <a:t>les faits </a:t>
            </a:r>
            <a:r>
              <a:rPr lang="fr-FR" sz="1050" dirty="0" smtClean="0">
                <a:solidFill>
                  <a:prstClr val="white"/>
                </a:solidFill>
              </a:rPr>
              <a:t>reprochés et la </a:t>
            </a:r>
            <a:r>
              <a:rPr lang="fr-FR" sz="1050" dirty="0">
                <a:solidFill>
                  <a:prstClr val="white"/>
                </a:solidFill>
              </a:rPr>
              <a:t>suspension de conventionnement </a:t>
            </a:r>
            <a:r>
              <a:rPr lang="fr-FR" sz="1050" dirty="0" smtClean="0">
                <a:solidFill>
                  <a:prstClr val="white"/>
                </a:solidFill>
              </a:rPr>
              <a:t>envisagée et les voies de recours</a:t>
            </a:r>
            <a:endParaRPr lang="fr-FR" sz="1050" i="1" dirty="0">
              <a:solidFill>
                <a:prstClr val="white"/>
              </a:solidFill>
            </a:endParaRPr>
          </a:p>
        </p:txBody>
      </p:sp>
      <p:sp>
        <p:nvSpPr>
          <p:cNvPr id="54" name="Rectangle à coins arrondis 53"/>
          <p:cNvSpPr/>
          <p:nvPr/>
        </p:nvSpPr>
        <p:spPr>
          <a:xfrm>
            <a:off x="2648744" y="2077244"/>
            <a:ext cx="3689350" cy="488950"/>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Demande accord DG de l’UNCAM ou de son </a:t>
            </a:r>
            <a:r>
              <a:rPr lang="fr-FR" sz="1050" dirty="0" smtClean="0">
                <a:solidFill>
                  <a:prstClr val="white"/>
                </a:solidFill>
              </a:rPr>
              <a:t>représentant + information CPDI</a:t>
            </a:r>
            <a:endParaRPr lang="fr-FR" sz="1050" i="1" dirty="0">
              <a:solidFill>
                <a:prstClr val="white"/>
              </a:solidFill>
            </a:endParaRPr>
          </a:p>
        </p:txBody>
      </p:sp>
      <p:sp>
        <p:nvSpPr>
          <p:cNvPr id="24" name="Ellipse 23"/>
          <p:cNvSpPr/>
          <p:nvPr/>
        </p:nvSpPr>
        <p:spPr>
          <a:xfrm>
            <a:off x="935037" y="1908602"/>
            <a:ext cx="1044575" cy="792162"/>
          </a:xfrm>
          <a:prstGeom prst="ellipse">
            <a:avLst/>
          </a:prstGeom>
          <a:solidFill>
            <a:schemeClr val="accent4">
              <a:lumMod val="40000"/>
              <a:lumOff val="60000"/>
            </a:schemeClr>
          </a:solidFill>
          <a:ln w="952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050" dirty="0">
                <a:solidFill>
                  <a:prstClr val="white"/>
                </a:solidFill>
              </a:rPr>
              <a:t>Pas d’accord du DG de l’UNCAM</a:t>
            </a:r>
          </a:p>
        </p:txBody>
      </p:sp>
      <p:sp>
        <p:nvSpPr>
          <p:cNvPr id="71" name="Rectangle à coins arrondis 70"/>
          <p:cNvSpPr/>
          <p:nvPr/>
        </p:nvSpPr>
        <p:spPr>
          <a:xfrm>
            <a:off x="899317" y="3142671"/>
            <a:ext cx="1116013" cy="503237"/>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b="1" dirty="0">
                <a:solidFill>
                  <a:prstClr val="white"/>
                </a:solidFill>
              </a:rPr>
              <a:t>Abandon de la procédure</a:t>
            </a:r>
            <a:endParaRPr lang="fr-FR" sz="1050" b="1" i="1" dirty="0">
              <a:solidFill>
                <a:prstClr val="white"/>
              </a:solidFill>
            </a:endParaRPr>
          </a:p>
        </p:txBody>
      </p:sp>
      <p:sp>
        <p:nvSpPr>
          <p:cNvPr id="75" name="Ellipse 74"/>
          <p:cNvSpPr/>
          <p:nvPr/>
        </p:nvSpPr>
        <p:spPr>
          <a:xfrm>
            <a:off x="7163962" y="1824558"/>
            <a:ext cx="1044575" cy="792163"/>
          </a:xfrm>
          <a:prstGeom prst="ellipse">
            <a:avLst/>
          </a:prstGeom>
          <a:solidFill>
            <a:schemeClr val="accent4">
              <a:lumMod val="40000"/>
              <a:lumOff val="60000"/>
            </a:schemeClr>
          </a:solidFill>
          <a:ln w="9525">
            <a:solidFill>
              <a:schemeClr val="accent4">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FR" sz="1050" dirty="0">
                <a:solidFill>
                  <a:prstClr val="white"/>
                </a:solidFill>
              </a:rPr>
              <a:t>Accord du DG de l’UNCAM</a:t>
            </a:r>
          </a:p>
        </p:txBody>
      </p:sp>
      <p:sp>
        <p:nvSpPr>
          <p:cNvPr id="78" name="Rectangle à coins arrondis 77"/>
          <p:cNvSpPr/>
          <p:nvPr/>
        </p:nvSpPr>
        <p:spPr>
          <a:xfrm>
            <a:off x="6011863" y="3717925"/>
            <a:ext cx="1873250" cy="3587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fr-FR" sz="1000" dirty="0">
                <a:solidFill>
                  <a:prstClr val="black"/>
                </a:solidFill>
              </a:rPr>
              <a:t>Délai de 15 jours à compter de la réception de la notification</a:t>
            </a:r>
            <a:endParaRPr lang="fr-FR" sz="1000" i="1" dirty="0">
              <a:solidFill>
                <a:prstClr val="black"/>
              </a:solidFill>
            </a:endParaRPr>
          </a:p>
        </p:txBody>
      </p:sp>
      <p:cxnSp>
        <p:nvCxnSpPr>
          <p:cNvPr id="34" name="Connecteur droit 33"/>
          <p:cNvCxnSpPr>
            <a:stCxn id="78" idx="2"/>
          </p:cNvCxnSpPr>
          <p:nvPr/>
        </p:nvCxnSpPr>
        <p:spPr>
          <a:xfrm>
            <a:off x="6948488" y="4076700"/>
            <a:ext cx="0" cy="144463"/>
          </a:xfrm>
          <a:prstGeom prst="line">
            <a:avLst/>
          </a:prstGeom>
        </p:spPr>
        <p:style>
          <a:lnRef idx="1">
            <a:schemeClr val="accent4"/>
          </a:lnRef>
          <a:fillRef idx="0">
            <a:schemeClr val="accent4"/>
          </a:fillRef>
          <a:effectRef idx="0">
            <a:schemeClr val="accent4"/>
          </a:effectRef>
          <a:fontRef idx="minor">
            <a:schemeClr val="tx1"/>
          </a:fontRef>
        </p:style>
      </p:cxnSp>
      <p:cxnSp>
        <p:nvCxnSpPr>
          <p:cNvPr id="36" name="Connecteur droit 35"/>
          <p:cNvCxnSpPr/>
          <p:nvPr/>
        </p:nvCxnSpPr>
        <p:spPr>
          <a:xfrm flipH="1">
            <a:off x="4356100" y="4221163"/>
            <a:ext cx="4032250" cy="0"/>
          </a:xfrm>
          <a:prstGeom prst="line">
            <a:avLst/>
          </a:prstGeom>
        </p:spPr>
        <p:style>
          <a:lnRef idx="1">
            <a:schemeClr val="accent4"/>
          </a:lnRef>
          <a:fillRef idx="0">
            <a:schemeClr val="accent4"/>
          </a:fillRef>
          <a:effectRef idx="0">
            <a:schemeClr val="accent4"/>
          </a:effectRef>
          <a:fontRef idx="minor">
            <a:schemeClr val="tx1"/>
          </a:fontRef>
        </p:style>
      </p:cxnSp>
      <p:sp>
        <p:nvSpPr>
          <p:cNvPr id="86" name="Rectangle à coins arrondis 85"/>
          <p:cNvSpPr/>
          <p:nvPr/>
        </p:nvSpPr>
        <p:spPr>
          <a:xfrm>
            <a:off x="3059113" y="4365625"/>
            <a:ext cx="2305050" cy="719138"/>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Le/la professionnel (le) demande à être entendu(e), assisté(e) le cas échéant de la personne de son choix, pour présenter ses observations</a:t>
            </a:r>
            <a:endParaRPr lang="fr-FR" sz="1050" i="1" dirty="0">
              <a:solidFill>
                <a:prstClr val="white"/>
              </a:solidFill>
            </a:endParaRPr>
          </a:p>
        </p:txBody>
      </p:sp>
      <p:sp>
        <p:nvSpPr>
          <p:cNvPr id="94" name="Rectangle à coins arrondis 93"/>
          <p:cNvSpPr/>
          <p:nvPr/>
        </p:nvSpPr>
        <p:spPr>
          <a:xfrm>
            <a:off x="5857875" y="4365625"/>
            <a:ext cx="1619250" cy="719138"/>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Le/la professionnel(le)  présente ses observations écrites</a:t>
            </a:r>
            <a:endParaRPr lang="fr-FR" sz="1050" i="1" dirty="0">
              <a:solidFill>
                <a:prstClr val="white"/>
              </a:solidFill>
            </a:endParaRPr>
          </a:p>
        </p:txBody>
      </p:sp>
      <p:sp>
        <p:nvSpPr>
          <p:cNvPr id="95" name="Rectangle à coins arrondis 94"/>
          <p:cNvSpPr/>
          <p:nvPr/>
        </p:nvSpPr>
        <p:spPr>
          <a:xfrm>
            <a:off x="7705725" y="4365625"/>
            <a:ext cx="1330325" cy="719138"/>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Absence de demande du/de la professionnel(le) </a:t>
            </a:r>
            <a:endParaRPr lang="fr-FR" sz="1050" i="1" dirty="0">
              <a:solidFill>
                <a:prstClr val="white"/>
              </a:solidFill>
            </a:endParaRPr>
          </a:p>
        </p:txBody>
      </p:sp>
      <p:cxnSp>
        <p:nvCxnSpPr>
          <p:cNvPr id="91" name="Connecteur droit avec flèche 90"/>
          <p:cNvCxnSpPr/>
          <p:nvPr/>
        </p:nvCxnSpPr>
        <p:spPr>
          <a:xfrm>
            <a:off x="4356100" y="4221163"/>
            <a:ext cx="0" cy="136525"/>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3" name="Connecteur droit avec flèche 92"/>
          <p:cNvCxnSpPr/>
          <p:nvPr/>
        </p:nvCxnSpPr>
        <p:spPr>
          <a:xfrm>
            <a:off x="6731000" y="4221163"/>
            <a:ext cx="1588"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8" name="Connecteur droit avec flèche 97"/>
          <p:cNvCxnSpPr/>
          <p:nvPr/>
        </p:nvCxnSpPr>
        <p:spPr>
          <a:xfrm>
            <a:off x="8388350" y="4221163"/>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114" name="Rectangle à coins arrondis 113"/>
          <p:cNvSpPr/>
          <p:nvPr/>
        </p:nvSpPr>
        <p:spPr>
          <a:xfrm>
            <a:off x="5867400" y="5445125"/>
            <a:ext cx="1081088" cy="287338"/>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r>
              <a:rPr lang="fr-FR" sz="1000" dirty="0">
                <a:solidFill>
                  <a:prstClr val="black"/>
                </a:solidFill>
              </a:rPr>
              <a:t>Délai de 15 jours</a:t>
            </a:r>
            <a:endParaRPr lang="fr-FR" sz="1000" i="1" dirty="0">
              <a:solidFill>
                <a:prstClr val="black"/>
              </a:solidFill>
            </a:endParaRPr>
          </a:p>
        </p:txBody>
      </p:sp>
      <p:sp>
        <p:nvSpPr>
          <p:cNvPr id="129" name="Rectangle à coins arrondis 128"/>
          <p:cNvSpPr/>
          <p:nvPr/>
        </p:nvSpPr>
        <p:spPr>
          <a:xfrm>
            <a:off x="7442200" y="5589588"/>
            <a:ext cx="1593850" cy="323850"/>
          </a:xfrm>
          <a:prstGeom prst="roundRect">
            <a:avLst/>
          </a:prstGeom>
          <a:solidFill>
            <a:schemeClr val="accent4">
              <a:lumMod val="60000"/>
              <a:lumOff val="40000"/>
            </a:schemeClr>
          </a:solidFill>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Abandon de la procédure</a:t>
            </a:r>
            <a:endParaRPr lang="fr-FR" sz="1050" i="1" dirty="0">
              <a:solidFill>
                <a:prstClr val="white"/>
              </a:solidFill>
            </a:endParaRPr>
          </a:p>
        </p:txBody>
      </p:sp>
      <p:sp>
        <p:nvSpPr>
          <p:cNvPr id="133" name="Rectangle à coins arrondis 132"/>
          <p:cNvSpPr/>
          <p:nvPr/>
        </p:nvSpPr>
        <p:spPr>
          <a:xfrm>
            <a:off x="652463" y="5589588"/>
            <a:ext cx="4814887" cy="431800"/>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Notification au/à la professionnel (le) de la décision motivée de suspension temporaire du conventionnement (maximum 3 mois)</a:t>
            </a:r>
            <a:endParaRPr lang="fr-FR" sz="1050" i="1" dirty="0">
              <a:solidFill>
                <a:prstClr val="white"/>
              </a:solidFill>
            </a:endParaRPr>
          </a:p>
        </p:txBody>
      </p:sp>
      <p:sp>
        <p:nvSpPr>
          <p:cNvPr id="150" name="Rectangle à coins arrondis 149"/>
          <p:cNvSpPr/>
          <p:nvPr/>
        </p:nvSpPr>
        <p:spPr>
          <a:xfrm>
            <a:off x="117475" y="6165850"/>
            <a:ext cx="3590429" cy="647526"/>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Lancement d’une procédure de </a:t>
            </a:r>
            <a:r>
              <a:rPr lang="fr-FR" sz="1050" dirty="0" err="1" smtClean="0">
                <a:solidFill>
                  <a:prstClr val="white"/>
                </a:solidFill>
              </a:rPr>
              <a:t>déconventionnement</a:t>
            </a:r>
            <a:endParaRPr lang="fr-FR" sz="1050" dirty="0">
              <a:solidFill>
                <a:prstClr val="white"/>
              </a:solidFill>
            </a:endParaRPr>
          </a:p>
          <a:p>
            <a:pPr algn="ctr" fontAlgn="auto">
              <a:spcBef>
                <a:spcPts val="0"/>
              </a:spcBef>
              <a:spcAft>
                <a:spcPts val="0"/>
              </a:spcAft>
              <a:defRPr/>
            </a:pPr>
            <a:r>
              <a:rPr lang="fr-FR" sz="1050" dirty="0">
                <a:solidFill>
                  <a:prstClr val="white"/>
                </a:solidFill>
              </a:rPr>
              <a:t>(sans phase d’avertissement préalable) </a:t>
            </a:r>
          </a:p>
          <a:p>
            <a:pPr lvl="1" fontAlgn="auto">
              <a:spcBef>
                <a:spcPts val="0"/>
              </a:spcBef>
              <a:spcAft>
                <a:spcPts val="0"/>
              </a:spcAft>
              <a:defRPr/>
            </a:pPr>
            <a:r>
              <a:rPr lang="fr-FR" sz="1050" i="1" dirty="0" smtClean="0">
                <a:solidFill>
                  <a:prstClr val="white"/>
                </a:solidFill>
              </a:rPr>
              <a:t>Article 34.2 de la convention </a:t>
            </a:r>
          </a:p>
        </p:txBody>
      </p:sp>
      <p:sp>
        <p:nvSpPr>
          <p:cNvPr id="151" name="Rectangle à coins arrondis 150"/>
          <p:cNvSpPr/>
          <p:nvPr/>
        </p:nvSpPr>
        <p:spPr>
          <a:xfrm>
            <a:off x="4067175" y="6165850"/>
            <a:ext cx="2736850" cy="647526"/>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fr-FR" sz="1050" dirty="0">
                <a:solidFill>
                  <a:prstClr val="white"/>
                </a:solidFill>
              </a:rPr>
              <a:t>Possibilité pour le/la professionnel(le) d’exercer un recours en référé devant le TA</a:t>
            </a:r>
            <a:endParaRPr lang="fr-FR" sz="1050" i="1" dirty="0">
              <a:solidFill>
                <a:prstClr val="white"/>
              </a:solidFill>
            </a:endParaRPr>
          </a:p>
        </p:txBody>
      </p:sp>
      <p:cxnSp>
        <p:nvCxnSpPr>
          <p:cNvPr id="41" name="Connecteur droit avec flèche 40"/>
          <p:cNvCxnSpPr/>
          <p:nvPr/>
        </p:nvCxnSpPr>
        <p:spPr>
          <a:xfrm>
            <a:off x="1457324" y="2700764"/>
            <a:ext cx="0" cy="395288"/>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2" name="Connecteur droit avec flèche 91"/>
          <p:cNvCxnSpPr>
            <a:stCxn id="75" idx="4"/>
          </p:cNvCxnSpPr>
          <p:nvPr/>
        </p:nvCxnSpPr>
        <p:spPr>
          <a:xfrm flipH="1">
            <a:off x="7686250" y="2616721"/>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99" name="Connecteur droit avec flèche 98"/>
          <p:cNvCxnSpPr/>
          <p:nvPr/>
        </p:nvCxnSpPr>
        <p:spPr>
          <a:xfrm>
            <a:off x="6989479" y="3573463"/>
            <a:ext cx="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31" name="Connecteur droit 130"/>
          <p:cNvCxnSpPr/>
          <p:nvPr/>
        </p:nvCxnSpPr>
        <p:spPr>
          <a:xfrm>
            <a:off x="8388350" y="5084763"/>
            <a:ext cx="0" cy="215900"/>
          </a:xfrm>
          <a:prstGeom prst="line">
            <a:avLst/>
          </a:prstGeom>
        </p:spPr>
        <p:style>
          <a:lnRef idx="1">
            <a:schemeClr val="accent4"/>
          </a:lnRef>
          <a:fillRef idx="0">
            <a:schemeClr val="accent4"/>
          </a:fillRef>
          <a:effectRef idx="0">
            <a:schemeClr val="accent4"/>
          </a:effectRef>
          <a:fontRef idx="minor">
            <a:schemeClr val="tx1"/>
          </a:fontRef>
        </p:style>
      </p:cxnSp>
      <p:cxnSp>
        <p:nvCxnSpPr>
          <p:cNvPr id="132" name="Connecteur droit 131"/>
          <p:cNvCxnSpPr/>
          <p:nvPr/>
        </p:nvCxnSpPr>
        <p:spPr>
          <a:xfrm>
            <a:off x="6659563" y="5084763"/>
            <a:ext cx="0" cy="215900"/>
          </a:xfrm>
          <a:prstGeom prst="line">
            <a:avLst/>
          </a:prstGeom>
        </p:spPr>
        <p:style>
          <a:lnRef idx="1">
            <a:schemeClr val="accent4"/>
          </a:lnRef>
          <a:fillRef idx="0">
            <a:schemeClr val="accent4"/>
          </a:fillRef>
          <a:effectRef idx="0">
            <a:schemeClr val="accent4"/>
          </a:effectRef>
          <a:fontRef idx="minor">
            <a:schemeClr val="tx1"/>
          </a:fontRef>
        </p:style>
      </p:cxnSp>
      <p:cxnSp>
        <p:nvCxnSpPr>
          <p:cNvPr id="125" name="Connecteur droit 124"/>
          <p:cNvCxnSpPr/>
          <p:nvPr/>
        </p:nvCxnSpPr>
        <p:spPr>
          <a:xfrm>
            <a:off x="4356100" y="5300663"/>
            <a:ext cx="4032250"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135" name="Connecteur droit avec flèche 134"/>
          <p:cNvCxnSpPr/>
          <p:nvPr/>
        </p:nvCxnSpPr>
        <p:spPr>
          <a:xfrm>
            <a:off x="6443663" y="5300663"/>
            <a:ext cx="1587"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41" name="Connecteur en angle 140"/>
          <p:cNvCxnSpPr>
            <a:stCxn id="114" idx="3"/>
            <a:endCxn id="129" idx="1"/>
          </p:cNvCxnSpPr>
          <p:nvPr/>
        </p:nvCxnSpPr>
        <p:spPr>
          <a:xfrm>
            <a:off x="6948488" y="5589588"/>
            <a:ext cx="493712" cy="161925"/>
          </a:xfrm>
          <a:prstGeom prst="bentConnector3">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49" name="Connecteur en angle 148"/>
          <p:cNvCxnSpPr>
            <a:stCxn id="114" idx="1"/>
            <a:endCxn id="133" idx="3"/>
          </p:cNvCxnSpPr>
          <p:nvPr/>
        </p:nvCxnSpPr>
        <p:spPr>
          <a:xfrm rot="10800000" flipV="1">
            <a:off x="5467350" y="5589588"/>
            <a:ext cx="400050" cy="215900"/>
          </a:xfrm>
          <a:prstGeom prst="bentConnector3">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53" name="Connecteur droit avec flèche 152"/>
          <p:cNvCxnSpPr/>
          <p:nvPr/>
        </p:nvCxnSpPr>
        <p:spPr>
          <a:xfrm flipH="1">
            <a:off x="1908175" y="6024563"/>
            <a:ext cx="142875"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155" name="Connecteur droit avec flèche 154"/>
          <p:cNvCxnSpPr/>
          <p:nvPr/>
        </p:nvCxnSpPr>
        <p:spPr>
          <a:xfrm>
            <a:off x="4932363" y="6024563"/>
            <a:ext cx="107950" cy="144462"/>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47" name="Connecteur droit avec flèche 46"/>
          <p:cNvCxnSpPr>
            <a:stCxn id="54" idx="1"/>
          </p:cNvCxnSpPr>
          <p:nvPr/>
        </p:nvCxnSpPr>
        <p:spPr>
          <a:xfrm flipH="1">
            <a:off x="2051050" y="2321719"/>
            <a:ext cx="597694" cy="0"/>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cxnSp>
        <p:nvCxnSpPr>
          <p:cNvPr id="50" name="Connecteur droit avec flèche 49"/>
          <p:cNvCxnSpPr>
            <a:stCxn id="54" idx="3"/>
          </p:cNvCxnSpPr>
          <p:nvPr/>
        </p:nvCxnSpPr>
        <p:spPr>
          <a:xfrm>
            <a:off x="6338094" y="2321719"/>
            <a:ext cx="825868" cy="0"/>
          </a:xfrm>
          <a:prstGeom prst="straightConnector1">
            <a:avLst/>
          </a:prstGeom>
          <a:ln>
            <a:tailEnd type="arrow"/>
          </a:ln>
        </p:spPr>
        <p:style>
          <a:lnRef idx="1">
            <a:schemeClr val="accent4"/>
          </a:lnRef>
          <a:fillRef idx="0">
            <a:schemeClr val="accent4"/>
          </a:fillRef>
          <a:effectRef idx="0">
            <a:schemeClr val="accent4"/>
          </a:effectRef>
          <a:fontRef idx="minor">
            <a:schemeClr val="tx1"/>
          </a:fontRef>
        </p:style>
      </p:cxnSp>
      <p:sp>
        <p:nvSpPr>
          <p:cNvPr id="51" name="Rectangle à coins arrondis 50"/>
          <p:cNvSpPr/>
          <p:nvPr/>
        </p:nvSpPr>
        <p:spPr>
          <a:xfrm>
            <a:off x="1618085" y="109141"/>
            <a:ext cx="6086053" cy="295523"/>
          </a:xfrm>
          <a:prstGeom prst="roundRect">
            <a:avLst/>
          </a:prstGeom>
          <a:gradFill flip="none" rotWithShape="1">
            <a:gsLst>
              <a:gs pos="0">
                <a:srgbClr val="BBE0E3">
                  <a:tint val="100000"/>
                  <a:shade val="100000"/>
                  <a:satMod val="130000"/>
                </a:srgbClr>
              </a:gs>
              <a:gs pos="100000">
                <a:srgbClr val="BBE0E3">
                  <a:tint val="50000"/>
                  <a:shade val="100000"/>
                  <a:satMod val="350000"/>
                </a:srgbClr>
              </a:gs>
            </a:gsLst>
            <a:lin ang="8100000" scaled="1"/>
            <a:tileRect/>
          </a:gradFill>
          <a:ln w="9525" cap="flat" cmpd="sng" algn="ctr">
            <a:solidFill>
              <a:srgbClr val="BBE0E3">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1800" b="1" i="0" u="none" strike="noStrike" kern="0" cap="none" spc="0" normalizeH="0" baseline="0" noProof="0" dirty="0" smtClean="0">
                <a:ln>
                  <a:noFill/>
                </a:ln>
                <a:solidFill>
                  <a:srgbClr val="333399"/>
                </a:solidFill>
                <a:uLnTx/>
                <a:uFillTx/>
                <a:latin typeface="Arial"/>
                <a:ea typeface="ＭＳ Ｐゴシック"/>
                <a:cs typeface="+mn-cs"/>
              </a:rPr>
              <a:t>Schéma récapitulatif </a:t>
            </a:r>
          </a:p>
        </p:txBody>
      </p:sp>
    </p:spTree>
    <p:extLst>
      <p:ext uri="{BB962C8B-B14F-4D97-AF65-F5344CB8AC3E}">
        <p14:creationId xmlns:p14="http://schemas.microsoft.com/office/powerpoint/2010/main" val="2871705976"/>
      </p:ext>
    </p:extLst>
  </p:cSld>
  <p:clrMapOvr>
    <a:masterClrMapping/>
  </p:clrMapOvr>
  <p:timing>
    <p:tnLst>
      <p:par>
        <p:cTn id="1" dur="indefinite" restart="never" nodeType="tmRoot"/>
      </p:par>
    </p:tnLst>
  </p:timing>
</p:sld>
</file>

<file path=ppt/theme/theme1.xml><?xml version="1.0" encoding="utf-8"?>
<a:theme xmlns:a="http://schemas.openxmlformats.org/drawingml/2006/main" name="Présentation DRP">
  <a:themeElements>
    <a:clrScheme name="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ésentation DRP">
      <a:majorFont>
        <a:latin typeface="Arial"/>
        <a:ea typeface="ＭＳ Ｐゴシック"/>
        <a:cs typeface=""/>
      </a:majorFont>
      <a:minorFont>
        <a:latin typeface="Arial"/>
        <a:ea typeface="ＭＳ Ｐゴシック"/>
        <a:cs typeface=""/>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Présentation DRP">
  <a:themeElements>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Présentation DRP">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Présentation DR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Présentation DRP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Présentation DRP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Présentation DRP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Présentation DRP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Présentation DRP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Présentation DRP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Présentation DRP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Présentation DRP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Présentation DRP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Présentation DRP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Présentation DRP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ouvelle présentation">
  <a:themeElements>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ouvelle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104287" tIns="52144" rIns="104287" bIns="52144" numCol="1" anchor="t" anchorCtr="0" compatLnSpc="1">
        <a:prstTxWarp prst="textNoShape">
          <a:avLst/>
        </a:prstTxWarp>
      </a:bodyPr>
      <a:lstStyle>
        <a:defPPr marL="0" marR="0" indent="0" algn="ctr" defTabSz="1042988" rtl="0" eaLnBrk="0" fontAlgn="base" latinLnBrk="0" hangingPunct="0">
          <a:lnSpc>
            <a:spcPct val="100000"/>
          </a:lnSpc>
          <a:spcBef>
            <a:spcPct val="0"/>
          </a:spcBef>
          <a:spcAft>
            <a:spcPct val="0"/>
          </a:spcAft>
          <a:buClrTx/>
          <a:buSzTx/>
          <a:buFontTx/>
          <a:buNone/>
          <a:tabLst/>
          <a:defRPr kumimoji="0" lang="fr-FR" sz="1400" b="0" i="0" u="none" strike="noStrike" cap="none" normalizeH="0" baseline="0" smtClean="0">
            <a:ln>
              <a:noFill/>
            </a:ln>
            <a:solidFill>
              <a:srgbClr val="0C419A"/>
            </a:solidFill>
            <a:effectLst/>
            <a:latin typeface="Arial" charset="0"/>
          </a:defRPr>
        </a:defPPr>
      </a:lstStyle>
    </a:lnDef>
  </a:objectDefaults>
  <a:extraClrSchemeLst>
    <a:extraClrScheme>
      <a:clrScheme name="Nouvelle pré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ouvelle pré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ouvelle pré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ouvelle pré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ouvelle pré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ouvelle pré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ouvelle pré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ouvelle pré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ouvelle pré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ouvelle pré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ouvelle pré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ouvelle pré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20179</TotalTime>
  <Words>820</Words>
  <Application>Microsoft Office PowerPoint</Application>
  <PresentationFormat>Affichage à l'écran (4:3)</PresentationFormat>
  <Paragraphs>158</Paragraphs>
  <Slides>6</Slides>
  <Notes>4</Notes>
  <HiddenSlides>0</HiddenSlides>
  <MMClips>0</MMClips>
  <ScaleCrop>false</ScaleCrop>
  <HeadingPairs>
    <vt:vector size="4" baseType="variant">
      <vt:variant>
        <vt:lpstr>Thème</vt:lpstr>
      </vt:variant>
      <vt:variant>
        <vt:i4>4</vt:i4>
      </vt:variant>
      <vt:variant>
        <vt:lpstr>Titres des diapositives</vt:lpstr>
      </vt:variant>
      <vt:variant>
        <vt:i4>6</vt:i4>
      </vt:variant>
    </vt:vector>
  </HeadingPairs>
  <TitlesOfParts>
    <vt:vector size="10" baseType="lpstr">
      <vt:lpstr>Présentation DRP</vt:lpstr>
      <vt:lpstr>1_Présentation DRP</vt:lpstr>
      <vt:lpstr>2_Nouvelle présentation</vt:lpstr>
      <vt:lpstr>Thème Office</vt:lpstr>
      <vt:lpstr>Présentation PowerPoint</vt:lpstr>
      <vt:lpstr>Présentation PowerPoint</vt:lpstr>
      <vt:lpstr>Présentation PowerPoint</vt:lpstr>
      <vt:lpstr>Présentation PowerPoint</vt:lpstr>
      <vt:lpstr>Article 34.4 de la convention nationale des infirmiers  En cas de violation particulièrement grave des dispositions législatives, réglementaires ou des engagements conventionnels justifiant le dépôt d’une plainte pénale par l’organisme de sécurité sociale en application du 3ème alinéa de l’article L. 114-9 du CSS et entraînant un préjudice financier dépassant 8 plafonds mensuels de la sécurité sociale, le Directeur de la caisse du lieu d’exercice de l’infirmier peut décider de suspendre les effets de la convention, après accord du directeur général de l’UNCAM ou de son représentant désigné à cet effet et information de la CPD.   Cette suspension provisoire ne peut excéder 3 mois.  Il s’agit d’une mesure conservatoire.   </vt:lpstr>
      <vt:lpstr>Présentation PowerPoint</vt:lpstr>
    </vt:vector>
  </TitlesOfParts>
  <Company>CNAMTS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Formation contentieux conventionnel</dc:title>
  <dc:creator>Clémence Kremer</dc:creator>
  <cp:lastModifiedBy>PINON-09674</cp:lastModifiedBy>
  <cp:revision>1475</cp:revision>
  <cp:lastPrinted>2016-09-09T12:18:39Z</cp:lastPrinted>
  <dcterms:created xsi:type="dcterms:W3CDTF">2001-11-22T21:51:46Z</dcterms:created>
  <dcterms:modified xsi:type="dcterms:W3CDTF">2019-09-02T12:45:07Z</dcterms:modified>
</cp:coreProperties>
</file>