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9" r:id="rId2"/>
    <p:sldMasterId id="2147483691" r:id="rId3"/>
  </p:sldMasterIdLst>
  <p:notesMasterIdLst>
    <p:notesMasterId r:id="rId25"/>
  </p:notesMasterIdLst>
  <p:sldIdLst>
    <p:sldId id="265" r:id="rId4"/>
    <p:sldId id="266" r:id="rId5"/>
    <p:sldId id="267" r:id="rId6"/>
    <p:sldId id="268" r:id="rId7"/>
    <p:sldId id="269" r:id="rId8"/>
    <p:sldId id="270" r:id="rId9"/>
    <p:sldId id="271" r:id="rId10"/>
    <p:sldId id="259" r:id="rId11"/>
    <p:sldId id="260" r:id="rId12"/>
    <p:sldId id="261" r:id="rId13"/>
    <p:sldId id="272" r:id="rId14"/>
    <p:sldId id="262" r:id="rId15"/>
    <p:sldId id="263" r:id="rId16"/>
    <p:sldId id="273" r:id="rId17"/>
    <p:sldId id="274" r:id="rId18"/>
    <p:sldId id="264" r:id="rId19"/>
    <p:sldId id="278" r:id="rId20"/>
    <p:sldId id="279" r:id="rId21"/>
    <p:sldId id="280" r:id="rId22"/>
    <p:sldId id="277" r:id="rId23"/>
    <p:sldId id="276"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8FAC56-F38C-4646-8CAB-C4868B9C59AF}" type="datetimeFigureOut">
              <a:rPr lang="fr-FR" smtClean="0"/>
              <a:t>03/01/2020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E81851-6059-45F1-9EEA-C1D289B1E257}" type="slidenum">
              <a:rPr lang="fr-FR" smtClean="0"/>
              <a:t>‹N°›</a:t>
            </a:fld>
            <a:endParaRPr lang="fr-FR"/>
          </a:p>
        </p:txBody>
      </p:sp>
    </p:spTree>
    <p:extLst>
      <p:ext uri="{BB962C8B-B14F-4D97-AF65-F5344CB8AC3E}">
        <p14:creationId xmlns:p14="http://schemas.microsoft.com/office/powerpoint/2010/main" val="340455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143000" y="685800"/>
            <a:ext cx="4572000" cy="3429000"/>
          </a:xfrm>
          <a:ln/>
        </p:spPr>
      </p:sp>
      <p:sp>
        <p:nvSpPr>
          <p:cNvPr id="21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3.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6.emf"/><Relationship Id="rId4" Type="http://schemas.openxmlformats.org/officeDocument/2006/relationships/oleObject" Target="../embeddings/oleObject1.bin"/></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3173413"/>
            <a:ext cx="9144000" cy="1143000"/>
            <a:chOff x="0" y="1999"/>
            <a:chExt cx="5760" cy="720"/>
          </a:xfrm>
        </p:grpSpPr>
        <p:pic>
          <p:nvPicPr>
            <p:cNvPr id="5" name="Picture 11" descr="vague_filetsBleu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99"/>
              <a:ext cx="57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logo_Diapor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40" y="2030"/>
              <a:ext cx="1206" cy="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48" name="Rectangle 20"/>
          <p:cNvSpPr>
            <a:spLocks noGrp="1" noChangeArrowheads="1"/>
          </p:cNvSpPr>
          <p:nvPr>
            <p:ph type="ctrTitle"/>
          </p:nvPr>
        </p:nvSpPr>
        <p:spPr>
          <a:xfrm>
            <a:off x="609600" y="1484313"/>
            <a:ext cx="7772400" cy="1470025"/>
          </a:xfrm>
        </p:spPr>
        <p:txBody>
          <a:bodyPr/>
          <a:lstStyle>
            <a:lvl1pPr algn="ctr">
              <a:defRPr sz="4000"/>
            </a:lvl1pPr>
          </a:lstStyle>
          <a:p>
            <a:pPr lvl="0"/>
            <a:r>
              <a:rPr lang="fr-FR" noProof="0" smtClean="0"/>
              <a:t>Cliquez et modifiez le titre</a:t>
            </a:r>
          </a:p>
        </p:txBody>
      </p:sp>
      <p:sp>
        <p:nvSpPr>
          <p:cNvPr id="22549" name="Rectangle 21"/>
          <p:cNvSpPr>
            <a:spLocks noGrp="1" noChangeArrowheads="1"/>
          </p:cNvSpPr>
          <p:nvPr>
            <p:ph type="subTitle" idx="1" hasCustomPrompt="1"/>
          </p:nvPr>
        </p:nvSpPr>
        <p:spPr>
          <a:xfrm>
            <a:off x="250825" y="3716338"/>
            <a:ext cx="3744913" cy="649287"/>
          </a:xfrm>
        </p:spPr>
        <p:txBody>
          <a:bodyPr/>
          <a:lstStyle>
            <a:lvl1pPr marL="0" indent="0">
              <a:buFontTx/>
              <a:buNone/>
              <a:defRPr sz="1600" b="1"/>
            </a:lvl1pPr>
          </a:lstStyle>
          <a:p>
            <a:pPr lvl="0"/>
            <a:r>
              <a:rPr lang="fr-FR" noProof="0" dirty="0" smtClean="0"/>
              <a:t>CNAMTS / DDGOS / DOS </a:t>
            </a:r>
          </a:p>
          <a:p>
            <a:pPr lvl="0"/>
            <a:r>
              <a:rPr lang="fr-FR" noProof="0" dirty="0" smtClean="0"/>
              <a:t>Date</a:t>
            </a:r>
          </a:p>
        </p:txBody>
      </p:sp>
    </p:spTree>
    <p:extLst>
      <p:ext uri="{BB962C8B-B14F-4D97-AF65-F5344CB8AC3E}">
        <p14:creationId xmlns:p14="http://schemas.microsoft.com/office/powerpoint/2010/main" val="4555783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22654AF4-0D22-49AF-A7BC-9DBC67A9FC49}"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5614419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bg>
      <p:bgRef idx="1001">
        <a:schemeClr val="bg1"/>
      </p:bgRef>
    </p:bg>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85725"/>
            <a:ext cx="2286000" cy="5719763"/>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0" y="85725"/>
            <a:ext cx="6705600" cy="571976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84C305DD-137D-44FE-B9D5-A9CC4A5045FD}"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21631264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52388" y="85725"/>
            <a:ext cx="9091612" cy="417513"/>
          </a:xfrm>
        </p:spPr>
        <p:txBody>
          <a:bodyPr/>
          <a:lstStyle/>
          <a:p>
            <a:r>
              <a:rPr lang="fr-FR" smtClean="0"/>
              <a:t>Modifiez le style du titre</a:t>
            </a:r>
            <a:endParaRPr lang="fr-FR"/>
          </a:p>
        </p:txBody>
      </p:sp>
      <p:sp>
        <p:nvSpPr>
          <p:cNvPr id="3" name="Espace réservé du contenu 2"/>
          <p:cNvSpPr>
            <a:spLocks noGrp="1"/>
          </p:cNvSpPr>
          <p:nvPr>
            <p:ph sz="half" idx="1"/>
          </p:nvPr>
        </p:nvSpPr>
        <p:spPr>
          <a:xfrm>
            <a:off x="0" y="908050"/>
            <a:ext cx="4495800" cy="48974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908050"/>
            <a:ext cx="4495800" cy="2371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432175"/>
            <a:ext cx="4495800" cy="237331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7" name="Rectangle 6"/>
          <p:cNvSpPr>
            <a:spLocks noGrp="1" noChangeArrowheads="1"/>
          </p:cNvSpPr>
          <p:nvPr>
            <p:ph type="sldNum" sz="quarter" idx="11"/>
          </p:nvPr>
        </p:nvSpPr>
        <p:spPr>
          <a:ln/>
        </p:spPr>
        <p:txBody>
          <a:bodyPr/>
          <a:lstStyle>
            <a:lvl1pPr>
              <a:defRPr/>
            </a:lvl1pPr>
          </a:lstStyle>
          <a:p>
            <a:pPr>
              <a:defRPr/>
            </a:pPr>
            <a:fld id="{1F91A17C-AE61-4E46-8896-46FA7AD20987}"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3780423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52388" y="85725"/>
            <a:ext cx="9091612" cy="417513"/>
          </a:xfrm>
        </p:spPr>
        <p:txBody>
          <a:bodyPr/>
          <a:lstStyle/>
          <a:p>
            <a:r>
              <a:rPr lang="fr-FR" smtClean="0"/>
              <a:t>Modifiez le style du titre</a:t>
            </a:r>
            <a:endParaRPr lang="fr-FR"/>
          </a:p>
        </p:txBody>
      </p:sp>
      <p:sp>
        <p:nvSpPr>
          <p:cNvPr id="3" name="Espace réservé du contenu 2"/>
          <p:cNvSpPr>
            <a:spLocks noGrp="1"/>
          </p:cNvSpPr>
          <p:nvPr>
            <p:ph sz="quarter" idx="1"/>
          </p:nvPr>
        </p:nvSpPr>
        <p:spPr>
          <a:xfrm>
            <a:off x="0" y="908050"/>
            <a:ext cx="4495800" cy="2371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908050"/>
            <a:ext cx="4495800" cy="23717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0" y="3432175"/>
            <a:ext cx="4495800" cy="237331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contenu 5"/>
          <p:cNvSpPr>
            <a:spLocks noGrp="1"/>
          </p:cNvSpPr>
          <p:nvPr>
            <p:ph sz="quarter" idx="4"/>
          </p:nvPr>
        </p:nvSpPr>
        <p:spPr>
          <a:xfrm>
            <a:off x="4648200" y="3432175"/>
            <a:ext cx="4495800" cy="237331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8" name="Rectangle 6"/>
          <p:cNvSpPr>
            <a:spLocks noGrp="1" noChangeArrowheads="1"/>
          </p:cNvSpPr>
          <p:nvPr>
            <p:ph type="sldNum" sz="quarter" idx="11"/>
          </p:nvPr>
        </p:nvSpPr>
        <p:spPr>
          <a:ln/>
        </p:spPr>
        <p:txBody>
          <a:bodyPr/>
          <a:lstStyle>
            <a:lvl1pPr>
              <a:defRPr/>
            </a:lvl1pPr>
          </a:lstStyle>
          <a:p>
            <a:pPr>
              <a:defRPr/>
            </a:pPr>
            <a:fld id="{9EF50D04-7228-4A10-8834-B9154DA10537}"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1382826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52388" y="85725"/>
            <a:ext cx="9091612" cy="417513"/>
          </a:xfrm>
        </p:spPr>
        <p:txBody>
          <a:bodyPr/>
          <a:lstStyle/>
          <a:p>
            <a:r>
              <a:rPr lang="fr-FR" smtClean="0"/>
              <a:t>Modifiez le style du titre</a:t>
            </a:r>
            <a:endParaRPr lang="fr-FR"/>
          </a:p>
        </p:txBody>
      </p:sp>
      <p:sp>
        <p:nvSpPr>
          <p:cNvPr id="3" name="Espace réservé du tableau 2"/>
          <p:cNvSpPr>
            <a:spLocks noGrp="1"/>
          </p:cNvSpPr>
          <p:nvPr>
            <p:ph type="tbl" idx="1"/>
          </p:nvPr>
        </p:nvSpPr>
        <p:spPr>
          <a:xfrm>
            <a:off x="0" y="908050"/>
            <a:ext cx="9144000" cy="4897438"/>
          </a:xfrm>
        </p:spPr>
        <p:txBody>
          <a:bodyPr/>
          <a:lstStyle/>
          <a:p>
            <a:pPr lvl="0"/>
            <a:endParaRPr lang="fr-FR"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3FC05E96-6DB1-4F2A-9762-17F8B69A2C7B}"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2969136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0"/>
            <a:ext cx="9144000" cy="2906713"/>
          </a:xfrm>
          <a:prstGeom prst="rect">
            <a:avLst/>
          </a:prstGeom>
          <a:solidFill>
            <a:srgbClr val="0C41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9072" tIns="39533" rIns="79072" bIns="39533" anchor="ctr"/>
          <a:lstStyle/>
          <a:p>
            <a:pPr algn="ctr" eaLnBrk="0" fontAlgn="base" hangingPunct="0">
              <a:spcBef>
                <a:spcPct val="0"/>
              </a:spcBef>
              <a:spcAft>
                <a:spcPct val="0"/>
              </a:spcAft>
            </a:pPr>
            <a:endParaRPr lang="fr-FR" sz="1200">
              <a:solidFill>
                <a:srgbClr val="0C419A"/>
              </a:solidFill>
            </a:endParaRPr>
          </a:p>
        </p:txBody>
      </p:sp>
      <p:pic>
        <p:nvPicPr>
          <p:cNvPr id="5" name="Picture 9" descr="vague_filetsVerts"/>
          <p:cNvPicPr>
            <a:picLocks noChangeAspect="1" noChangeArrowheads="1"/>
          </p:cNvPicPr>
          <p:nvPr/>
        </p:nvPicPr>
        <p:blipFill>
          <a:blip r:embed="rId2">
            <a:extLst>
              <a:ext uri="{28A0092B-C50C-407E-A947-70E740481C1C}">
                <a14:useLocalDpi xmlns:a14="http://schemas.microsoft.com/office/drawing/2010/main" val="0"/>
              </a:ext>
            </a:extLst>
          </a:blip>
          <a:srcRect l="27335" r="5833"/>
          <a:stretch>
            <a:fillRect/>
          </a:stretch>
        </p:blipFill>
        <p:spPr bwMode="auto">
          <a:xfrm>
            <a:off x="0" y="2446338"/>
            <a:ext cx="9144000" cy="10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0" descr="logo_Diaporam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2938" y="2514600"/>
            <a:ext cx="169545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Rectangle 3"/>
          <p:cNvSpPr>
            <a:spLocks noGrp="1" noChangeArrowheads="1"/>
          </p:cNvSpPr>
          <p:nvPr>
            <p:ph type="ctrTitle"/>
          </p:nvPr>
        </p:nvSpPr>
        <p:spPr>
          <a:xfrm>
            <a:off x="0" y="555687"/>
            <a:ext cx="9144000" cy="1469778"/>
          </a:xfrm>
        </p:spPr>
        <p:txBody>
          <a:bodyPr/>
          <a:lstStyle>
            <a:lvl1pPr>
              <a:defRPr>
                <a:solidFill>
                  <a:schemeClr val="bg1"/>
                </a:solidFill>
              </a:defRPr>
            </a:lvl1pPr>
          </a:lstStyle>
          <a:p>
            <a:pPr lvl="0"/>
            <a:r>
              <a:rPr lang="fr-FR" noProof="0" smtClean="0"/>
              <a:t>Modifiez le style du titre</a:t>
            </a:r>
          </a:p>
        </p:txBody>
      </p:sp>
      <p:sp>
        <p:nvSpPr>
          <p:cNvPr id="43012" name="Rectangle 4"/>
          <p:cNvSpPr>
            <a:spLocks noGrp="1" noChangeArrowheads="1"/>
          </p:cNvSpPr>
          <p:nvPr>
            <p:ph type="subTitle" idx="1"/>
          </p:nvPr>
        </p:nvSpPr>
        <p:spPr>
          <a:xfrm>
            <a:off x="0" y="3820650"/>
            <a:ext cx="9144000" cy="1751929"/>
          </a:xfrm>
        </p:spPr>
        <p:txBody>
          <a:bodyPr/>
          <a:lstStyle>
            <a:lvl1pPr marL="0" indent="0">
              <a:buFont typeface="Wingdings" pitchFamily="2" charset="2"/>
              <a:buNone/>
              <a:defRPr/>
            </a:lvl1pPr>
          </a:lstStyle>
          <a:p>
            <a:pPr lvl="0"/>
            <a:r>
              <a:rPr lang="fr-FR" noProof="0" smtClean="0"/>
              <a:t>Modifiez le style des sous-titres du masque</a:t>
            </a:r>
          </a:p>
        </p:txBody>
      </p:sp>
      <p:sp>
        <p:nvSpPr>
          <p:cNvPr id="7" name="Rectangle 5"/>
          <p:cNvSpPr>
            <a:spLocks noGrp="1" noChangeArrowheads="1"/>
          </p:cNvSpPr>
          <p:nvPr>
            <p:ph type="ftr" sz="quarter" idx="10"/>
          </p:nvPr>
        </p:nvSpPr>
        <p:spPr>
          <a:xfrm>
            <a:off x="0" y="6381750"/>
            <a:ext cx="2897188" cy="476250"/>
          </a:xfrm>
        </p:spPr>
        <p:txBody>
          <a:bodyPr/>
          <a:lstStyle>
            <a:lvl1pPr eaLnBrk="1" hangingPunct="1">
              <a:defRPr b="1">
                <a:solidFill>
                  <a:srgbClr val="FFFFFF"/>
                </a:solidFill>
              </a:defRPr>
            </a:lvl1pPr>
          </a:lstStyle>
          <a:p>
            <a:pPr>
              <a:defRPr/>
            </a:pPr>
            <a:r>
              <a:rPr lang="fr-FR"/>
              <a:t>Généralisation du Tiers Payant</a:t>
            </a:r>
          </a:p>
        </p:txBody>
      </p:sp>
      <p:sp>
        <p:nvSpPr>
          <p:cNvPr id="8" name="Rectangle 6"/>
          <p:cNvSpPr>
            <a:spLocks noGrp="1" noChangeArrowheads="1"/>
          </p:cNvSpPr>
          <p:nvPr>
            <p:ph type="sldNum" sz="quarter" idx="11"/>
          </p:nvPr>
        </p:nvSpPr>
        <p:spPr>
          <a:xfrm>
            <a:off x="6553200" y="6245225"/>
            <a:ext cx="2133600" cy="476250"/>
          </a:xfrm>
        </p:spPr>
        <p:txBody>
          <a:bodyPr/>
          <a:lstStyle>
            <a:lvl1pPr algn="r" eaLnBrk="1" hangingPunct="1">
              <a:defRPr sz="5000">
                <a:solidFill>
                  <a:srgbClr val="FFFFFF"/>
                </a:solidFill>
              </a:defRPr>
            </a:lvl1pPr>
          </a:lstStyle>
          <a:p>
            <a:pPr>
              <a:defRPr/>
            </a:pPr>
            <a:fld id="{488E9656-A252-443E-ACA2-9CDE8D228836}" type="slidenum">
              <a:rPr lang="fr-FR"/>
              <a:pPr>
                <a:defRPr/>
              </a:pPr>
              <a:t>‹N°›</a:t>
            </a:fld>
            <a:endParaRPr lang="fr-FR"/>
          </a:p>
        </p:txBody>
      </p:sp>
    </p:spTree>
    <p:extLst>
      <p:ext uri="{BB962C8B-B14F-4D97-AF65-F5344CB8AC3E}">
        <p14:creationId xmlns:p14="http://schemas.microsoft.com/office/powerpoint/2010/main" val="975082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masque 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Rectangle 6"/>
          <p:cNvSpPr>
            <a:spLocks noGrp="1" noChangeArrowheads="1"/>
          </p:cNvSpPr>
          <p:nvPr>
            <p:ph type="sldNum" sz="quarter" idx="10"/>
          </p:nvPr>
        </p:nvSpPr>
        <p:spPr>
          <a:xfrm>
            <a:off x="4211638" y="6308725"/>
            <a:ext cx="504825" cy="215900"/>
          </a:xfrm>
        </p:spPr>
        <p:txBody>
          <a:bodyPr/>
          <a:lstStyle>
            <a:lvl1pPr algn="l" eaLnBrk="1" hangingPunct="1">
              <a:defRPr sz="1200">
                <a:solidFill>
                  <a:srgbClr val="4993D7"/>
                </a:solidFill>
              </a:defRPr>
            </a:lvl1pPr>
          </a:lstStyle>
          <a:p>
            <a:pPr>
              <a:defRPr/>
            </a:pPr>
            <a:fld id="{12AB241F-050C-4F60-AAA2-C84E64DCA7AE}" type="slidenum">
              <a:rPr lang="fr-FR"/>
              <a:pPr>
                <a:defRPr/>
              </a:pPr>
              <a:t>‹N°›</a:t>
            </a:fld>
            <a:endParaRPr lang="fr-FR" dirty="0"/>
          </a:p>
        </p:txBody>
      </p:sp>
      <p:sp>
        <p:nvSpPr>
          <p:cNvPr id="5" name="Rectangle 5"/>
          <p:cNvSpPr>
            <a:spLocks noGrp="1" noChangeArrowheads="1"/>
          </p:cNvSpPr>
          <p:nvPr>
            <p:ph type="ftr" sz="quarter" idx="11"/>
          </p:nvPr>
        </p:nvSpPr>
        <p:spPr>
          <a:xfrm>
            <a:off x="0" y="6402388"/>
            <a:ext cx="3275856" cy="455612"/>
          </a:xfrm>
        </p:spPr>
        <p:txBody>
          <a:bodyPr/>
          <a:lstStyle>
            <a:lvl1pPr eaLnBrk="1" hangingPunct="1">
              <a:defRPr b="1">
                <a:solidFill>
                  <a:srgbClr val="0C419A"/>
                </a:solidFill>
              </a:defRPr>
            </a:lvl1pPr>
          </a:lstStyle>
          <a:p>
            <a:pPr>
              <a:defRPr/>
            </a:pPr>
            <a:r>
              <a:rPr lang="fr-FR" dirty="0" smtClean="0"/>
              <a:t>Convention médicale – Amphi 11 février 2016</a:t>
            </a:r>
            <a:endParaRPr lang="fr-FR" dirty="0"/>
          </a:p>
        </p:txBody>
      </p:sp>
    </p:spTree>
    <p:extLst>
      <p:ext uri="{BB962C8B-B14F-4D97-AF65-F5344CB8AC3E}">
        <p14:creationId xmlns:p14="http://schemas.microsoft.com/office/powerpoint/2010/main" val="1621657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504" y="4406582"/>
            <a:ext cx="7772332" cy="1361811"/>
          </a:xfrm>
        </p:spPr>
        <p:txBody>
          <a:bodyPr anchor="t"/>
          <a:lstStyle>
            <a:lvl1pPr algn="l">
              <a:defRPr sz="35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504" y="2906446"/>
            <a:ext cx="7772332" cy="1500008"/>
          </a:xfrm>
        </p:spPr>
        <p:txBody>
          <a:bodyPr anchor="b"/>
          <a:lstStyle>
            <a:lvl1pPr marL="0" indent="0">
              <a:buNone/>
              <a:defRPr sz="1800"/>
            </a:lvl1pPr>
            <a:lvl2pPr marL="395326" indent="0">
              <a:buNone/>
              <a:defRPr sz="1500"/>
            </a:lvl2pPr>
            <a:lvl3pPr marL="790679" indent="0">
              <a:buNone/>
              <a:defRPr sz="1400"/>
            </a:lvl3pPr>
            <a:lvl4pPr marL="1186013" indent="0">
              <a:buNone/>
              <a:defRPr sz="1200"/>
            </a:lvl4pPr>
            <a:lvl5pPr marL="1581356" indent="0">
              <a:buNone/>
              <a:defRPr sz="1200"/>
            </a:lvl5pPr>
            <a:lvl6pPr marL="1976690" indent="0">
              <a:buNone/>
              <a:defRPr sz="1200"/>
            </a:lvl6pPr>
            <a:lvl7pPr marL="2372039" indent="0">
              <a:buNone/>
              <a:defRPr sz="1200"/>
            </a:lvl7pPr>
            <a:lvl8pPr marL="2767367" indent="0">
              <a:buNone/>
              <a:defRPr sz="1200"/>
            </a:lvl8pPr>
            <a:lvl9pPr marL="3162715" indent="0">
              <a:buNone/>
              <a:defRPr sz="1200"/>
            </a:lvl9pPr>
          </a:lstStyle>
          <a:p>
            <a:pPr lvl="0"/>
            <a:r>
              <a:rPr lang="fr-FR" smtClean="0"/>
              <a:t>Modifiez les styles du texte du masque</a:t>
            </a:r>
          </a:p>
        </p:txBody>
      </p:sp>
      <p:sp>
        <p:nvSpPr>
          <p:cNvPr id="4"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C450BFF3-4259-4BC1-A50F-58C119AC3C20}" type="slidenum">
              <a:rPr lang="fr-FR"/>
              <a:pPr>
                <a:defRPr/>
              </a:pPr>
              <a:t>‹N°›</a:t>
            </a:fld>
            <a:endParaRPr lang="fr-FR"/>
          </a:p>
        </p:txBody>
      </p:sp>
      <p:sp>
        <p:nvSpPr>
          <p:cNvPr id="5"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40891148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9" y="751443"/>
            <a:ext cx="4506133" cy="5615672"/>
          </a:xfrm>
        </p:spPr>
        <p:txBody>
          <a:bodyPr/>
          <a:lstStyle>
            <a:lvl1pPr>
              <a:defRPr sz="26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6565" y="751443"/>
            <a:ext cx="4507491" cy="5615672"/>
          </a:xfrm>
        </p:spPr>
        <p:txBody>
          <a:bodyPr/>
          <a:lstStyle>
            <a:lvl1pPr>
              <a:defRPr sz="26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B83C1245-5781-4F00-B853-E8963A034399}" type="slidenum">
              <a:rPr lang="fr-FR"/>
              <a:pPr>
                <a:defRPr/>
              </a:pPr>
              <a:t>‹N°›</a:t>
            </a:fld>
            <a:endParaRPr lang="fr-FR"/>
          </a:p>
        </p:txBody>
      </p:sp>
      <p:sp>
        <p:nvSpPr>
          <p:cNvPr id="6"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2701340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755" y="274955"/>
            <a:ext cx="8228649"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677" y="1534566"/>
            <a:ext cx="4040308" cy="640599"/>
          </a:xfrm>
        </p:spPr>
        <p:txBody>
          <a:bodyPr anchor="b"/>
          <a:lstStyle>
            <a:lvl1pPr marL="0" indent="0">
              <a:buNone/>
              <a:defRPr sz="2100" b="1"/>
            </a:lvl1pPr>
            <a:lvl2pPr marL="395326" indent="0">
              <a:buNone/>
              <a:defRPr sz="1800" b="1"/>
            </a:lvl2pPr>
            <a:lvl3pPr marL="790679" indent="0">
              <a:buNone/>
              <a:defRPr sz="1500" b="1"/>
            </a:lvl3pPr>
            <a:lvl4pPr marL="1186013" indent="0">
              <a:buNone/>
              <a:defRPr sz="1400" b="1"/>
            </a:lvl4pPr>
            <a:lvl5pPr marL="1581356" indent="0">
              <a:buNone/>
              <a:defRPr sz="1400" b="1"/>
            </a:lvl5pPr>
            <a:lvl6pPr marL="1976690" indent="0">
              <a:buNone/>
              <a:defRPr sz="1400" b="1"/>
            </a:lvl6pPr>
            <a:lvl7pPr marL="2372039" indent="0">
              <a:buNone/>
              <a:defRPr sz="1400" b="1"/>
            </a:lvl7pPr>
            <a:lvl8pPr marL="2767367" indent="0">
              <a:buNone/>
              <a:defRPr sz="1400" b="1"/>
            </a:lvl8pPr>
            <a:lvl9pPr marL="3162715" indent="0">
              <a:buNone/>
              <a:defRPr sz="1400" b="1"/>
            </a:lvl9pPr>
          </a:lstStyle>
          <a:p>
            <a:pPr lvl="0"/>
            <a:r>
              <a:rPr lang="fr-FR" smtClean="0"/>
              <a:t>Modifiez les styles du texte du masque</a:t>
            </a:r>
          </a:p>
        </p:txBody>
      </p:sp>
      <p:sp>
        <p:nvSpPr>
          <p:cNvPr id="4" name="Espace réservé du contenu 3"/>
          <p:cNvSpPr>
            <a:spLocks noGrp="1"/>
          </p:cNvSpPr>
          <p:nvPr>
            <p:ph sz="half" idx="2"/>
          </p:nvPr>
        </p:nvSpPr>
        <p:spPr>
          <a:xfrm>
            <a:off x="457677" y="2175221"/>
            <a:ext cx="4040308" cy="3951555"/>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4684" y="1534566"/>
            <a:ext cx="4041667" cy="640599"/>
          </a:xfrm>
        </p:spPr>
        <p:txBody>
          <a:bodyPr anchor="b"/>
          <a:lstStyle>
            <a:lvl1pPr marL="0" indent="0">
              <a:buNone/>
              <a:defRPr sz="2100" b="1"/>
            </a:lvl1pPr>
            <a:lvl2pPr marL="395326" indent="0">
              <a:buNone/>
              <a:defRPr sz="1800" b="1"/>
            </a:lvl2pPr>
            <a:lvl3pPr marL="790679" indent="0">
              <a:buNone/>
              <a:defRPr sz="1500" b="1"/>
            </a:lvl3pPr>
            <a:lvl4pPr marL="1186013" indent="0">
              <a:buNone/>
              <a:defRPr sz="1400" b="1"/>
            </a:lvl4pPr>
            <a:lvl5pPr marL="1581356" indent="0">
              <a:buNone/>
              <a:defRPr sz="1400" b="1"/>
            </a:lvl5pPr>
            <a:lvl6pPr marL="1976690" indent="0">
              <a:buNone/>
              <a:defRPr sz="1400" b="1"/>
            </a:lvl6pPr>
            <a:lvl7pPr marL="2372039" indent="0">
              <a:buNone/>
              <a:defRPr sz="1400" b="1"/>
            </a:lvl7pPr>
            <a:lvl8pPr marL="2767367" indent="0">
              <a:buNone/>
              <a:defRPr sz="1400" b="1"/>
            </a:lvl8pPr>
            <a:lvl9pPr marL="3162715" indent="0">
              <a:buNone/>
              <a:defRPr sz="1400" b="1"/>
            </a:lvl9pPr>
          </a:lstStyle>
          <a:p>
            <a:pPr lvl="0"/>
            <a:r>
              <a:rPr lang="fr-FR" smtClean="0"/>
              <a:t>Modifiez les styles du texte du masque</a:t>
            </a:r>
          </a:p>
        </p:txBody>
      </p:sp>
      <p:sp>
        <p:nvSpPr>
          <p:cNvPr id="6" name="Espace réservé du contenu 5"/>
          <p:cNvSpPr>
            <a:spLocks noGrp="1"/>
          </p:cNvSpPr>
          <p:nvPr>
            <p:ph sz="quarter" idx="4"/>
          </p:nvPr>
        </p:nvSpPr>
        <p:spPr>
          <a:xfrm>
            <a:off x="4644684" y="2175221"/>
            <a:ext cx="4041667" cy="3951555"/>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4B6C5E53-5459-45E3-A2A4-1AB07EA9E3E3}" type="slidenum">
              <a:rPr lang="fr-FR"/>
              <a:pPr>
                <a:defRPr/>
              </a:pPr>
              <a:t>‹N°›</a:t>
            </a:fld>
            <a:endParaRPr lang="fr-FR"/>
          </a:p>
        </p:txBody>
      </p:sp>
      <p:sp>
        <p:nvSpPr>
          <p:cNvPr id="8"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694913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Rectangle 6"/>
          <p:cNvSpPr>
            <a:spLocks noGrp="1" noChangeArrowheads="1"/>
          </p:cNvSpPr>
          <p:nvPr>
            <p:ph type="sldNum" sz="quarter" idx="11"/>
          </p:nvPr>
        </p:nvSpPr>
        <p:spPr>
          <a:xfrm>
            <a:off x="7812360" y="6381750"/>
            <a:ext cx="2133600" cy="476250"/>
          </a:xfrm>
          <a:ln/>
        </p:spPr>
        <p:txBody>
          <a:bodyPr/>
          <a:lstStyle>
            <a:lvl1pPr>
              <a:defRPr/>
            </a:lvl1pPr>
          </a:lstStyle>
          <a:p>
            <a:pPr>
              <a:defRPr/>
            </a:pPr>
            <a:fld id="{F6609DFE-040D-432E-8369-3C96C6863453}"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33631490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6C962849-B4D1-4AAE-B013-E0F6FD5B3BDE}" type="slidenum">
              <a:rPr lang="fr-FR"/>
              <a:pPr>
                <a:defRPr/>
              </a:pPr>
              <a:t>‹N°›</a:t>
            </a:fld>
            <a:endParaRPr lang="fr-FR"/>
          </a:p>
        </p:txBody>
      </p:sp>
      <p:sp>
        <p:nvSpPr>
          <p:cNvPr id="4"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10066392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617D436A-EB60-4C9B-A0D9-7A6D3AB1E89A}" type="slidenum">
              <a:rPr lang="fr-FR"/>
              <a:pPr>
                <a:defRPr/>
              </a:pPr>
              <a:t>‹N°›</a:t>
            </a:fld>
            <a:endParaRPr lang="fr-FR"/>
          </a:p>
        </p:txBody>
      </p:sp>
      <p:sp>
        <p:nvSpPr>
          <p:cNvPr id="3"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7097452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681" y="273577"/>
            <a:ext cx="3008162" cy="1161715"/>
          </a:xfrm>
        </p:spPr>
        <p:txBody>
          <a:bodyPr anchor="b"/>
          <a:lstStyle>
            <a:lvl1pPr algn="l">
              <a:defRPr sz="1800" b="1"/>
            </a:lvl1pPr>
          </a:lstStyle>
          <a:p>
            <a:r>
              <a:rPr lang="fr-FR" smtClean="0"/>
              <a:t>Modifiez le style du titre</a:t>
            </a:r>
            <a:endParaRPr lang="fr-FR"/>
          </a:p>
        </p:txBody>
      </p:sp>
      <p:sp>
        <p:nvSpPr>
          <p:cNvPr id="3" name="Espace réservé du contenu 2"/>
          <p:cNvSpPr>
            <a:spLocks noGrp="1"/>
          </p:cNvSpPr>
          <p:nvPr>
            <p:ph idx="1"/>
          </p:nvPr>
        </p:nvSpPr>
        <p:spPr>
          <a:xfrm>
            <a:off x="3574485" y="273602"/>
            <a:ext cx="5111839" cy="5853197"/>
          </a:xfrm>
        </p:spPr>
        <p:txBody>
          <a:bodyPr/>
          <a:lstStyle>
            <a:lvl1pPr>
              <a:defRPr sz="2700"/>
            </a:lvl1pPr>
            <a:lvl2pPr>
              <a:defRPr sz="26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681" y="1435229"/>
            <a:ext cx="3008162" cy="4691482"/>
          </a:xfrm>
        </p:spPr>
        <p:txBody>
          <a:bodyPr/>
          <a:lstStyle>
            <a:lvl1pPr marL="0" indent="0">
              <a:buNone/>
              <a:defRPr sz="1200"/>
            </a:lvl1pPr>
            <a:lvl2pPr marL="395326" indent="0">
              <a:buNone/>
              <a:defRPr sz="1100"/>
            </a:lvl2pPr>
            <a:lvl3pPr marL="790679" indent="0">
              <a:buNone/>
              <a:defRPr sz="900"/>
            </a:lvl3pPr>
            <a:lvl4pPr marL="1186013" indent="0">
              <a:buNone/>
              <a:defRPr sz="800"/>
            </a:lvl4pPr>
            <a:lvl5pPr marL="1581356" indent="0">
              <a:buNone/>
              <a:defRPr sz="800"/>
            </a:lvl5pPr>
            <a:lvl6pPr marL="1976690" indent="0">
              <a:buNone/>
              <a:defRPr sz="800"/>
            </a:lvl6pPr>
            <a:lvl7pPr marL="2372039" indent="0">
              <a:buNone/>
              <a:defRPr sz="800"/>
            </a:lvl7pPr>
            <a:lvl8pPr marL="2767367" indent="0">
              <a:buNone/>
              <a:defRPr sz="800"/>
            </a:lvl8pPr>
            <a:lvl9pPr marL="3162715" indent="0">
              <a:buNone/>
              <a:defRPr sz="800"/>
            </a:lvl9pPr>
          </a:lstStyle>
          <a:p>
            <a:pPr lvl="0"/>
            <a:r>
              <a:rPr lang="fr-FR" smtClean="0"/>
              <a:t>Modifiez les styles du texte du masque</a:t>
            </a:r>
          </a:p>
        </p:txBody>
      </p:sp>
      <p:sp>
        <p:nvSpPr>
          <p:cNvPr id="5"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4C2B633B-92BD-46A0-BB4A-C18B3308DB7C}" type="slidenum">
              <a:rPr lang="fr-FR"/>
              <a:pPr>
                <a:defRPr/>
              </a:pPr>
              <a:t>‹N°›</a:t>
            </a:fld>
            <a:endParaRPr lang="fr-FR"/>
          </a:p>
        </p:txBody>
      </p:sp>
      <p:sp>
        <p:nvSpPr>
          <p:cNvPr id="6"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1672191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92678" y="613248"/>
            <a:ext cx="5486671" cy="4114224"/>
          </a:xfrm>
        </p:spPr>
        <p:txBody>
          <a:bodyPr/>
          <a:lstStyle>
            <a:lvl1pPr marL="0" indent="0">
              <a:buNone/>
              <a:defRPr sz="2700"/>
            </a:lvl1pPr>
            <a:lvl2pPr marL="395326" indent="0">
              <a:buNone/>
              <a:defRPr sz="2600"/>
            </a:lvl2pPr>
            <a:lvl3pPr marL="790679" indent="0">
              <a:buNone/>
              <a:defRPr sz="2100"/>
            </a:lvl3pPr>
            <a:lvl4pPr marL="1186013" indent="0">
              <a:buNone/>
              <a:defRPr sz="1800"/>
            </a:lvl4pPr>
            <a:lvl5pPr marL="1581356" indent="0">
              <a:buNone/>
              <a:defRPr sz="1800"/>
            </a:lvl5pPr>
            <a:lvl6pPr marL="1976690" indent="0">
              <a:buNone/>
              <a:defRPr sz="1800"/>
            </a:lvl6pPr>
            <a:lvl7pPr marL="2372039" indent="0">
              <a:buNone/>
              <a:defRPr sz="1800"/>
            </a:lvl7pPr>
            <a:lvl8pPr marL="2767367" indent="0">
              <a:buNone/>
              <a:defRPr sz="1800"/>
            </a:lvl8pPr>
            <a:lvl9pPr marL="3162715" indent="0">
              <a:buNone/>
              <a:defRPr sz="18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792678" y="5366630"/>
            <a:ext cx="5486671" cy="806146"/>
          </a:xfrm>
        </p:spPr>
        <p:txBody>
          <a:bodyPr/>
          <a:lstStyle>
            <a:lvl1pPr marL="0" indent="0">
              <a:buNone/>
              <a:defRPr sz="1200"/>
            </a:lvl1pPr>
            <a:lvl2pPr marL="395326" indent="0">
              <a:buNone/>
              <a:defRPr sz="1100"/>
            </a:lvl2pPr>
            <a:lvl3pPr marL="790679" indent="0">
              <a:buNone/>
              <a:defRPr sz="900"/>
            </a:lvl3pPr>
            <a:lvl4pPr marL="1186013" indent="0">
              <a:buNone/>
              <a:defRPr sz="800"/>
            </a:lvl4pPr>
            <a:lvl5pPr marL="1581356" indent="0">
              <a:buNone/>
              <a:defRPr sz="800"/>
            </a:lvl5pPr>
            <a:lvl6pPr marL="1976690" indent="0">
              <a:buNone/>
              <a:defRPr sz="800"/>
            </a:lvl6pPr>
            <a:lvl7pPr marL="2372039" indent="0">
              <a:buNone/>
              <a:defRPr sz="800"/>
            </a:lvl7pPr>
            <a:lvl8pPr marL="2767367" indent="0">
              <a:buNone/>
              <a:defRPr sz="800"/>
            </a:lvl8pPr>
            <a:lvl9pPr marL="3162715" indent="0">
              <a:buNone/>
              <a:defRPr sz="800"/>
            </a:lvl9pPr>
          </a:lstStyle>
          <a:p>
            <a:pPr lvl="0"/>
            <a:r>
              <a:rPr lang="fr-FR" smtClean="0"/>
              <a:t>Modifiez les styles du texte du masque</a:t>
            </a:r>
          </a:p>
        </p:txBody>
      </p:sp>
      <p:sp>
        <p:nvSpPr>
          <p:cNvPr id="5"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61BE6589-5614-419E-8FCB-B7C85286B7C5}" type="slidenum">
              <a:rPr lang="fr-FR"/>
              <a:pPr>
                <a:defRPr/>
              </a:pPr>
              <a:t>‹N°›</a:t>
            </a:fld>
            <a:endParaRPr lang="fr-FR"/>
          </a:p>
        </p:txBody>
      </p:sp>
      <p:sp>
        <p:nvSpPr>
          <p:cNvPr id="6"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11719785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CE1D8F6B-C456-4DAF-9E51-285FBF4AFAC1}" type="slidenum">
              <a:rPr lang="fr-FR"/>
              <a:pPr>
                <a:defRPr/>
              </a:pPr>
              <a:t>‹N°›</a:t>
            </a:fld>
            <a:endParaRPr lang="fr-FR"/>
          </a:p>
        </p:txBody>
      </p:sp>
      <p:sp>
        <p:nvSpPr>
          <p:cNvPr id="5"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36960475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466" y="59"/>
            <a:ext cx="2285661" cy="636711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18" y="59"/>
            <a:ext cx="6727964" cy="636711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3972C8D5-C300-4146-BE5A-17C823BE24D2}" type="slidenum">
              <a:rPr lang="fr-FR"/>
              <a:pPr>
                <a:defRPr/>
              </a:pPr>
              <a:t>‹N°›</a:t>
            </a:fld>
            <a:endParaRPr lang="fr-FR"/>
          </a:p>
        </p:txBody>
      </p:sp>
      <p:sp>
        <p:nvSpPr>
          <p:cNvPr id="5"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7487020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graphicFrame>
        <p:nvGraphicFramePr>
          <p:cNvPr id="9" name="Objet 8" hidden="1"/>
          <p:cNvGraphicFramePr>
            <a:graphicFrameLocks noChangeAspect="1"/>
          </p:cNvGraphicFramePr>
          <p:nvPr userDrawn="1">
            <p:custDataLst>
              <p:tags r:id="rId2"/>
            </p:custDataLst>
            <p:extLst>
              <p:ext uri="{D42A27DB-BD31-4B8C-83A1-F6EECF244321}">
                <p14:modId xmlns:p14="http://schemas.microsoft.com/office/powerpoint/2010/main" val="376208861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65" name="Diapositive think-cell" r:id="rId4" imgW="270" imgH="270" progId="TCLayout.ActiveDocument.1">
                  <p:embed/>
                </p:oleObj>
              </mc:Choice>
              <mc:Fallback>
                <p:oleObj name="Diapositive think-cell"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8" name="Espace réservé du texte 7"/>
          <p:cNvSpPr>
            <a:spLocks noGrp="1"/>
          </p:cNvSpPr>
          <p:nvPr>
            <p:ph type="body" sz="quarter" idx="10" hasCustomPrompt="1"/>
          </p:nvPr>
        </p:nvSpPr>
        <p:spPr>
          <a:xfrm>
            <a:off x="301625" y="1633538"/>
            <a:ext cx="8594725" cy="1963737"/>
          </a:xfrm>
          <a:prstGeom prst="rect">
            <a:avLst/>
          </a:prstGeom>
        </p:spPr>
        <p:txBody>
          <a:bodyPr/>
          <a:lstStyle>
            <a:lvl1pPr marL="0" indent="0" algn="ctr" rtl="0" fontAlgn="base">
              <a:spcBef>
                <a:spcPct val="50000"/>
              </a:spcBef>
              <a:spcAft>
                <a:spcPct val="0"/>
              </a:spcAft>
              <a:buNone/>
              <a:defRPr lang="fr-FR" sz="4000" b="1" kern="1200" dirty="0" smtClean="0">
                <a:solidFill>
                  <a:srgbClr val="0C419A"/>
                </a:solidFill>
                <a:effectLst/>
                <a:latin typeface="Century Gothic" panose="020B0502020202020204" pitchFamily="34" charset="0"/>
                <a:ea typeface="+mn-ea"/>
                <a:cs typeface="+mn-cs"/>
              </a:defRPr>
            </a:lvl1pPr>
            <a:lvl2pPr algn="ctr" rtl="0" fontAlgn="base">
              <a:spcBef>
                <a:spcPct val="50000"/>
              </a:spcBef>
              <a:spcAft>
                <a:spcPct val="0"/>
              </a:spcAft>
              <a:defRPr lang="fr-FR" sz="4000" b="1" kern="1200" dirty="0" smtClean="0">
                <a:solidFill>
                  <a:srgbClr val="0C419A"/>
                </a:solidFill>
                <a:effectLst/>
                <a:latin typeface="Century Gothic" panose="020B0502020202020204" pitchFamily="34" charset="0"/>
                <a:ea typeface="+mn-ea"/>
                <a:cs typeface="+mn-cs"/>
              </a:defRPr>
            </a:lvl2pPr>
            <a:lvl3pPr algn="ctr" rtl="0" fontAlgn="base">
              <a:spcBef>
                <a:spcPct val="50000"/>
              </a:spcBef>
              <a:spcAft>
                <a:spcPct val="0"/>
              </a:spcAft>
              <a:defRPr lang="fr-FR" sz="4000" b="1" kern="1200" dirty="0" smtClean="0">
                <a:solidFill>
                  <a:srgbClr val="0C419A"/>
                </a:solidFill>
                <a:effectLst/>
                <a:latin typeface="Century Gothic" panose="020B0502020202020204" pitchFamily="34" charset="0"/>
                <a:ea typeface="+mn-ea"/>
                <a:cs typeface="+mn-cs"/>
              </a:defRPr>
            </a:lvl3pPr>
            <a:lvl4pPr algn="ctr" rtl="0" fontAlgn="base">
              <a:spcBef>
                <a:spcPct val="50000"/>
              </a:spcBef>
              <a:spcAft>
                <a:spcPct val="0"/>
              </a:spcAft>
              <a:defRPr lang="fr-FR" sz="4000" b="1" kern="1200" dirty="0" smtClean="0">
                <a:solidFill>
                  <a:srgbClr val="0C419A"/>
                </a:solidFill>
                <a:effectLst/>
                <a:latin typeface="Century Gothic" panose="020B0502020202020204" pitchFamily="34" charset="0"/>
                <a:ea typeface="+mn-ea"/>
                <a:cs typeface="+mn-cs"/>
              </a:defRPr>
            </a:lvl4pPr>
            <a:lvl5pPr algn="ctr" rtl="0" fontAlgn="base">
              <a:spcBef>
                <a:spcPct val="50000"/>
              </a:spcBef>
              <a:spcAft>
                <a:spcPct val="0"/>
              </a:spcAft>
              <a:defRPr lang="en-US" sz="4000" b="1" kern="1200" dirty="0">
                <a:solidFill>
                  <a:srgbClr val="0C419A"/>
                </a:solidFill>
                <a:effectLst/>
                <a:latin typeface="Century Gothic" panose="020B0502020202020204" pitchFamily="34" charset="0"/>
                <a:ea typeface="+mn-ea"/>
                <a:cs typeface="+mn-cs"/>
              </a:defRPr>
            </a:lvl5pPr>
          </a:lstStyle>
          <a:p>
            <a:pPr lvl="0"/>
            <a:r>
              <a:rPr lang="fr-FR" dirty="0" smtClean="0"/>
              <a:t>Titre</a:t>
            </a:r>
          </a:p>
          <a:p>
            <a:pPr lvl="0"/>
            <a:r>
              <a:rPr lang="fr-FR" dirty="0" smtClean="0"/>
              <a:t>Objet et date de réunion</a:t>
            </a:r>
            <a:endParaRPr lang="en-US" dirty="0"/>
          </a:p>
        </p:txBody>
      </p:sp>
      <p:pic>
        <p:nvPicPr>
          <p:cNvPr id="4" name="Picture 327" descr="vague_filetsBleus"/>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3173413"/>
            <a:ext cx="9144000" cy="1143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14"/>
          <p:cNvSpPr txBox="1">
            <a:spLocks noChangeArrowheads="1"/>
          </p:cNvSpPr>
          <p:nvPr userDrawn="1"/>
        </p:nvSpPr>
        <p:spPr bwMode="auto">
          <a:xfrm>
            <a:off x="301625" y="3722688"/>
            <a:ext cx="4143375" cy="19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60000"/>
              </a:lnSpc>
              <a:spcBef>
                <a:spcPct val="40000"/>
              </a:spcBef>
            </a:pPr>
            <a:r>
              <a:rPr lang="fr-FR" altLang="fr-FR" sz="1100" dirty="0">
                <a:solidFill>
                  <a:srgbClr val="0C419A"/>
                </a:solidFill>
                <a:latin typeface="Century Gothic" panose="020B0502020202020204" pitchFamily="34" charset="0"/>
              </a:rPr>
              <a:t>Préparation avenant n°6</a:t>
            </a:r>
          </a:p>
        </p:txBody>
      </p:sp>
      <p:pic>
        <p:nvPicPr>
          <p:cNvPr id="7" name="Picture 326" descr="logo_Diaporama"/>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889750" y="3222625"/>
            <a:ext cx="1914525"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4257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Diap. courantes">
    <p:spTree>
      <p:nvGrpSpPr>
        <p:cNvPr id="1" name=""/>
        <p:cNvGrpSpPr/>
        <p:nvPr/>
      </p:nvGrpSpPr>
      <p:grpSpPr>
        <a:xfrm>
          <a:off x="0" y="0"/>
          <a:ext cx="0" cy="0"/>
          <a:chOff x="0" y="0"/>
          <a:chExt cx="0" cy="0"/>
        </a:xfrm>
      </p:grpSpPr>
      <p:pic>
        <p:nvPicPr>
          <p:cNvPr id="18" name="Picture 10" descr="vague_filetsBleu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15828"/>
            <a:ext cx="9144000" cy="98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descr="logo_Diapor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21971" y="5915829"/>
            <a:ext cx="1626493" cy="92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contenu 2"/>
          <p:cNvSpPr>
            <a:spLocks noGrp="1"/>
          </p:cNvSpPr>
          <p:nvPr>
            <p:ph idx="1"/>
          </p:nvPr>
        </p:nvSpPr>
        <p:spPr>
          <a:xfrm>
            <a:off x="122238" y="787399"/>
            <a:ext cx="8888412" cy="5337355"/>
          </a:xfrm>
          <a:prstGeom prst="rect">
            <a:avLst/>
          </a:prstGeom>
        </p:spPr>
        <p:txBody>
          <a:bodyPr lIns="216000">
            <a:normAutofit/>
          </a:bodyPr>
          <a:lstStyle>
            <a:lvl1pPr marL="254000" indent="-254000" algn="l" rtl="0" eaLnBrk="1" fontAlgn="base" hangingPunct="1">
              <a:spcBef>
                <a:spcPct val="100000"/>
              </a:spcBef>
              <a:spcAft>
                <a:spcPct val="0"/>
              </a:spcAft>
              <a:buFont typeface="Wingdings" panose="05000000000000000000" pitchFamily="2" charset="2"/>
              <a:buChar char="Ø"/>
              <a:defRPr lang="fr-FR" sz="2000" b="1" kern="1200" dirty="0" smtClean="0">
                <a:solidFill>
                  <a:srgbClr val="0C419A"/>
                </a:solidFill>
                <a:effectLst/>
                <a:latin typeface="Century Gothic" panose="020B0502020202020204" pitchFamily="34" charset="0"/>
                <a:ea typeface="+mn-ea"/>
                <a:cs typeface="+mn-cs"/>
              </a:defRPr>
            </a:lvl1pPr>
            <a:lvl2pPr marL="358775" indent="-85725" algn="l" defTabSz="901700" rtl="0" eaLnBrk="1" fontAlgn="base" hangingPunct="1">
              <a:spcAft>
                <a:spcPct val="0"/>
              </a:spcAft>
              <a:tabLst>
                <a:tab pos="85725" algn="l"/>
                <a:tab pos="989013" algn="l"/>
              </a:tabLst>
              <a:defRPr lang="fr-FR" sz="2000" b="1" kern="1200" dirty="0" smtClean="0">
                <a:solidFill>
                  <a:srgbClr val="0C419A"/>
                </a:solidFill>
                <a:effectLst/>
                <a:latin typeface="Century Gothic" panose="020B0502020202020204" pitchFamily="34" charset="0"/>
                <a:ea typeface="+mn-ea"/>
                <a:cs typeface="+mn-cs"/>
              </a:defRPr>
            </a:lvl2pPr>
            <a:lvl3pPr marL="801688" indent="-176213" algn="l" rtl="0" eaLnBrk="1" fontAlgn="base" hangingPunct="1">
              <a:spcAft>
                <a:spcPct val="0"/>
              </a:spcAft>
              <a:defRPr lang="fr-FR" sz="1800" b="1" kern="1200" dirty="0" smtClean="0">
                <a:solidFill>
                  <a:srgbClr val="0C419A"/>
                </a:solidFill>
                <a:effectLst/>
                <a:latin typeface="Century Gothic" panose="020B0502020202020204" pitchFamily="34" charset="0"/>
                <a:ea typeface="+mn-ea"/>
                <a:cs typeface="+mn-cs"/>
              </a:defRPr>
            </a:lvl3pPr>
            <a:lvl4pPr marL="989013" indent="-187325" algn="l" rtl="0" eaLnBrk="1" fontAlgn="base" hangingPunct="1">
              <a:spcAft>
                <a:spcPct val="0"/>
              </a:spcAft>
              <a:defRPr lang="fr-FR" sz="1800" b="0" i="1" kern="1200" dirty="0" smtClean="0">
                <a:solidFill>
                  <a:srgbClr val="0C419A"/>
                </a:solidFill>
                <a:effectLst/>
                <a:latin typeface="Century Gothic" panose="020B0502020202020204" pitchFamily="34" charset="0"/>
                <a:ea typeface="+mn-ea"/>
                <a:cs typeface="+mn-cs"/>
              </a:defRPr>
            </a:lvl4pPr>
            <a:lvl5pPr marL="1420813" indent="-342900" algn="l" rtl="0" eaLnBrk="1" fontAlgn="base" hangingPunct="1">
              <a:spcAft>
                <a:spcPct val="0"/>
              </a:spcAft>
              <a:buFont typeface="Arial" panose="020B0604020202020204" pitchFamily="34" charset="0"/>
              <a:buChar char="•"/>
              <a:defRPr lang="en-US" sz="1600" b="0" kern="1200" dirty="0">
                <a:solidFill>
                  <a:srgbClr val="0C419A"/>
                </a:solidFill>
                <a:effectLst/>
                <a:latin typeface="Century Gothic" panose="020B0502020202020204" pitchFamily="34" charset="0"/>
                <a:ea typeface="+mn-ea"/>
                <a:cs typeface="+mn-cs"/>
              </a:defRPr>
            </a:lvl5pPr>
          </a:lstStyle>
          <a:p>
            <a:pPr lvl="0"/>
            <a:r>
              <a:rPr lang="fr-FR" dirty="0" smtClean="0"/>
              <a:t>Modifiez les styles du texte du masque</a:t>
            </a:r>
          </a:p>
          <a:p>
            <a:pPr lvl="1"/>
            <a:r>
              <a:rPr lang="fr-FR" dirty="0" smtClean="0"/>
              <a:t> Deuxième niveau</a:t>
            </a:r>
          </a:p>
          <a:p>
            <a:pPr lvl="2"/>
            <a:r>
              <a:rPr lang="fr-FR" dirty="0" smtClean="0"/>
              <a:t>Troisième niveau</a:t>
            </a:r>
          </a:p>
          <a:p>
            <a:pPr lvl="3"/>
            <a:r>
              <a:rPr lang="fr-FR" dirty="0" smtClean="0"/>
              <a:t>Quatrième niveau</a:t>
            </a:r>
          </a:p>
          <a:p>
            <a:pPr lvl="4"/>
            <a:r>
              <a:rPr lang="fr-FR" dirty="0" smtClean="0"/>
              <a:t>Cinquième niveau</a:t>
            </a:r>
          </a:p>
          <a:p>
            <a:pPr lvl="4"/>
            <a:endParaRPr lang="fr-FR" dirty="0" smtClean="0"/>
          </a:p>
          <a:p>
            <a:pPr lvl="5"/>
            <a:endParaRPr lang="en-US" dirty="0"/>
          </a:p>
        </p:txBody>
      </p:sp>
      <p:sp>
        <p:nvSpPr>
          <p:cNvPr id="5" name="Titre 4"/>
          <p:cNvSpPr>
            <a:spLocks noGrp="1"/>
          </p:cNvSpPr>
          <p:nvPr>
            <p:ph type="title" hasCustomPrompt="1"/>
          </p:nvPr>
        </p:nvSpPr>
        <p:spPr>
          <a:xfrm>
            <a:off x="122237" y="114300"/>
            <a:ext cx="8417913" cy="428559"/>
          </a:xfrm>
        </p:spPr>
        <p:txBody>
          <a:bodyPr>
            <a:normAutofit/>
          </a:bodyPr>
          <a:lstStyle>
            <a:lvl1pPr algn="l" rtl="0" fontAlgn="base">
              <a:spcBef>
                <a:spcPct val="0"/>
              </a:spcBef>
              <a:spcAft>
                <a:spcPct val="0"/>
              </a:spcAft>
              <a:defRPr lang="en-US" sz="2000" b="1" kern="1200" cap="none" baseline="0" dirty="0">
                <a:solidFill>
                  <a:srgbClr val="0C419A"/>
                </a:solidFill>
                <a:effectLst/>
                <a:latin typeface="Century Gothic" panose="020B0502020202020204" pitchFamily="34" charset="0"/>
                <a:ea typeface="+mn-ea"/>
                <a:cs typeface="+mn-cs"/>
              </a:defRPr>
            </a:lvl1pPr>
          </a:lstStyle>
          <a:p>
            <a:r>
              <a:rPr lang="fr-FR" dirty="0" smtClean="0"/>
              <a:t>TITRE DE LA PARTIE (1. </a:t>
            </a:r>
            <a:r>
              <a:rPr lang="fr-FR" dirty="0" err="1" smtClean="0"/>
              <a:t>Xxxx</a:t>
            </a:r>
            <a:r>
              <a:rPr lang="fr-FR" dirty="0" smtClean="0"/>
              <a:t>)</a:t>
            </a:r>
            <a:endParaRPr lang="en-US" dirty="0"/>
          </a:p>
        </p:txBody>
      </p:sp>
      <p:sp>
        <p:nvSpPr>
          <p:cNvPr id="17" name="Espace réservé du numéro de diapositive 5"/>
          <p:cNvSpPr>
            <a:spLocks noGrp="1"/>
          </p:cNvSpPr>
          <p:nvPr>
            <p:ph type="sldNum" sz="quarter" idx="12"/>
          </p:nvPr>
        </p:nvSpPr>
        <p:spPr>
          <a:xfrm>
            <a:off x="6974904" y="6376243"/>
            <a:ext cx="2133600" cy="365125"/>
          </a:xfrm>
        </p:spPr>
        <p:txBody>
          <a:bodyPr/>
          <a:lstStyle>
            <a:lvl1pPr>
              <a:defRPr sz="1100" b="1">
                <a:solidFill>
                  <a:srgbClr val="003399"/>
                </a:solidFill>
              </a:defRPr>
            </a:lvl1pPr>
          </a:lstStyle>
          <a:p>
            <a:fld id="{3ACA44D4-D76B-42E1-80D5-C11380861482}" type="slidenum">
              <a:rPr lang="fr-FR" smtClean="0"/>
              <a:pPr/>
              <a:t>‹N°›</a:t>
            </a:fld>
            <a:endParaRPr lang="fr-FR" dirty="0"/>
          </a:p>
        </p:txBody>
      </p:sp>
    </p:spTree>
    <p:extLst>
      <p:ext uri="{BB962C8B-B14F-4D97-AF65-F5344CB8AC3E}">
        <p14:creationId xmlns:p14="http://schemas.microsoft.com/office/powerpoint/2010/main" val="2608911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9" name="Picture 248" descr="vague_filetsBleu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638" y="0"/>
            <a:ext cx="9123362"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vague_filetsBleus"/>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915828"/>
            <a:ext cx="9144000" cy="981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0" y="418654"/>
            <a:ext cx="9087866" cy="490066"/>
          </a:xfrm>
        </p:spPr>
        <p:txBody>
          <a:bodyPr>
            <a:normAutofit/>
          </a:bodyPr>
          <a:lstStyle>
            <a:lvl1pPr algn="l">
              <a:defRPr sz="2400" b="1" baseline="0">
                <a:solidFill>
                  <a:srgbClr val="003399"/>
                </a:solidFill>
              </a:defRPr>
            </a:lvl1pPr>
          </a:lstStyle>
          <a:p>
            <a:r>
              <a:rPr lang="fr-FR" dirty="0" smtClean="0"/>
              <a:t>Modifiez le style du titre</a:t>
            </a:r>
            <a:endParaRPr lang="fr-FR" dirty="0"/>
          </a:p>
        </p:txBody>
      </p:sp>
      <p:pic>
        <p:nvPicPr>
          <p:cNvPr id="7" name="Picture 11" descr="logo_Diaporama"/>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121971" y="5915829"/>
            <a:ext cx="1626493" cy="92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u numéro de diapositive 5"/>
          <p:cNvSpPr>
            <a:spLocks noGrp="1"/>
          </p:cNvSpPr>
          <p:nvPr>
            <p:ph type="sldNum" sz="quarter" idx="12"/>
          </p:nvPr>
        </p:nvSpPr>
        <p:spPr>
          <a:xfrm>
            <a:off x="6974904" y="6376243"/>
            <a:ext cx="2133600" cy="365125"/>
          </a:xfrm>
        </p:spPr>
        <p:txBody>
          <a:bodyPr/>
          <a:lstStyle>
            <a:lvl1pPr>
              <a:defRPr sz="1100" b="1">
                <a:solidFill>
                  <a:srgbClr val="003399"/>
                </a:solidFill>
              </a:defRPr>
            </a:lvl1pPr>
          </a:lstStyle>
          <a:p>
            <a:fld id="{3ACA44D4-D76B-42E1-80D5-C11380861482}" type="slidenum">
              <a:rPr lang="fr-FR" smtClean="0"/>
              <a:pPr/>
              <a:t>‹N°›</a:t>
            </a:fld>
            <a:endParaRPr lang="fr-FR" dirty="0"/>
          </a:p>
        </p:txBody>
      </p:sp>
      <p:sp>
        <p:nvSpPr>
          <p:cNvPr id="10" name="Espace réservé du texte 2"/>
          <p:cNvSpPr>
            <a:spLocks noGrp="1"/>
          </p:cNvSpPr>
          <p:nvPr>
            <p:ph idx="1"/>
          </p:nvPr>
        </p:nvSpPr>
        <p:spPr>
          <a:xfrm>
            <a:off x="467519" y="1268760"/>
            <a:ext cx="8229600" cy="4525963"/>
          </a:xfrm>
          <a:prstGeom prst="rect">
            <a:avLst/>
          </a:prstGeom>
        </p:spPr>
        <p:txBody>
          <a:bodyPr vert="horz" lIns="91440" tIns="45720" rIns="91440" bIns="45720" rtlCol="0">
            <a:normAutofit/>
          </a:bodyPr>
          <a:lstStyle>
            <a:lvl1pPr>
              <a:defRPr sz="2400" b="1"/>
            </a:lvl1pPr>
            <a:lvl2pPr>
              <a:defRPr sz="2000" b="1"/>
            </a:lvl2pPr>
            <a:lvl3pPr>
              <a:defRPr sz="1800"/>
            </a:lvl3pPr>
            <a:lvl4pPr>
              <a:defRPr sz="1600"/>
            </a:lvl4pPr>
            <a:lvl5pPr>
              <a:defRPr sz="1600"/>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40023313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xfrm>
            <a:off x="0" y="6525344"/>
            <a:ext cx="2771800" cy="476250"/>
          </a:xfrm>
          <a:ln/>
        </p:spPr>
        <p:txBody>
          <a:bodyPr/>
          <a:lstStyle>
            <a:lvl1pPr>
              <a:defRPr/>
            </a:lvl1pPr>
          </a:lstStyle>
          <a:p>
            <a:pPr>
              <a:defRPr/>
            </a:pPr>
            <a:r>
              <a:rPr lang="fr-FR" dirty="0" smtClean="0">
                <a:solidFill>
                  <a:srgbClr val="333399"/>
                </a:solidFill>
              </a:rPr>
              <a:t>Conseil UNCAM 23 juin 2016</a:t>
            </a:r>
            <a:endParaRPr lang="fr-FR" dirty="0">
              <a:solidFill>
                <a:srgbClr val="333399"/>
              </a:solidFill>
            </a:endParaRPr>
          </a:p>
        </p:txBody>
      </p:sp>
      <p:sp>
        <p:nvSpPr>
          <p:cNvPr id="5" name="Rectangle 6"/>
          <p:cNvSpPr>
            <a:spLocks noGrp="1" noChangeArrowheads="1"/>
          </p:cNvSpPr>
          <p:nvPr>
            <p:ph type="sldNum" sz="quarter" idx="11"/>
          </p:nvPr>
        </p:nvSpPr>
        <p:spPr>
          <a:xfrm>
            <a:off x="7812360" y="6453336"/>
            <a:ext cx="2133600" cy="476250"/>
          </a:xfrm>
          <a:ln/>
        </p:spPr>
        <p:txBody>
          <a:bodyPr/>
          <a:lstStyle>
            <a:lvl1pPr>
              <a:defRPr/>
            </a:lvl1pPr>
          </a:lstStyle>
          <a:p>
            <a:pPr>
              <a:defRPr/>
            </a:pPr>
            <a:fld id="{05FB36A4-7287-45EC-9733-F5F804A533C3}"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2787506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0" y="908050"/>
            <a:ext cx="4495800" cy="4897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908050"/>
            <a:ext cx="4495800" cy="4897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xfrm>
            <a:off x="0" y="6453336"/>
            <a:ext cx="2133600" cy="476250"/>
          </a:xfrm>
          <a:ln/>
        </p:spPr>
        <p:txBody>
          <a:bodyPr/>
          <a:lstStyle>
            <a:lvl1pPr>
              <a:defRPr/>
            </a:lvl1pPr>
          </a:lstStyle>
          <a:p>
            <a:pPr>
              <a:defRPr/>
            </a:pPr>
            <a:r>
              <a:rPr lang="fr-FR" smtClean="0">
                <a:solidFill>
                  <a:srgbClr val="333399"/>
                </a:solidFill>
              </a:rPr>
              <a:t>Septembre 2012</a:t>
            </a:r>
            <a:endParaRPr lang="fr-FR" dirty="0">
              <a:solidFill>
                <a:srgbClr val="333399"/>
              </a:solidFill>
            </a:endParaRPr>
          </a:p>
        </p:txBody>
      </p:sp>
      <p:sp>
        <p:nvSpPr>
          <p:cNvPr id="6" name="Rectangle 6"/>
          <p:cNvSpPr>
            <a:spLocks noGrp="1" noChangeArrowheads="1"/>
          </p:cNvSpPr>
          <p:nvPr>
            <p:ph type="sldNum" sz="quarter" idx="11"/>
          </p:nvPr>
        </p:nvSpPr>
        <p:spPr>
          <a:xfrm>
            <a:off x="7740352" y="6453336"/>
            <a:ext cx="2133600" cy="476250"/>
          </a:xfrm>
          <a:ln/>
        </p:spPr>
        <p:txBody>
          <a:bodyPr/>
          <a:lstStyle>
            <a:lvl1pPr>
              <a:defRPr/>
            </a:lvl1pPr>
          </a:lstStyle>
          <a:p>
            <a:pPr>
              <a:defRPr/>
            </a:pPr>
            <a:fld id="{02466487-CBC8-4285-86B0-9BF6CD468714}" type="slidenum">
              <a:rPr lang="fr-FR">
                <a:solidFill>
                  <a:srgbClr val="333399"/>
                </a:solidFill>
              </a:rPr>
              <a:pPr>
                <a:defRPr/>
              </a:pPr>
              <a:t>‹N°›</a:t>
            </a:fld>
            <a:endParaRPr lang="fr-FR" dirty="0">
              <a:solidFill>
                <a:srgbClr val="333399"/>
              </a:solidFill>
            </a:endParaRPr>
          </a:p>
        </p:txBody>
      </p:sp>
    </p:spTree>
    <p:extLst>
      <p:ext uri="{BB962C8B-B14F-4D97-AF65-F5344CB8AC3E}">
        <p14:creationId xmlns:p14="http://schemas.microsoft.com/office/powerpoint/2010/main" val="33530784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8" name="Rectangle 6"/>
          <p:cNvSpPr>
            <a:spLocks noGrp="1" noChangeArrowheads="1"/>
          </p:cNvSpPr>
          <p:nvPr>
            <p:ph type="sldNum" sz="quarter" idx="11"/>
          </p:nvPr>
        </p:nvSpPr>
        <p:spPr>
          <a:ln/>
        </p:spPr>
        <p:txBody>
          <a:bodyPr/>
          <a:lstStyle>
            <a:lvl1pPr>
              <a:defRPr/>
            </a:lvl1pPr>
          </a:lstStyle>
          <a:p>
            <a:pPr>
              <a:defRPr/>
            </a:pPr>
            <a:fld id="{F8647B34-5303-43FF-8AD4-0AD872746346}"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37468606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4B4F7924-99CF-4DBB-9B68-CAEA98C19AF6}"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8210145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bg>
      <p:bgRef idx="1001">
        <a:schemeClr val="bg1"/>
      </p:bgRef>
    </p:b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787DEFD4-5DA6-4D4D-854A-A58275815400}"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1191375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77C5FEAC-7BA1-4056-963F-DF949282FAA1}"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20240815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r>
              <a:rPr lang="fr-FR" smtClean="0">
                <a:solidFill>
                  <a:srgbClr val="333399"/>
                </a:solidFill>
              </a:rPr>
              <a:t>Septembre 2012</a:t>
            </a:r>
            <a:endParaRPr lang="fr-FR">
              <a:solidFill>
                <a:srgbClr val="333399"/>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2B838283-EDF5-4CB7-9EF7-E30B94CF5AF2}" type="slidenum">
              <a:rPr lang="fr-FR">
                <a:solidFill>
                  <a:srgbClr val="333399"/>
                </a:solidFill>
              </a:rPr>
              <a:pPr>
                <a:defRPr/>
              </a:pPr>
              <a:t>‹N°›</a:t>
            </a:fld>
            <a:endParaRPr lang="fr-FR">
              <a:solidFill>
                <a:srgbClr val="333399"/>
              </a:solidFill>
            </a:endParaRPr>
          </a:p>
        </p:txBody>
      </p:sp>
    </p:spTree>
    <p:extLst>
      <p:ext uri="{BB962C8B-B14F-4D97-AF65-F5344CB8AC3E}">
        <p14:creationId xmlns:p14="http://schemas.microsoft.com/office/powerpoint/2010/main" val="22968375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4.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lumMod val="0"/>
                <a:lumOff val="100000"/>
                <a:alpha val="0"/>
              </a:srgbClr>
            </a:gs>
            <a:gs pos="88000">
              <a:srgbClr val="D4DEFF"/>
            </a:gs>
            <a:gs pos="88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pic>
        <p:nvPicPr>
          <p:cNvPr id="1026" name="Picture 248" descr="vague_filetsBleu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638" y="0"/>
            <a:ext cx="9123362"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7" name="Group 9"/>
          <p:cNvGrpSpPr>
            <a:grpSpLocks/>
          </p:cNvGrpSpPr>
          <p:nvPr/>
        </p:nvGrpSpPr>
        <p:grpSpPr bwMode="auto">
          <a:xfrm>
            <a:off x="0" y="5751289"/>
            <a:ext cx="9144000" cy="1146175"/>
            <a:chOff x="0" y="3598"/>
            <a:chExt cx="5760" cy="722"/>
          </a:xfrm>
        </p:grpSpPr>
        <p:pic>
          <p:nvPicPr>
            <p:cNvPr id="1032" name="Picture 10" descr="vague_filetsBleus"/>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3600"/>
              <a:ext cx="57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1" descr="logo_Diaporama"/>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4340" y="3598"/>
              <a:ext cx="1206" cy="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8" name="Rectangle 3"/>
          <p:cNvSpPr>
            <a:spLocks noGrp="1" noChangeArrowheads="1"/>
          </p:cNvSpPr>
          <p:nvPr>
            <p:ph type="body" idx="1"/>
          </p:nvPr>
        </p:nvSpPr>
        <p:spPr bwMode="auto">
          <a:xfrm>
            <a:off x="0" y="908050"/>
            <a:ext cx="9144000" cy="489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6388" name="Rectangle 4"/>
          <p:cNvSpPr>
            <a:spLocks noGrp="1" noChangeArrowheads="1"/>
          </p:cNvSpPr>
          <p:nvPr>
            <p:ph type="dt" sz="half" idx="2"/>
          </p:nvPr>
        </p:nvSpPr>
        <p:spPr bwMode="auto">
          <a:xfrm>
            <a:off x="0" y="6525344"/>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accent2"/>
                </a:solidFill>
              </a:defRPr>
            </a:lvl1pPr>
          </a:lstStyle>
          <a:p>
            <a:pPr fontAlgn="base">
              <a:spcBef>
                <a:spcPct val="0"/>
              </a:spcBef>
              <a:spcAft>
                <a:spcPct val="0"/>
              </a:spcAft>
              <a:defRPr/>
            </a:pPr>
            <a:r>
              <a:rPr lang="fr-FR" smtClean="0">
                <a:solidFill>
                  <a:srgbClr val="333399"/>
                </a:solidFill>
              </a:rPr>
              <a:t>Septembre 2012</a:t>
            </a:r>
            <a:endParaRPr lang="fr-FR" dirty="0">
              <a:solidFill>
                <a:srgbClr val="333399"/>
              </a:solidFill>
            </a:endParaRPr>
          </a:p>
        </p:txBody>
      </p:sp>
      <p:sp>
        <p:nvSpPr>
          <p:cNvPr id="16390" name="Rectangle 6"/>
          <p:cNvSpPr>
            <a:spLocks noGrp="1" noChangeArrowheads="1"/>
          </p:cNvSpPr>
          <p:nvPr>
            <p:ph type="sldNum" sz="quarter" idx="4"/>
          </p:nvPr>
        </p:nvSpPr>
        <p:spPr bwMode="auto">
          <a:xfrm>
            <a:off x="7867650" y="6525344"/>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accent2"/>
                </a:solidFill>
                <a:latin typeface="Arial" charset="0"/>
              </a:defRPr>
            </a:lvl1pPr>
          </a:lstStyle>
          <a:p>
            <a:pPr fontAlgn="base">
              <a:spcBef>
                <a:spcPct val="0"/>
              </a:spcBef>
              <a:spcAft>
                <a:spcPct val="0"/>
              </a:spcAft>
              <a:defRPr/>
            </a:pPr>
            <a:fld id="{128FB927-92CD-46D9-94A7-217B7D170AD0}" type="slidenum">
              <a:rPr lang="fr-FR">
                <a:solidFill>
                  <a:srgbClr val="333399"/>
                </a:solidFill>
              </a:rPr>
              <a:pPr fontAlgn="base">
                <a:spcBef>
                  <a:spcPct val="0"/>
                </a:spcBef>
                <a:spcAft>
                  <a:spcPct val="0"/>
                </a:spcAft>
                <a:defRPr/>
              </a:pPr>
              <a:t>‹N°›</a:t>
            </a:fld>
            <a:endParaRPr lang="fr-FR">
              <a:solidFill>
                <a:srgbClr val="333399"/>
              </a:solidFill>
            </a:endParaRPr>
          </a:p>
        </p:txBody>
      </p:sp>
      <p:sp>
        <p:nvSpPr>
          <p:cNvPr id="1031" name="Rectangle 14"/>
          <p:cNvSpPr>
            <a:spLocks noGrp="1" noChangeArrowheads="1"/>
          </p:cNvSpPr>
          <p:nvPr>
            <p:ph type="title"/>
          </p:nvPr>
        </p:nvSpPr>
        <p:spPr bwMode="auto">
          <a:xfrm>
            <a:off x="52388" y="85725"/>
            <a:ext cx="9091612" cy="417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smtClean="0"/>
              <a:t>Titre</a:t>
            </a:r>
          </a:p>
        </p:txBody>
      </p:sp>
    </p:spTree>
    <p:extLst>
      <p:ext uri="{BB962C8B-B14F-4D97-AF65-F5344CB8AC3E}">
        <p14:creationId xmlns:p14="http://schemas.microsoft.com/office/powerpoint/2010/main" val="310526119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Lst>
  <p:timing>
    <p:tnLst>
      <p:par>
        <p:cTn id="1" dur="indefinite" restart="never" nodeType="tmRoot"/>
      </p:par>
    </p:tnLst>
  </p:timing>
  <p:hf hdr="0" ftr="0" dt="0"/>
  <p:txStyles>
    <p:titleStyle>
      <a:lvl1pPr algn="l" rtl="0" eaLnBrk="0" fontAlgn="base" hangingPunct="0">
        <a:spcBef>
          <a:spcPct val="0"/>
        </a:spcBef>
        <a:spcAft>
          <a:spcPct val="0"/>
        </a:spcAft>
        <a:defRPr sz="2000" b="1">
          <a:solidFill>
            <a:schemeClr val="accent2"/>
          </a:solidFill>
          <a:latin typeface="+mj-lt"/>
          <a:ea typeface="+mj-ea"/>
          <a:cs typeface="+mj-cs"/>
        </a:defRPr>
      </a:lvl1pPr>
      <a:lvl2pPr algn="l" rtl="0" eaLnBrk="0" fontAlgn="base" hangingPunct="0">
        <a:spcBef>
          <a:spcPct val="0"/>
        </a:spcBef>
        <a:spcAft>
          <a:spcPct val="0"/>
        </a:spcAft>
        <a:defRPr sz="2000" b="1">
          <a:solidFill>
            <a:schemeClr val="accent2"/>
          </a:solidFill>
          <a:latin typeface="Century Gothic" pitchFamily="34" charset="0"/>
        </a:defRPr>
      </a:lvl2pPr>
      <a:lvl3pPr algn="l" rtl="0" eaLnBrk="0" fontAlgn="base" hangingPunct="0">
        <a:spcBef>
          <a:spcPct val="0"/>
        </a:spcBef>
        <a:spcAft>
          <a:spcPct val="0"/>
        </a:spcAft>
        <a:defRPr sz="2000" b="1">
          <a:solidFill>
            <a:schemeClr val="accent2"/>
          </a:solidFill>
          <a:latin typeface="Century Gothic" pitchFamily="34" charset="0"/>
        </a:defRPr>
      </a:lvl3pPr>
      <a:lvl4pPr algn="l" rtl="0" eaLnBrk="0" fontAlgn="base" hangingPunct="0">
        <a:spcBef>
          <a:spcPct val="0"/>
        </a:spcBef>
        <a:spcAft>
          <a:spcPct val="0"/>
        </a:spcAft>
        <a:defRPr sz="2000" b="1">
          <a:solidFill>
            <a:schemeClr val="accent2"/>
          </a:solidFill>
          <a:latin typeface="Century Gothic" pitchFamily="34" charset="0"/>
        </a:defRPr>
      </a:lvl4pPr>
      <a:lvl5pPr algn="l" rtl="0" eaLnBrk="0" fontAlgn="base" hangingPunct="0">
        <a:spcBef>
          <a:spcPct val="0"/>
        </a:spcBef>
        <a:spcAft>
          <a:spcPct val="0"/>
        </a:spcAft>
        <a:defRPr sz="2000" b="1">
          <a:solidFill>
            <a:schemeClr val="accent2"/>
          </a:solidFill>
          <a:latin typeface="Century Gothic" pitchFamily="34" charset="0"/>
        </a:defRPr>
      </a:lvl5pPr>
      <a:lvl6pPr marL="457200" algn="l" rtl="0" fontAlgn="base">
        <a:spcBef>
          <a:spcPct val="0"/>
        </a:spcBef>
        <a:spcAft>
          <a:spcPct val="0"/>
        </a:spcAft>
        <a:defRPr sz="2000" b="1">
          <a:solidFill>
            <a:schemeClr val="accent2"/>
          </a:solidFill>
          <a:latin typeface="Century Gothic" pitchFamily="34" charset="0"/>
        </a:defRPr>
      </a:lvl6pPr>
      <a:lvl7pPr marL="914400" algn="l" rtl="0" fontAlgn="base">
        <a:spcBef>
          <a:spcPct val="0"/>
        </a:spcBef>
        <a:spcAft>
          <a:spcPct val="0"/>
        </a:spcAft>
        <a:defRPr sz="2000" b="1">
          <a:solidFill>
            <a:schemeClr val="accent2"/>
          </a:solidFill>
          <a:latin typeface="Century Gothic" pitchFamily="34" charset="0"/>
        </a:defRPr>
      </a:lvl7pPr>
      <a:lvl8pPr marL="1371600" algn="l" rtl="0" fontAlgn="base">
        <a:spcBef>
          <a:spcPct val="0"/>
        </a:spcBef>
        <a:spcAft>
          <a:spcPct val="0"/>
        </a:spcAft>
        <a:defRPr sz="2000" b="1">
          <a:solidFill>
            <a:schemeClr val="accent2"/>
          </a:solidFill>
          <a:latin typeface="Century Gothic" pitchFamily="34" charset="0"/>
        </a:defRPr>
      </a:lvl8pPr>
      <a:lvl9pPr marL="1828800" algn="l" rtl="0" fontAlgn="base">
        <a:spcBef>
          <a:spcPct val="0"/>
        </a:spcBef>
        <a:spcAft>
          <a:spcPct val="0"/>
        </a:spcAft>
        <a:defRPr sz="2000" b="1">
          <a:solidFill>
            <a:schemeClr val="accent2"/>
          </a:solidFill>
          <a:latin typeface="Century Gothic" pitchFamily="34" charset="0"/>
        </a:defRPr>
      </a:lvl9pPr>
    </p:titleStyle>
    <p:bodyStyle>
      <a:lvl1pPr marL="342900" indent="-342900" algn="l" rtl="0" eaLnBrk="0" fontAlgn="base" hangingPunct="0">
        <a:spcBef>
          <a:spcPct val="20000"/>
        </a:spcBef>
        <a:spcAft>
          <a:spcPct val="0"/>
        </a:spcAft>
        <a:buChar char="•"/>
        <a:defRPr sz="2000">
          <a:solidFill>
            <a:schemeClr val="accent2"/>
          </a:solidFill>
          <a:latin typeface="+mn-lt"/>
          <a:ea typeface="+mn-ea"/>
          <a:cs typeface="+mn-cs"/>
        </a:defRPr>
      </a:lvl1pPr>
      <a:lvl2pPr marL="742950" indent="-285750" algn="l" rtl="0" eaLnBrk="0" fontAlgn="base" hangingPunct="0">
        <a:spcBef>
          <a:spcPct val="20000"/>
        </a:spcBef>
        <a:spcAft>
          <a:spcPct val="0"/>
        </a:spcAft>
        <a:buFont typeface="Century Gothic" pitchFamily="34" charset="0"/>
        <a:buChar char="−"/>
        <a:defRPr>
          <a:solidFill>
            <a:schemeClr val="accent2"/>
          </a:solidFill>
          <a:latin typeface="+mn-lt"/>
        </a:defRPr>
      </a:lvl2pPr>
      <a:lvl3pPr marL="1143000" indent="-228600" algn="l" rtl="0" eaLnBrk="0" fontAlgn="base" hangingPunct="0">
        <a:spcBef>
          <a:spcPct val="20000"/>
        </a:spcBef>
        <a:spcAft>
          <a:spcPct val="0"/>
        </a:spcAft>
        <a:buFont typeface="Century Gothic" pitchFamily="34" charset="0"/>
        <a:buChar char="−"/>
        <a:defRPr sz="1600">
          <a:solidFill>
            <a:schemeClr val="accent2"/>
          </a:solidFill>
          <a:latin typeface="+mn-lt"/>
        </a:defRPr>
      </a:lvl3pPr>
      <a:lvl4pPr marL="1600200" indent="-228600" algn="l" rtl="0" eaLnBrk="0" fontAlgn="base" hangingPunct="0">
        <a:spcBef>
          <a:spcPct val="20000"/>
        </a:spcBef>
        <a:spcAft>
          <a:spcPct val="0"/>
        </a:spcAft>
        <a:buChar char="•"/>
        <a:defRPr sz="2000">
          <a:solidFill>
            <a:schemeClr val="accent2"/>
          </a:solidFill>
          <a:latin typeface="+mn-lt"/>
        </a:defRPr>
      </a:lvl4pPr>
      <a:lvl5pPr marL="2057400" indent="-228600" algn="l" rtl="0" eaLnBrk="0" fontAlgn="base" hangingPunct="0">
        <a:spcBef>
          <a:spcPct val="20000"/>
        </a:spcBef>
        <a:spcAft>
          <a:spcPct val="0"/>
        </a:spcAft>
        <a:buChar char="•"/>
        <a:defRPr sz="2000">
          <a:solidFill>
            <a:schemeClr val="accent2"/>
          </a:solidFill>
          <a:latin typeface="+mn-lt"/>
        </a:defRPr>
      </a:lvl5pPr>
      <a:lvl6pPr marL="2514600" indent="-228600" algn="l" rtl="0" fontAlgn="base">
        <a:spcBef>
          <a:spcPct val="20000"/>
        </a:spcBef>
        <a:spcAft>
          <a:spcPct val="0"/>
        </a:spcAft>
        <a:buChar char="•"/>
        <a:defRPr sz="2000">
          <a:solidFill>
            <a:schemeClr val="accent2"/>
          </a:solidFill>
          <a:latin typeface="+mn-lt"/>
        </a:defRPr>
      </a:lvl6pPr>
      <a:lvl7pPr marL="2971800" indent="-228600" algn="l" rtl="0" fontAlgn="base">
        <a:spcBef>
          <a:spcPct val="20000"/>
        </a:spcBef>
        <a:spcAft>
          <a:spcPct val="0"/>
        </a:spcAft>
        <a:buChar char="•"/>
        <a:defRPr sz="2000">
          <a:solidFill>
            <a:schemeClr val="accent2"/>
          </a:solidFill>
          <a:latin typeface="+mn-lt"/>
        </a:defRPr>
      </a:lvl7pPr>
      <a:lvl8pPr marL="3429000" indent="-228600" algn="l" rtl="0" fontAlgn="base">
        <a:spcBef>
          <a:spcPct val="20000"/>
        </a:spcBef>
        <a:spcAft>
          <a:spcPct val="0"/>
        </a:spcAft>
        <a:buChar char="•"/>
        <a:defRPr sz="2000">
          <a:solidFill>
            <a:schemeClr val="accent2"/>
          </a:solidFill>
          <a:latin typeface="+mn-lt"/>
        </a:defRPr>
      </a:lvl8pPr>
      <a:lvl9pPr marL="3886200" indent="-228600" algn="l" rtl="0" fontAlgn="base">
        <a:spcBef>
          <a:spcPct val="20000"/>
        </a:spcBef>
        <a:spcAft>
          <a:spcPct val="0"/>
        </a:spcAft>
        <a:buChar char="•"/>
        <a:defRPr sz="2000">
          <a:solidFill>
            <a:schemeClr val="accent2"/>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0" y="0"/>
            <a:ext cx="9144000"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ctr" anchorCtr="0" compatLnSpc="1">
            <a:prstTxWarp prst="textNoShape">
              <a:avLst/>
            </a:prstTxWarp>
          </a:bodyPr>
          <a:lstStyle/>
          <a:p>
            <a:pPr lvl="0"/>
            <a:r>
              <a:rPr lang="fr-FR" smtClean="0"/>
              <a:t>Cliquez et modifiez le titre</a:t>
            </a:r>
          </a:p>
        </p:txBody>
      </p:sp>
      <p:sp>
        <p:nvSpPr>
          <p:cNvPr id="1028" name="Rectangle 3"/>
          <p:cNvSpPr>
            <a:spLocks noGrp="1" noChangeArrowheads="1"/>
          </p:cNvSpPr>
          <p:nvPr>
            <p:ph type="body" idx="1"/>
          </p:nvPr>
        </p:nvSpPr>
        <p:spPr bwMode="auto">
          <a:xfrm>
            <a:off x="0" y="750888"/>
            <a:ext cx="9144000" cy="561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1030" name="Rectangle 6"/>
          <p:cNvSpPr>
            <a:spLocks noGrp="1" noChangeArrowheads="1"/>
          </p:cNvSpPr>
          <p:nvPr>
            <p:ph type="sldNum" sz="quarter" idx="4"/>
          </p:nvPr>
        </p:nvSpPr>
        <p:spPr bwMode="auto">
          <a:xfrm>
            <a:off x="8267700" y="0"/>
            <a:ext cx="876300"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algn="ctr" defTabSz="901863" eaLnBrk="0" hangingPunct="0">
              <a:defRPr sz="1200" b="1">
                <a:solidFill>
                  <a:srgbClr val="0C419A"/>
                </a:solidFill>
                <a:latin typeface="Arial" charset="0"/>
              </a:defRPr>
            </a:lvl1pPr>
          </a:lstStyle>
          <a:p>
            <a:pPr fontAlgn="base">
              <a:spcBef>
                <a:spcPct val="0"/>
              </a:spcBef>
              <a:spcAft>
                <a:spcPct val="0"/>
              </a:spcAft>
              <a:defRPr/>
            </a:pPr>
            <a:endParaRPr lang="fr-FR"/>
          </a:p>
          <a:p>
            <a:pPr fontAlgn="base">
              <a:spcBef>
                <a:spcPct val="0"/>
              </a:spcBef>
              <a:spcAft>
                <a:spcPct val="0"/>
              </a:spcAft>
              <a:defRPr/>
            </a:pPr>
            <a:fld id="{7C976F74-1E20-464B-9D7C-77E0856220BD}" type="slidenum">
              <a:rPr lang="fr-FR"/>
              <a:pPr fontAlgn="base">
                <a:spcBef>
                  <a:spcPct val="0"/>
                </a:spcBef>
                <a:spcAft>
                  <a:spcPct val="0"/>
                </a:spcAft>
                <a:defRPr/>
              </a:pPr>
              <a:t>‹N°›</a:t>
            </a:fld>
            <a:endParaRPr lang="fr-FR"/>
          </a:p>
        </p:txBody>
      </p:sp>
      <p:sp>
        <p:nvSpPr>
          <p:cNvPr id="2" name="Line 15"/>
          <p:cNvSpPr>
            <a:spLocks noChangeShapeType="1"/>
          </p:cNvSpPr>
          <p:nvPr/>
        </p:nvSpPr>
        <p:spPr bwMode="auto">
          <a:xfrm>
            <a:off x="0" y="622300"/>
            <a:ext cx="9144000" cy="0"/>
          </a:xfrm>
          <a:prstGeom prst="line">
            <a:avLst/>
          </a:prstGeom>
          <a:noFill/>
          <a:ln w="2857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072" tIns="39533" rIns="79072" bIns="39533"/>
          <a:lstStyle/>
          <a:p>
            <a:pPr fontAlgn="base">
              <a:spcBef>
                <a:spcPct val="0"/>
              </a:spcBef>
              <a:spcAft>
                <a:spcPct val="0"/>
              </a:spcAft>
            </a:pPr>
            <a:endParaRPr lang="fr-FR">
              <a:solidFill>
                <a:srgbClr val="000000"/>
              </a:solidFill>
            </a:endParaRPr>
          </a:p>
        </p:txBody>
      </p:sp>
      <p:sp>
        <p:nvSpPr>
          <p:cNvPr id="1029" name="Rectangle 5"/>
          <p:cNvSpPr>
            <a:spLocks noGrp="1" noChangeArrowheads="1"/>
          </p:cNvSpPr>
          <p:nvPr>
            <p:ph type="ftr" sz="quarter" idx="3"/>
          </p:nvPr>
        </p:nvSpPr>
        <p:spPr bwMode="auto">
          <a:xfrm>
            <a:off x="0" y="6402388"/>
            <a:ext cx="5435600"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algn="l" defTabSz="901863" eaLnBrk="0" hangingPunct="0">
              <a:defRPr sz="1100" b="0">
                <a:solidFill>
                  <a:srgbClr val="0C419A"/>
                </a:solidFill>
                <a:latin typeface="Arial" charset="0"/>
              </a:defRPr>
            </a:lvl1pPr>
          </a:lstStyle>
          <a:p>
            <a:pPr fontAlgn="base">
              <a:spcBef>
                <a:spcPct val="0"/>
              </a:spcBef>
              <a:spcAft>
                <a:spcPct val="0"/>
              </a:spcAft>
              <a:defRPr/>
            </a:pPr>
            <a:r>
              <a:rPr lang="fr-FR"/>
              <a:t>Généralisation du Tiers Payant</a:t>
            </a:r>
          </a:p>
        </p:txBody>
      </p:sp>
    </p:spTree>
    <p:extLst>
      <p:ext uri="{BB962C8B-B14F-4D97-AF65-F5344CB8AC3E}">
        <p14:creationId xmlns:p14="http://schemas.microsoft.com/office/powerpoint/2010/main" val="149584876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iming>
    <p:tnLst>
      <p:par>
        <p:cTn id="1" dur="indefinite" restart="never" nodeType="tmRoot"/>
      </p:par>
    </p:tnLst>
  </p:timing>
  <p:hf hdr="0" dt="0"/>
  <p:txStyles>
    <p:titleStyle>
      <a:lvl1pPr algn="ctr" defTabSz="892175" rtl="0" eaLnBrk="1" fontAlgn="base" hangingPunct="1">
        <a:spcBef>
          <a:spcPct val="0"/>
        </a:spcBef>
        <a:spcAft>
          <a:spcPct val="0"/>
        </a:spcAft>
        <a:defRPr sz="2700" b="1">
          <a:solidFill>
            <a:srgbClr val="0C419A"/>
          </a:solidFill>
          <a:latin typeface="+mj-lt"/>
          <a:ea typeface="+mj-ea"/>
          <a:cs typeface="+mj-cs"/>
        </a:defRPr>
      </a:lvl1pPr>
      <a:lvl2pPr algn="ctr" defTabSz="892175" rtl="0" eaLnBrk="1" fontAlgn="base" hangingPunct="1">
        <a:spcBef>
          <a:spcPct val="0"/>
        </a:spcBef>
        <a:spcAft>
          <a:spcPct val="0"/>
        </a:spcAft>
        <a:defRPr sz="2700" b="1">
          <a:solidFill>
            <a:srgbClr val="0C419A"/>
          </a:solidFill>
          <a:latin typeface="Arial" charset="0"/>
        </a:defRPr>
      </a:lvl2pPr>
      <a:lvl3pPr algn="ctr" defTabSz="892175" rtl="0" eaLnBrk="1" fontAlgn="base" hangingPunct="1">
        <a:spcBef>
          <a:spcPct val="0"/>
        </a:spcBef>
        <a:spcAft>
          <a:spcPct val="0"/>
        </a:spcAft>
        <a:defRPr sz="2700" b="1">
          <a:solidFill>
            <a:srgbClr val="0C419A"/>
          </a:solidFill>
          <a:latin typeface="Arial" charset="0"/>
        </a:defRPr>
      </a:lvl3pPr>
      <a:lvl4pPr algn="ctr" defTabSz="892175" rtl="0" eaLnBrk="1" fontAlgn="base" hangingPunct="1">
        <a:spcBef>
          <a:spcPct val="0"/>
        </a:spcBef>
        <a:spcAft>
          <a:spcPct val="0"/>
        </a:spcAft>
        <a:defRPr sz="2700" b="1">
          <a:solidFill>
            <a:srgbClr val="0C419A"/>
          </a:solidFill>
          <a:latin typeface="Arial" charset="0"/>
        </a:defRPr>
      </a:lvl4pPr>
      <a:lvl5pPr algn="ctr" defTabSz="892175" rtl="0" eaLnBrk="1" fontAlgn="base" hangingPunct="1">
        <a:spcBef>
          <a:spcPct val="0"/>
        </a:spcBef>
        <a:spcAft>
          <a:spcPct val="0"/>
        </a:spcAft>
        <a:defRPr sz="2700" b="1">
          <a:solidFill>
            <a:srgbClr val="0C419A"/>
          </a:solidFill>
          <a:latin typeface="Arial" charset="0"/>
        </a:defRPr>
      </a:lvl5pPr>
      <a:lvl6pPr marL="395326" algn="ctr" defTabSz="901863" rtl="0" eaLnBrk="1" fontAlgn="base" hangingPunct="1">
        <a:spcBef>
          <a:spcPct val="0"/>
        </a:spcBef>
        <a:spcAft>
          <a:spcPct val="0"/>
        </a:spcAft>
        <a:defRPr sz="2700" b="1">
          <a:solidFill>
            <a:srgbClr val="0C419A"/>
          </a:solidFill>
          <a:latin typeface="Arial" charset="0"/>
        </a:defRPr>
      </a:lvl6pPr>
      <a:lvl7pPr marL="790679" algn="ctr" defTabSz="901863" rtl="0" eaLnBrk="1" fontAlgn="base" hangingPunct="1">
        <a:spcBef>
          <a:spcPct val="0"/>
        </a:spcBef>
        <a:spcAft>
          <a:spcPct val="0"/>
        </a:spcAft>
        <a:defRPr sz="2700" b="1">
          <a:solidFill>
            <a:srgbClr val="0C419A"/>
          </a:solidFill>
          <a:latin typeface="Arial" charset="0"/>
        </a:defRPr>
      </a:lvl7pPr>
      <a:lvl8pPr marL="1186013" algn="ctr" defTabSz="901863" rtl="0" eaLnBrk="1" fontAlgn="base" hangingPunct="1">
        <a:spcBef>
          <a:spcPct val="0"/>
        </a:spcBef>
        <a:spcAft>
          <a:spcPct val="0"/>
        </a:spcAft>
        <a:defRPr sz="2700" b="1">
          <a:solidFill>
            <a:srgbClr val="0C419A"/>
          </a:solidFill>
          <a:latin typeface="Arial" charset="0"/>
        </a:defRPr>
      </a:lvl8pPr>
      <a:lvl9pPr marL="1581356" algn="ctr" defTabSz="901863" rtl="0" eaLnBrk="1" fontAlgn="base" hangingPunct="1">
        <a:spcBef>
          <a:spcPct val="0"/>
        </a:spcBef>
        <a:spcAft>
          <a:spcPct val="0"/>
        </a:spcAft>
        <a:defRPr sz="2700" b="1">
          <a:solidFill>
            <a:srgbClr val="0C419A"/>
          </a:solidFill>
          <a:latin typeface="Arial" charset="0"/>
        </a:defRPr>
      </a:lvl9pPr>
    </p:titleStyle>
    <p:body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p:bodyStyle>
    <p:otherStyle>
      <a:defPPr>
        <a:defRPr lang="fr-FR"/>
      </a:defPPr>
      <a:lvl1pPr marL="0" algn="l" defTabSz="790679" rtl="0" eaLnBrk="1" latinLnBrk="0" hangingPunct="1">
        <a:defRPr sz="1500" kern="1200">
          <a:solidFill>
            <a:schemeClr val="tx1"/>
          </a:solidFill>
          <a:latin typeface="+mn-lt"/>
          <a:ea typeface="+mn-ea"/>
          <a:cs typeface="+mn-cs"/>
        </a:defRPr>
      </a:lvl1pPr>
      <a:lvl2pPr marL="395326" algn="l" defTabSz="790679" rtl="0" eaLnBrk="1" latinLnBrk="0" hangingPunct="1">
        <a:defRPr sz="1500" kern="1200">
          <a:solidFill>
            <a:schemeClr val="tx1"/>
          </a:solidFill>
          <a:latin typeface="+mn-lt"/>
          <a:ea typeface="+mn-ea"/>
          <a:cs typeface="+mn-cs"/>
        </a:defRPr>
      </a:lvl2pPr>
      <a:lvl3pPr marL="790679" algn="l" defTabSz="790679" rtl="0" eaLnBrk="1" latinLnBrk="0" hangingPunct="1">
        <a:defRPr sz="1500" kern="1200">
          <a:solidFill>
            <a:schemeClr val="tx1"/>
          </a:solidFill>
          <a:latin typeface="+mn-lt"/>
          <a:ea typeface="+mn-ea"/>
          <a:cs typeface="+mn-cs"/>
        </a:defRPr>
      </a:lvl3pPr>
      <a:lvl4pPr marL="1186013" algn="l" defTabSz="790679" rtl="0" eaLnBrk="1" latinLnBrk="0" hangingPunct="1">
        <a:defRPr sz="1500" kern="1200">
          <a:solidFill>
            <a:schemeClr val="tx1"/>
          </a:solidFill>
          <a:latin typeface="+mn-lt"/>
          <a:ea typeface="+mn-ea"/>
          <a:cs typeface="+mn-cs"/>
        </a:defRPr>
      </a:lvl4pPr>
      <a:lvl5pPr marL="1581356" algn="l" defTabSz="790679" rtl="0" eaLnBrk="1" latinLnBrk="0" hangingPunct="1">
        <a:defRPr sz="1500" kern="1200">
          <a:solidFill>
            <a:schemeClr val="tx1"/>
          </a:solidFill>
          <a:latin typeface="+mn-lt"/>
          <a:ea typeface="+mn-ea"/>
          <a:cs typeface="+mn-cs"/>
        </a:defRPr>
      </a:lvl5pPr>
      <a:lvl6pPr marL="1976690" algn="l" defTabSz="790679" rtl="0" eaLnBrk="1" latinLnBrk="0" hangingPunct="1">
        <a:defRPr sz="1500" kern="1200">
          <a:solidFill>
            <a:schemeClr val="tx1"/>
          </a:solidFill>
          <a:latin typeface="+mn-lt"/>
          <a:ea typeface="+mn-ea"/>
          <a:cs typeface="+mn-cs"/>
        </a:defRPr>
      </a:lvl6pPr>
      <a:lvl7pPr marL="2372039" algn="l" defTabSz="790679" rtl="0" eaLnBrk="1" latinLnBrk="0" hangingPunct="1">
        <a:defRPr sz="1500" kern="1200">
          <a:solidFill>
            <a:schemeClr val="tx1"/>
          </a:solidFill>
          <a:latin typeface="+mn-lt"/>
          <a:ea typeface="+mn-ea"/>
          <a:cs typeface="+mn-cs"/>
        </a:defRPr>
      </a:lvl7pPr>
      <a:lvl8pPr marL="2767367" algn="l" defTabSz="790679" rtl="0" eaLnBrk="1" latinLnBrk="0" hangingPunct="1">
        <a:defRPr sz="1500" kern="1200">
          <a:solidFill>
            <a:schemeClr val="tx1"/>
          </a:solidFill>
          <a:latin typeface="+mn-lt"/>
          <a:ea typeface="+mn-ea"/>
          <a:cs typeface="+mn-cs"/>
        </a:defRPr>
      </a:lvl8pPr>
      <a:lvl9pPr marL="3162715" algn="l" defTabSz="790679" rtl="0" eaLnBrk="1" latinLnBrk="0" hangingPunct="1">
        <a:defRPr sz="15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Modifiez le style du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003399"/>
                </a:solidFill>
              </a:defRPr>
            </a:lvl1pPr>
          </a:lstStyle>
          <a:p>
            <a:fld id="{3ACA44D4-D76B-42E1-80D5-C11380861482}" type="slidenum">
              <a:rPr lang="fr-FR" smtClean="0"/>
              <a:pPr/>
              <a:t>‹N°›</a:t>
            </a:fld>
            <a:endParaRPr lang="fr-FR" dirty="0"/>
          </a:p>
        </p:txBody>
      </p:sp>
    </p:spTree>
    <p:extLst>
      <p:ext uri="{BB962C8B-B14F-4D97-AF65-F5344CB8AC3E}">
        <p14:creationId xmlns:p14="http://schemas.microsoft.com/office/powerpoint/2010/main" val="133941372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rgbClr val="003399"/>
          </a:solidFill>
          <a:latin typeface="+mj-lt"/>
          <a:ea typeface="+mj-ea"/>
          <a:cs typeface="+mj-cs"/>
        </a:defRPr>
      </a:lvl1pPr>
    </p:titleStyle>
    <p:bodyStyle>
      <a:lvl1pPr marL="342900" indent="-342900" algn="l" defTabSz="914400" rtl="0" eaLnBrk="1" latinLnBrk="0" hangingPunct="1">
        <a:spcBef>
          <a:spcPct val="20000"/>
        </a:spcBef>
        <a:buFont typeface="Wingdings" panose="05000000000000000000" pitchFamily="2" charset="2"/>
        <a:buChar char="Ø"/>
        <a:defRPr sz="3200" kern="1200">
          <a:solidFill>
            <a:srgbClr val="003399"/>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3399"/>
          </a:solidFill>
          <a:latin typeface="+mn-lt"/>
          <a:ea typeface="+mn-ea"/>
          <a:cs typeface="+mn-cs"/>
        </a:defRPr>
      </a:lvl2pPr>
      <a:lvl3pPr marL="1143000" indent="-228600" algn="l" defTabSz="914400" rtl="0" eaLnBrk="1" latinLnBrk="0" hangingPunct="1">
        <a:spcBef>
          <a:spcPct val="20000"/>
        </a:spcBef>
        <a:buFont typeface="Calibri" panose="020F0502020204030204" pitchFamily="34" charset="0"/>
        <a:buChar char="−"/>
        <a:defRPr sz="2400" kern="1200">
          <a:solidFill>
            <a:srgbClr val="003399"/>
          </a:solidFill>
          <a:latin typeface="+mn-lt"/>
          <a:ea typeface="+mn-ea"/>
          <a:cs typeface="+mn-cs"/>
        </a:defRPr>
      </a:lvl3pPr>
      <a:lvl4pPr marL="1600200" indent="-228600" algn="l" defTabSz="914400" rtl="0" eaLnBrk="1" latinLnBrk="0" hangingPunct="1">
        <a:spcBef>
          <a:spcPct val="20000"/>
        </a:spcBef>
        <a:buFont typeface="Courier New" panose="02070309020205020404" pitchFamily="49" charset="0"/>
        <a:buChar char="o"/>
        <a:defRPr sz="2000" kern="1200">
          <a:solidFill>
            <a:srgbClr val="003399"/>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3399"/>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684213" y="260350"/>
            <a:ext cx="7772400" cy="2117725"/>
          </a:xfrm>
        </p:spPr>
        <p:txBody>
          <a:bodyPr/>
          <a:lstStyle/>
          <a:p>
            <a:r>
              <a:rPr lang="fr-FR" altLang="fr-FR" sz="3600" dirty="0" smtClean="0">
                <a:latin typeface="Century Gothic" pitchFamily="34" charset="0"/>
                <a:cs typeface="Arial" pitchFamily="34" charset="0"/>
              </a:rPr>
              <a:t>Présentation de l’avenant 7 à la convention nationale des infirmiers</a:t>
            </a:r>
          </a:p>
        </p:txBody>
      </p:sp>
      <p:sp>
        <p:nvSpPr>
          <p:cNvPr id="3" name="Title 1"/>
          <p:cNvSpPr txBox="1">
            <a:spLocks/>
          </p:cNvSpPr>
          <p:nvPr/>
        </p:nvSpPr>
        <p:spPr bwMode="auto">
          <a:xfrm>
            <a:off x="323527" y="4005064"/>
            <a:ext cx="8557901" cy="974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ctr" anchorCtr="0" compatLnSpc="1">
            <a:prstTxWarp prst="textNoShape">
              <a:avLst/>
            </a:prstTxWarp>
          </a:bodyPr>
          <a:lstStyle>
            <a:lvl1pPr algn="ctr" defTabSz="892175" rtl="0" eaLnBrk="1" fontAlgn="base" hangingPunct="1">
              <a:spcBef>
                <a:spcPct val="0"/>
              </a:spcBef>
              <a:spcAft>
                <a:spcPct val="0"/>
              </a:spcAft>
              <a:defRPr sz="2700" b="1">
                <a:solidFill>
                  <a:schemeClr val="bg1"/>
                </a:solidFill>
                <a:latin typeface="+mj-lt"/>
                <a:ea typeface="+mj-ea"/>
                <a:cs typeface="+mj-cs"/>
              </a:defRPr>
            </a:lvl1pPr>
            <a:lvl2pPr algn="ctr" defTabSz="892175" rtl="0" eaLnBrk="1" fontAlgn="base" hangingPunct="1">
              <a:spcBef>
                <a:spcPct val="0"/>
              </a:spcBef>
              <a:spcAft>
                <a:spcPct val="0"/>
              </a:spcAft>
              <a:defRPr sz="2700" b="1">
                <a:solidFill>
                  <a:srgbClr val="0C419A"/>
                </a:solidFill>
                <a:latin typeface="Arial" charset="0"/>
              </a:defRPr>
            </a:lvl2pPr>
            <a:lvl3pPr algn="ctr" defTabSz="892175" rtl="0" eaLnBrk="1" fontAlgn="base" hangingPunct="1">
              <a:spcBef>
                <a:spcPct val="0"/>
              </a:spcBef>
              <a:spcAft>
                <a:spcPct val="0"/>
              </a:spcAft>
              <a:defRPr sz="2700" b="1">
                <a:solidFill>
                  <a:srgbClr val="0C419A"/>
                </a:solidFill>
                <a:latin typeface="Arial" charset="0"/>
              </a:defRPr>
            </a:lvl3pPr>
            <a:lvl4pPr algn="ctr" defTabSz="892175" rtl="0" eaLnBrk="1" fontAlgn="base" hangingPunct="1">
              <a:spcBef>
                <a:spcPct val="0"/>
              </a:spcBef>
              <a:spcAft>
                <a:spcPct val="0"/>
              </a:spcAft>
              <a:defRPr sz="2700" b="1">
                <a:solidFill>
                  <a:srgbClr val="0C419A"/>
                </a:solidFill>
                <a:latin typeface="Arial" charset="0"/>
              </a:defRPr>
            </a:lvl4pPr>
            <a:lvl5pPr algn="ctr" defTabSz="892175" rtl="0" eaLnBrk="1" fontAlgn="base" hangingPunct="1">
              <a:spcBef>
                <a:spcPct val="0"/>
              </a:spcBef>
              <a:spcAft>
                <a:spcPct val="0"/>
              </a:spcAft>
              <a:defRPr sz="2700" b="1">
                <a:solidFill>
                  <a:srgbClr val="0C419A"/>
                </a:solidFill>
                <a:latin typeface="Arial" charset="0"/>
              </a:defRPr>
            </a:lvl5pPr>
            <a:lvl6pPr marL="395326" algn="ctr" defTabSz="901863" rtl="0" eaLnBrk="1" fontAlgn="base" hangingPunct="1">
              <a:spcBef>
                <a:spcPct val="0"/>
              </a:spcBef>
              <a:spcAft>
                <a:spcPct val="0"/>
              </a:spcAft>
              <a:defRPr sz="2700" b="1">
                <a:solidFill>
                  <a:srgbClr val="0C419A"/>
                </a:solidFill>
                <a:latin typeface="Arial" charset="0"/>
              </a:defRPr>
            </a:lvl6pPr>
            <a:lvl7pPr marL="790679" algn="ctr" defTabSz="901863" rtl="0" eaLnBrk="1" fontAlgn="base" hangingPunct="1">
              <a:spcBef>
                <a:spcPct val="0"/>
              </a:spcBef>
              <a:spcAft>
                <a:spcPct val="0"/>
              </a:spcAft>
              <a:defRPr sz="2700" b="1">
                <a:solidFill>
                  <a:srgbClr val="0C419A"/>
                </a:solidFill>
                <a:latin typeface="Arial" charset="0"/>
              </a:defRPr>
            </a:lvl7pPr>
            <a:lvl8pPr marL="1186013" algn="ctr" defTabSz="901863" rtl="0" eaLnBrk="1" fontAlgn="base" hangingPunct="1">
              <a:spcBef>
                <a:spcPct val="0"/>
              </a:spcBef>
              <a:spcAft>
                <a:spcPct val="0"/>
              </a:spcAft>
              <a:defRPr sz="2700" b="1">
                <a:solidFill>
                  <a:srgbClr val="0C419A"/>
                </a:solidFill>
                <a:latin typeface="Arial" charset="0"/>
              </a:defRPr>
            </a:lvl8pPr>
            <a:lvl9pPr marL="1581356" algn="ctr" defTabSz="901863" rtl="0" eaLnBrk="1" fontAlgn="base" hangingPunct="1">
              <a:spcBef>
                <a:spcPct val="0"/>
              </a:spcBef>
              <a:spcAft>
                <a:spcPct val="0"/>
              </a:spcAft>
              <a:defRPr sz="2700" b="1">
                <a:solidFill>
                  <a:srgbClr val="0C419A"/>
                </a:solidFill>
                <a:latin typeface="Arial" charset="0"/>
              </a:defRPr>
            </a:lvl9pPr>
          </a:lstStyle>
          <a:p>
            <a:endParaRPr lang="fr-FR" altLang="fr-FR" sz="2800" kern="0" dirty="0" smtClean="0">
              <a:solidFill>
                <a:srgbClr val="002060"/>
              </a:solidFill>
              <a:latin typeface="Calibri" panose="020F0502020204030204" pitchFamily="34" charset="0"/>
              <a:cs typeface="Arial" pitchFamily="34" charset="0"/>
            </a:endParaRPr>
          </a:p>
          <a:p>
            <a:endParaRPr lang="fr-FR" altLang="fr-FR" sz="2800" kern="0" dirty="0">
              <a:solidFill>
                <a:srgbClr val="002060"/>
              </a:solidFill>
              <a:latin typeface="Calibri" panose="020F0502020204030204" pitchFamily="34" charset="0"/>
              <a:cs typeface="Arial" pitchFamily="34" charset="0"/>
            </a:endParaRPr>
          </a:p>
          <a:p>
            <a:endParaRPr lang="fr-FR" altLang="fr-FR" sz="2800" kern="0" dirty="0" smtClean="0">
              <a:solidFill>
                <a:srgbClr val="002060"/>
              </a:solidFill>
              <a:latin typeface="Calibri" panose="020F0502020204030204" pitchFamily="34" charset="0"/>
              <a:cs typeface="Arial" pitchFamily="34" charset="0"/>
            </a:endParaRPr>
          </a:p>
          <a:p>
            <a:endParaRPr lang="fr-FR" altLang="fr-FR" sz="2800" kern="0" dirty="0">
              <a:solidFill>
                <a:srgbClr val="002060"/>
              </a:solidFill>
              <a:latin typeface="Calibri" panose="020F0502020204030204" pitchFamily="34" charset="0"/>
              <a:cs typeface="Arial" pitchFamily="34" charset="0"/>
            </a:endParaRPr>
          </a:p>
          <a:p>
            <a:endParaRPr lang="fr-FR" altLang="fr-FR" sz="2800" kern="0" dirty="0" smtClean="0">
              <a:solidFill>
                <a:srgbClr val="002060"/>
              </a:solidFill>
              <a:latin typeface="Calibri" panose="020F0502020204030204" pitchFamily="34" charset="0"/>
              <a:cs typeface="Arial" pitchFamily="34" charset="0"/>
            </a:endParaRPr>
          </a:p>
          <a:p>
            <a:endParaRPr lang="fr-FR" altLang="fr-FR" sz="2800" kern="0" dirty="0">
              <a:solidFill>
                <a:srgbClr val="002060"/>
              </a:solidFill>
              <a:latin typeface="Calibri" panose="020F0502020204030204" pitchFamily="34" charset="0"/>
              <a:cs typeface="Arial" pitchFamily="34" charset="0"/>
            </a:endParaRPr>
          </a:p>
          <a:p>
            <a:endParaRPr lang="fr-FR" altLang="fr-FR" sz="2800" kern="0" dirty="0" smtClean="0">
              <a:solidFill>
                <a:srgbClr val="002060"/>
              </a:solidFill>
              <a:latin typeface="Calibri" panose="020F0502020204030204" pitchFamily="34" charset="0"/>
              <a:cs typeface="Arial" pitchFamily="34" charset="0"/>
            </a:endParaRPr>
          </a:p>
          <a:p>
            <a:endParaRPr lang="fr-FR" altLang="fr-FR" sz="2800" kern="0" dirty="0">
              <a:solidFill>
                <a:srgbClr val="002060"/>
              </a:solidFill>
              <a:latin typeface="Calibri" panose="020F0502020204030204" pitchFamily="34" charset="0"/>
              <a:cs typeface="Arial" pitchFamily="34" charset="0"/>
            </a:endParaRPr>
          </a:p>
          <a:p>
            <a:endParaRPr lang="fr-FR" altLang="fr-FR" sz="3200" kern="0" dirty="0" smtClean="0">
              <a:solidFill>
                <a:srgbClr val="000000"/>
              </a:solidFill>
              <a:latin typeface="Century Gothic" pitchFamily="34" charset="0"/>
              <a:cs typeface="Arial"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7307" y="2946964"/>
            <a:ext cx="2850340" cy="27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91181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908720"/>
            <a:ext cx="8888412" cy="5688632"/>
          </a:xfrm>
        </p:spPr>
        <p:txBody>
          <a:bodyPr>
            <a:normAutofit fontScale="77500" lnSpcReduction="20000"/>
          </a:bodyPr>
          <a:lstStyle/>
          <a:p>
            <a:pPr>
              <a:buFont typeface="Wingdings" panose="05000000000000000000" pitchFamily="2" charset="2"/>
              <a:buChar char="Ø"/>
            </a:pPr>
            <a:r>
              <a:rPr lang="fr-FR" sz="1800" dirty="0"/>
              <a:t>Possibilité de facturer </a:t>
            </a:r>
            <a:r>
              <a:rPr lang="fr-FR" sz="1800" dirty="0" smtClean="0"/>
              <a:t>pour chacun de </a:t>
            </a:r>
            <a:r>
              <a:rPr lang="fr-FR" sz="1800" dirty="0"/>
              <a:t>ces 3 forfaits une </a:t>
            </a:r>
            <a:r>
              <a:rPr lang="fr-FR" sz="1800" b="1" dirty="0"/>
              <a:t>majoration de 3,90 </a:t>
            </a:r>
            <a:r>
              <a:rPr lang="fr-FR" sz="1800" b="1" dirty="0" smtClean="0"/>
              <a:t>€ </a:t>
            </a:r>
            <a:r>
              <a:rPr lang="fr-FR" sz="1800" dirty="0" smtClean="0"/>
              <a:t>(via le code acte </a:t>
            </a:r>
            <a:r>
              <a:rPr lang="fr-FR" sz="1800" i="1" dirty="0" smtClean="0"/>
              <a:t>MIP*</a:t>
            </a:r>
            <a:r>
              <a:rPr lang="fr-FR" sz="1800" dirty="0" smtClean="0"/>
              <a:t>)  </a:t>
            </a:r>
            <a:r>
              <a:rPr lang="fr-FR" sz="1800" b="1" dirty="0"/>
              <a:t>liée à l’âge du patient </a:t>
            </a:r>
            <a:r>
              <a:rPr lang="fr-FR" sz="1800" dirty="0"/>
              <a:t>(- de 7 ans  ou 80 ans et +) et les éventuels </a:t>
            </a:r>
            <a:r>
              <a:rPr lang="fr-FR" sz="1800" b="1" dirty="0"/>
              <a:t>frais de </a:t>
            </a:r>
            <a:r>
              <a:rPr lang="fr-FR" sz="1800" b="1" dirty="0" smtClean="0"/>
              <a:t>déplacement </a:t>
            </a:r>
            <a:r>
              <a:rPr lang="fr-FR" sz="1800" dirty="0" smtClean="0"/>
              <a:t>(via le code acte IFI)</a:t>
            </a:r>
          </a:p>
          <a:p>
            <a:pPr marL="0" indent="0">
              <a:buNone/>
            </a:pPr>
            <a:endParaRPr lang="fr-FR" sz="1800" dirty="0"/>
          </a:p>
          <a:p>
            <a:pPr marL="0" indent="0">
              <a:buNone/>
            </a:pPr>
            <a:r>
              <a:rPr lang="fr-FR" sz="1800" dirty="0" smtClean="0"/>
              <a:t>NB : les majorations de nuit, dimanche et jours fériés, MIE, MCI et MAU ne sont pas applicables à ces forfaits</a:t>
            </a:r>
          </a:p>
          <a:p>
            <a:pPr>
              <a:buFont typeface="Wingdings" panose="05000000000000000000" pitchFamily="2" charset="2"/>
              <a:buChar char="Ø"/>
            </a:pPr>
            <a:endParaRPr lang="fr-FR" sz="1800" dirty="0"/>
          </a:p>
          <a:p>
            <a:pPr>
              <a:buFont typeface="Wingdings" panose="05000000000000000000" pitchFamily="2" charset="2"/>
              <a:buChar char="Ø"/>
            </a:pPr>
            <a:r>
              <a:rPr lang="fr-FR" sz="1800" dirty="0" smtClean="0"/>
              <a:t>Sur </a:t>
            </a:r>
            <a:r>
              <a:rPr lang="fr-FR" sz="1800" dirty="0"/>
              <a:t>la base d’une IPA à plein temps dans une structure de ville (type MSP, CDS), </a:t>
            </a:r>
            <a:r>
              <a:rPr lang="fr-FR" sz="1800" dirty="0" smtClean="0"/>
              <a:t> avec </a:t>
            </a:r>
            <a:r>
              <a:rPr lang="fr-FR" sz="1800" dirty="0"/>
              <a:t>un temps de travail pivot de 35 heures sur 44 semaines (1540 H par an), </a:t>
            </a:r>
            <a:r>
              <a:rPr lang="fr-FR" sz="1800" dirty="0" smtClean="0"/>
              <a:t> cela </a:t>
            </a:r>
            <a:r>
              <a:rPr lang="fr-FR" sz="1800" dirty="0"/>
              <a:t>correspond à une patientèle de </a:t>
            </a:r>
            <a:r>
              <a:rPr lang="fr-FR" sz="1800" dirty="0" smtClean="0"/>
              <a:t>plus 350 </a:t>
            </a:r>
            <a:r>
              <a:rPr lang="fr-FR" sz="1800" dirty="0"/>
              <a:t>patients.</a:t>
            </a:r>
          </a:p>
          <a:p>
            <a:pPr marL="0" indent="0">
              <a:buNone/>
            </a:pPr>
            <a:endParaRPr lang="fr-FR" sz="1800" dirty="0" smtClean="0"/>
          </a:p>
          <a:p>
            <a:pPr marL="0" indent="0">
              <a:buNone/>
            </a:pPr>
            <a:r>
              <a:rPr lang="fr-FR" sz="1800" dirty="0" smtClean="0"/>
              <a:t>N.B </a:t>
            </a:r>
            <a:r>
              <a:rPr lang="fr-FR" sz="1800" dirty="0"/>
              <a:t>: la durée pivot de 35H/ semaine n’est bien sûr pas opposable aux IPA </a:t>
            </a:r>
            <a:r>
              <a:rPr lang="fr-FR" sz="1800" dirty="0" smtClean="0"/>
              <a:t>libérales</a:t>
            </a:r>
          </a:p>
          <a:p>
            <a:pPr marL="0" indent="0">
              <a:buNone/>
            </a:pPr>
            <a:endParaRPr lang="fr-FR" sz="1800" dirty="0"/>
          </a:p>
          <a:p>
            <a:pPr>
              <a:buFont typeface="Wingdings" panose="05000000000000000000" pitchFamily="2" charset="2"/>
              <a:buChar char="Ø"/>
            </a:pPr>
            <a:r>
              <a:rPr lang="fr-FR" sz="1800" dirty="0" smtClean="0"/>
              <a:t>A l’exception du premier contact annuel avec le patient (et du contact pour déterminer l’éligibilité du patient au suivi en pratique avancée), le suivi de ce dernier par l’IPA peut être réalisé à distance par vidéotransmission en alternance avec un suivi du patient en présentiel</a:t>
            </a:r>
          </a:p>
          <a:p>
            <a:pPr>
              <a:buFont typeface="Wingdings" panose="05000000000000000000" pitchFamily="2" charset="2"/>
              <a:buChar char="Ø"/>
            </a:pPr>
            <a:endParaRPr lang="fr-FR" sz="1800" dirty="0"/>
          </a:p>
          <a:p>
            <a:pPr>
              <a:buFont typeface="Wingdings" panose="05000000000000000000" pitchFamily="2" charset="2"/>
              <a:buChar char="Ø"/>
            </a:pPr>
            <a:r>
              <a:rPr lang="fr-FR" sz="1800" dirty="0"/>
              <a:t>Ces modalités de valorisation pour le suivi des patients (forfaits, majorations) s’appliquent également aux centres de santé et aux maisons de santé </a:t>
            </a:r>
            <a:r>
              <a:rPr lang="fr-FR" sz="1800" dirty="0" err="1"/>
              <a:t>pluriprofessionnelles</a:t>
            </a:r>
            <a:r>
              <a:rPr lang="fr-FR" sz="1800" dirty="0"/>
              <a:t> salariant des infirmiers en pratique avancée conformément aux dispositions des articles L.4041-2, L.4041-3 et L.4042-1° du code de la santé publique et des articles L.162-1-7 et  L. 162-32-1 du code de la sécurité sociale.</a:t>
            </a:r>
          </a:p>
          <a:p>
            <a:endParaRPr lang="fr-FR" sz="1600" b="1" dirty="0"/>
          </a:p>
          <a:p>
            <a:pPr marL="0" indent="0">
              <a:buNone/>
            </a:pPr>
            <a:endParaRPr lang="fr-FR" sz="1800" dirty="0" smtClean="0"/>
          </a:p>
          <a:p>
            <a:pPr marL="0" indent="0">
              <a:buNone/>
            </a:pPr>
            <a:endParaRPr lang="fr-FR" sz="1800" dirty="0" smtClean="0"/>
          </a:p>
          <a:p>
            <a:pPr marL="0" indent="0">
              <a:buNone/>
            </a:pPr>
            <a:r>
              <a:rPr lang="fr-FR" sz="1700" i="1" dirty="0"/>
              <a:t>* </a:t>
            </a:r>
            <a:r>
              <a:rPr lang="fr-FR" sz="1700" i="1" dirty="0" smtClean="0"/>
              <a:t>Dans </a:t>
            </a:r>
            <a:r>
              <a:rPr lang="fr-FR" sz="1700" i="1" dirty="0"/>
              <a:t>l’attente de la création de ce code </a:t>
            </a:r>
            <a:r>
              <a:rPr lang="fr-FR" sz="1700" i="1" dirty="0" smtClean="0"/>
              <a:t>spécifique</a:t>
            </a:r>
            <a:r>
              <a:rPr lang="fr-FR" sz="1700" i="1" dirty="0"/>
              <a:t>, l’infirmier </a:t>
            </a:r>
            <a:r>
              <a:rPr lang="fr-FR" sz="1700" i="1" dirty="0" smtClean="0"/>
              <a:t> facturera la majoration via </a:t>
            </a:r>
            <a:r>
              <a:rPr lang="fr-FR" sz="1700" i="1" dirty="0"/>
              <a:t>le code acte </a:t>
            </a:r>
            <a:r>
              <a:rPr lang="fr-FR" sz="1700" i="1" dirty="0" smtClean="0"/>
              <a:t>AMI (AMI 1,24)</a:t>
            </a:r>
            <a:endParaRPr lang="fr-FR" sz="1700" i="1" dirty="0"/>
          </a:p>
          <a:p>
            <a:pPr marL="0" indent="0">
              <a:buNone/>
            </a:pPr>
            <a:endParaRPr lang="fr-FR" sz="1800" dirty="0" smtClean="0"/>
          </a:p>
          <a:p>
            <a:pPr marL="0" indent="0">
              <a:buNone/>
            </a:pPr>
            <a:endParaRPr lang="fr-FR" sz="1800" dirty="0"/>
          </a:p>
          <a:p>
            <a:pPr marL="0" indent="0">
              <a:buNone/>
            </a:pPr>
            <a:endParaRPr lang="fr-FR" sz="1800" dirty="0"/>
          </a:p>
          <a:p>
            <a:pPr marL="0" indent="0" algn="just">
              <a:buNone/>
            </a:pPr>
            <a:endParaRPr lang="fr-FR" sz="1600" b="0" dirty="0" smtClean="0"/>
          </a:p>
          <a:p>
            <a:pPr marL="0" indent="0" algn="just">
              <a:buNone/>
            </a:pPr>
            <a:endParaRPr lang="fr-FR" sz="1600" dirty="0"/>
          </a:p>
          <a:p>
            <a:pPr marL="0" indent="0" algn="just">
              <a:buNone/>
            </a:pPr>
            <a:endParaRPr lang="fr-FR" sz="1600" dirty="0"/>
          </a:p>
        </p:txBody>
      </p:sp>
      <p:sp>
        <p:nvSpPr>
          <p:cNvPr id="4" name="Espace réservé du numéro de diapositive 3"/>
          <p:cNvSpPr>
            <a:spLocks noGrp="1"/>
          </p:cNvSpPr>
          <p:nvPr>
            <p:ph type="sldNum" sz="quarter" idx="4294967295"/>
          </p:nvPr>
        </p:nvSpPr>
        <p:spPr>
          <a:xfrm>
            <a:off x="8639175" y="6642100"/>
            <a:ext cx="504825" cy="215900"/>
          </a:xfrm>
          <a:prstGeom prst="rect">
            <a:avLst/>
          </a:prstGeom>
        </p:spPr>
        <p:txBody>
          <a:bodyPr/>
          <a:lstStyle/>
          <a:p>
            <a:pPr>
              <a:defRPr/>
            </a:pPr>
            <a:fld id="{C3836CD6-8EF6-433F-91A2-C23AF0A81EF0}" type="slidenum">
              <a:rPr lang="fr-FR" smtClean="0">
                <a:solidFill>
                  <a:srgbClr val="333399"/>
                </a:solidFill>
              </a:rPr>
              <a:pPr>
                <a:defRPr/>
              </a:pPr>
              <a:t>10</a:t>
            </a:fld>
            <a:endParaRPr lang="fr-FR">
              <a:solidFill>
                <a:srgbClr val="333399"/>
              </a:solidFill>
            </a:endParaRPr>
          </a:p>
        </p:txBody>
      </p:sp>
      <p:sp>
        <p:nvSpPr>
          <p:cNvPr id="6" name="Titre 1"/>
          <p:cNvSpPr>
            <a:spLocks noGrp="1"/>
          </p:cNvSpPr>
          <p:nvPr>
            <p:ph type="title"/>
          </p:nvPr>
        </p:nvSpPr>
        <p:spPr>
          <a:xfrm>
            <a:off x="26866" y="0"/>
            <a:ext cx="7886700" cy="450826"/>
          </a:xfrm>
        </p:spPr>
        <p:txBody>
          <a:bodyPr/>
          <a:lstStyle/>
          <a:p>
            <a:pPr algn="ctr"/>
            <a:r>
              <a:rPr lang="fr-FR" dirty="0" smtClean="0">
                <a:solidFill>
                  <a:srgbClr val="00B0F0"/>
                </a:solidFill>
              </a:rPr>
              <a:t>Prise en charge du patient par l’IPA </a:t>
            </a:r>
            <a:r>
              <a:rPr lang="fr-FR" dirty="0">
                <a:solidFill>
                  <a:srgbClr val="00B0F0"/>
                </a:solidFill>
              </a:rPr>
              <a:t>- Avenant </a:t>
            </a:r>
            <a:r>
              <a:rPr lang="fr-FR" dirty="0" smtClean="0">
                <a:solidFill>
                  <a:srgbClr val="00B0F0"/>
                </a:solidFill>
              </a:rPr>
              <a:t>7</a:t>
            </a:r>
            <a:endParaRPr lang="fr-FR" dirty="0">
              <a:solidFill>
                <a:srgbClr val="00B0F0"/>
              </a:solidFill>
            </a:endParaRPr>
          </a:p>
        </p:txBody>
      </p:sp>
    </p:spTree>
    <p:extLst>
      <p:ext uri="{BB962C8B-B14F-4D97-AF65-F5344CB8AC3E}">
        <p14:creationId xmlns:p14="http://schemas.microsoft.com/office/powerpoint/2010/main" val="368692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11</a:t>
            </a:fld>
            <a:endParaRPr lang="fr-FR" dirty="0"/>
          </a:p>
        </p:txBody>
      </p:sp>
      <p:sp>
        <p:nvSpPr>
          <p:cNvPr id="6" name="Espace réservé du contenu 5"/>
          <p:cNvSpPr>
            <a:spLocks noGrp="1"/>
          </p:cNvSpPr>
          <p:nvPr>
            <p:ph idx="1"/>
          </p:nvPr>
        </p:nvSpPr>
        <p:spPr/>
        <p:txBody>
          <a:bodyPr/>
          <a:lstStyle/>
          <a:p>
            <a:pPr marL="0" indent="0">
              <a:buNone/>
            </a:pPr>
            <a:endParaRPr lang="fr-FR" dirty="0" smtClean="0"/>
          </a:p>
          <a:p>
            <a:pPr marL="0" indent="0">
              <a:buNone/>
            </a:pPr>
            <a:endParaRPr lang="fr-FR" dirty="0" smtClean="0"/>
          </a:p>
          <a:p>
            <a:pPr marL="0" indent="0" algn="ctr">
              <a:buNone/>
            </a:pPr>
            <a:r>
              <a:rPr lang="fr-FR" sz="2400" dirty="0" smtClean="0"/>
              <a:t>B- Valorisation de l’activité transverse de coordination via le forfait annuel d’aide à la modernisation et à l’informatisation</a:t>
            </a:r>
          </a:p>
          <a:p>
            <a:pPr marL="0" indent="0" algn="ctr">
              <a:buNone/>
            </a:pPr>
            <a:r>
              <a:rPr lang="fr-FR" dirty="0" smtClean="0"/>
              <a:t>	</a:t>
            </a:r>
          </a:p>
          <a:p>
            <a:pPr marL="0" indent="0" algn="ctr">
              <a:buNone/>
            </a:pPr>
            <a:r>
              <a:rPr lang="fr-FR" dirty="0"/>
              <a:t>	</a:t>
            </a:r>
            <a:r>
              <a:rPr lang="fr-FR" dirty="0" smtClean="0">
                <a:solidFill>
                  <a:srgbClr val="FF0000"/>
                </a:solidFill>
              </a:rPr>
              <a:t>à compter de 2021 (au regard des 			engagements vérifiés au 31 décembre 2020)</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1288" y="4212880"/>
            <a:ext cx="304800"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2982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dirty="0" smtClean="0">
                <a:solidFill>
                  <a:srgbClr val="00B0F0"/>
                </a:solidFill>
              </a:rPr>
              <a:t>Avenant 7 – IPA – Forfait structure</a:t>
            </a:r>
            <a:endParaRPr lang="fr-FR" dirty="0"/>
          </a:p>
        </p:txBody>
      </p:sp>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12</a:t>
            </a:fld>
            <a:endParaRPr lang="fr-BE">
              <a:solidFill>
                <a:srgbClr val="333399"/>
              </a:solidFill>
            </a:endParaRPr>
          </a:p>
        </p:txBody>
      </p:sp>
      <p:sp>
        <p:nvSpPr>
          <p:cNvPr id="4" name="ZoneTexte 3"/>
          <p:cNvSpPr txBox="1"/>
          <p:nvPr/>
        </p:nvSpPr>
        <p:spPr>
          <a:xfrm>
            <a:off x="153036" y="908720"/>
            <a:ext cx="8856984" cy="677108"/>
          </a:xfrm>
          <a:prstGeom prst="rect">
            <a:avLst/>
          </a:prstGeom>
          <a:noFill/>
        </p:spPr>
        <p:txBody>
          <a:bodyPr wrap="square" rtlCol="0">
            <a:spAutoFit/>
          </a:bodyPr>
          <a:lstStyle/>
          <a:p>
            <a:pPr marL="342900" indent="-342900">
              <a:buFont typeface="Wingdings" panose="05000000000000000000" pitchFamily="2" charset="2"/>
              <a:buChar char="Ø"/>
            </a:pPr>
            <a:endParaRPr lang="fr-FR"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graphicFrame>
        <p:nvGraphicFramePr>
          <p:cNvPr id="7" name="Tableau 6"/>
          <p:cNvGraphicFramePr>
            <a:graphicFrameLocks noGrp="1"/>
          </p:cNvGraphicFramePr>
          <p:nvPr>
            <p:extLst>
              <p:ext uri="{D42A27DB-BD31-4B8C-83A1-F6EECF244321}">
                <p14:modId xmlns:p14="http://schemas.microsoft.com/office/powerpoint/2010/main" val="705856597"/>
              </p:ext>
            </p:extLst>
          </p:nvPr>
        </p:nvGraphicFramePr>
        <p:xfrm>
          <a:off x="137973" y="1988840"/>
          <a:ext cx="8820473" cy="4538587"/>
        </p:xfrm>
        <a:graphic>
          <a:graphicData uri="http://schemas.openxmlformats.org/drawingml/2006/table">
            <a:tbl>
              <a:tblPr firstRow="1" bandRow="1"/>
              <a:tblGrid>
                <a:gridCol w="2304256"/>
                <a:gridCol w="1944216"/>
                <a:gridCol w="2304256"/>
                <a:gridCol w="2267745"/>
              </a:tblGrid>
              <a:tr h="546049">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fr-FR" sz="1600" b="1" dirty="0" smtClean="0"/>
                        <a:t>« Forfait</a:t>
                      </a:r>
                      <a:r>
                        <a:rPr lang="fr-FR" sz="1600" b="1" baseline="0" dirty="0" smtClean="0"/>
                        <a:t> structure » IDEL </a:t>
                      </a:r>
                    </a:p>
                    <a:p>
                      <a:pPr algn="ctr"/>
                      <a:r>
                        <a:rPr lang="fr-FR" sz="1600" b="1" baseline="0" dirty="0" smtClean="0"/>
                        <a:t>Avenant 6 </a:t>
                      </a:r>
                      <a:endParaRPr lang="fr-FR" sz="1600" b="1"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66CC"/>
                    </a:solidFill>
                  </a:tcPr>
                </a:tc>
                <a:tc hMerge="1">
                  <a:txBody>
                    <a:bodyPr/>
                    <a:lstStyle/>
                    <a:p>
                      <a:endParaRPr lang="fr-FR" dirty="0"/>
                    </a:p>
                  </a:txBody>
                  <a:tcPr/>
                </a:tc>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FFFFFF"/>
                          </a:solidFill>
                          <a:effectLst/>
                          <a:uLnTx/>
                          <a:uFillTx/>
                          <a:latin typeface="+mn-lt"/>
                          <a:ea typeface="+mn-ea"/>
                          <a:cs typeface="+mn-cs"/>
                        </a:rPr>
                        <a:t>« Forfait structure » IPAL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FFFFFF"/>
                          </a:solidFill>
                          <a:effectLst/>
                          <a:uLnTx/>
                          <a:uFillTx/>
                          <a:latin typeface="+mn-lt"/>
                          <a:ea typeface="+mn-ea"/>
                          <a:cs typeface="+mn-cs"/>
                        </a:rPr>
                        <a:t>Avenant 7</a:t>
                      </a:r>
                      <a:endParaRPr lang="fr-FR" sz="1600" b="1"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66CC"/>
                    </a:solidFill>
                  </a:tcPr>
                </a:tc>
                <a:tc hMerge="1">
                  <a:txBody>
                    <a:bodyPr/>
                    <a:lstStyle/>
                    <a:p>
                      <a:pPr algn="ctr"/>
                      <a:endParaRPr lang="fr-FR" b="1" dirty="0"/>
                    </a:p>
                  </a:txBody>
                  <a:tcPr/>
                </a:tc>
              </a:tr>
              <a:tr h="567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Indicateurs </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Montant versé</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Indicateurs </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Montant versé</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r>
              <a:tr h="54604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Socles (Scor,</a:t>
                      </a:r>
                      <a:r>
                        <a:rPr lang="fr-FR" sz="1600" baseline="0" dirty="0" smtClean="0">
                          <a:solidFill>
                            <a:srgbClr val="002060"/>
                          </a:solidFill>
                        </a:rPr>
                        <a:t> MSS, télétransmission…)</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490 €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Socles (Scor,</a:t>
                      </a:r>
                      <a:r>
                        <a:rPr lang="fr-FR" sz="1600" baseline="0" dirty="0" smtClean="0">
                          <a:solidFill>
                            <a:srgbClr val="002060"/>
                          </a:solidFill>
                        </a:rPr>
                        <a:t> MSS, télétransmission…)</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490 €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r>
              <a:tr h="54604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Complémentaire – exercice coordonné</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100 €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Complémentaire – exercice coordonné</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B050"/>
                          </a:solidFill>
                        </a:rPr>
                        <a:t>300 + 100 = 400 €</a:t>
                      </a:r>
                      <a:endParaRPr lang="fr-FR" sz="1600" b="1" dirty="0">
                        <a:solidFill>
                          <a:srgbClr val="00B05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r>
              <a:tr h="34836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2060"/>
                          </a:solidFill>
                        </a:rPr>
                        <a:t>TOTAL </a:t>
                      </a:r>
                      <a:endParaRPr lang="fr-FR" sz="1600" b="1"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2060"/>
                          </a:solidFill>
                        </a:rPr>
                        <a:t>590 € </a:t>
                      </a:r>
                      <a:endParaRPr lang="fr-FR" sz="1600" b="1"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2060"/>
                          </a:solidFill>
                        </a:rPr>
                        <a:t>TOTAL</a:t>
                      </a:r>
                      <a:endParaRPr lang="fr-FR" sz="1600" b="1"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B050"/>
                          </a:solidFill>
                        </a:rPr>
                        <a:t>890 €</a:t>
                      </a:r>
                      <a:endParaRPr lang="fr-FR" sz="1600" b="1" dirty="0">
                        <a:solidFill>
                          <a:srgbClr val="00B05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r>
              <a:tr h="123579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télémédecine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350 €</a:t>
                      </a:r>
                      <a:r>
                        <a:rPr lang="fr-FR" sz="1600" baseline="0" dirty="0" smtClean="0">
                          <a:solidFill>
                            <a:srgbClr val="002060"/>
                          </a:solidFill>
                        </a:rPr>
                        <a:t> E</a:t>
                      </a:r>
                      <a:r>
                        <a:rPr lang="fr-FR" sz="1600" dirty="0" smtClean="0">
                          <a:solidFill>
                            <a:srgbClr val="002060"/>
                          </a:solidFill>
                        </a:rPr>
                        <a:t>quipement  vidéotransmission 175</a:t>
                      </a:r>
                      <a:r>
                        <a:rPr lang="fr-FR" sz="1600" baseline="0" dirty="0" smtClean="0">
                          <a:solidFill>
                            <a:srgbClr val="002060"/>
                          </a:solidFill>
                        </a:rPr>
                        <a:t> € A</a:t>
                      </a:r>
                      <a:r>
                        <a:rPr lang="fr-FR" sz="1600" dirty="0" smtClean="0">
                          <a:solidFill>
                            <a:srgbClr val="002060"/>
                          </a:solidFill>
                        </a:rPr>
                        <a:t>ppareils médicaux connectés </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télémédecine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350 €</a:t>
                      </a:r>
                      <a:r>
                        <a:rPr lang="fr-FR" sz="1600" baseline="0" dirty="0" smtClean="0">
                          <a:solidFill>
                            <a:srgbClr val="002060"/>
                          </a:solidFill>
                        </a:rPr>
                        <a:t> E</a:t>
                      </a:r>
                      <a:r>
                        <a:rPr lang="fr-FR" sz="1600" dirty="0" smtClean="0">
                          <a:solidFill>
                            <a:srgbClr val="002060"/>
                          </a:solidFill>
                        </a:rPr>
                        <a:t>quipement  vidéotransmission 175</a:t>
                      </a:r>
                      <a:r>
                        <a:rPr lang="fr-FR" sz="1600" baseline="0" dirty="0" smtClean="0">
                          <a:solidFill>
                            <a:srgbClr val="002060"/>
                          </a:solidFill>
                        </a:rPr>
                        <a:t> € A</a:t>
                      </a:r>
                      <a:r>
                        <a:rPr lang="fr-FR" sz="1600" dirty="0" smtClean="0">
                          <a:solidFill>
                            <a:srgbClr val="002060"/>
                          </a:solidFill>
                        </a:rPr>
                        <a:t>ppareils médicaux connectés </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r>
              <a:tr h="57505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DMP</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1€ par DMP ouvert</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DMP</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1€ par DMP ouvert</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r>
            </a:tbl>
          </a:graphicData>
        </a:graphic>
      </p:graphicFrame>
      <p:sp>
        <p:nvSpPr>
          <p:cNvPr id="8" name="ZoneTexte 7"/>
          <p:cNvSpPr txBox="1"/>
          <p:nvPr/>
        </p:nvSpPr>
        <p:spPr>
          <a:xfrm>
            <a:off x="251520" y="931284"/>
            <a:ext cx="8892480" cy="923330"/>
          </a:xfrm>
          <a:prstGeom prst="rect">
            <a:avLst/>
          </a:prstGeom>
          <a:noFill/>
        </p:spPr>
        <p:txBody>
          <a:bodyPr wrap="square" rtlCol="0">
            <a:spAutoFit/>
          </a:bodyPr>
          <a:lstStyle/>
          <a:p>
            <a:pPr marL="285750" indent="-285750">
              <a:buFont typeface="Wingdings" panose="05000000000000000000" pitchFamily="2" charset="2"/>
              <a:buChar char="Ø"/>
            </a:pPr>
            <a:r>
              <a:rPr lang="fr-FR" b="1" dirty="0">
                <a:solidFill>
                  <a:srgbClr val="333399"/>
                </a:solidFill>
                <a:ea typeface="Calibri"/>
                <a:cs typeface="Times New Roman"/>
              </a:rPr>
              <a:t>Majoration pour les IPAL de l’indicateur complémentaire exercice coordonnée afin de tenir compte de l’activité transverse de coordination réalisée par ces </a:t>
            </a:r>
            <a:r>
              <a:rPr lang="fr-FR" b="1" dirty="0" smtClean="0">
                <a:solidFill>
                  <a:srgbClr val="333399"/>
                </a:solidFill>
                <a:ea typeface="Calibri"/>
                <a:cs typeface="Times New Roman"/>
              </a:rPr>
              <a:t>IPA (paiement automatique de l’aide)</a:t>
            </a:r>
            <a:endParaRPr lang="fr-FR" b="1" dirty="0">
              <a:solidFill>
                <a:srgbClr val="333399"/>
              </a:solidFill>
              <a:ea typeface="Calibri"/>
              <a:cs typeface="Times New Roman"/>
            </a:endParaRPr>
          </a:p>
        </p:txBody>
      </p:sp>
    </p:spTree>
    <p:extLst>
      <p:ext uri="{BB962C8B-B14F-4D97-AF65-F5344CB8AC3E}">
        <p14:creationId xmlns:p14="http://schemas.microsoft.com/office/powerpoint/2010/main" val="926135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13</a:t>
            </a:fld>
            <a:endParaRPr lang="fr-BE">
              <a:solidFill>
                <a:srgbClr val="333399"/>
              </a:solidFill>
            </a:endParaRPr>
          </a:p>
        </p:txBody>
      </p:sp>
      <p:sp>
        <p:nvSpPr>
          <p:cNvPr id="4" name="ZoneTexte 3"/>
          <p:cNvSpPr txBox="1"/>
          <p:nvPr/>
        </p:nvSpPr>
        <p:spPr>
          <a:xfrm>
            <a:off x="153036" y="908720"/>
            <a:ext cx="8856984" cy="677108"/>
          </a:xfrm>
          <a:prstGeom prst="rect">
            <a:avLst/>
          </a:prstGeom>
          <a:noFill/>
        </p:spPr>
        <p:txBody>
          <a:bodyPr wrap="square" rtlCol="0">
            <a:spAutoFit/>
          </a:bodyPr>
          <a:lstStyle/>
          <a:p>
            <a:pPr marL="342900" indent="-342900">
              <a:buFont typeface="Wingdings" panose="05000000000000000000" pitchFamily="2" charset="2"/>
              <a:buChar char="Ø"/>
            </a:pPr>
            <a:endParaRPr lang="fr-FR"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graphicFrame>
        <p:nvGraphicFramePr>
          <p:cNvPr id="7" name="Tableau 6"/>
          <p:cNvGraphicFramePr>
            <a:graphicFrameLocks noGrp="1"/>
          </p:cNvGraphicFramePr>
          <p:nvPr>
            <p:extLst>
              <p:ext uri="{D42A27DB-BD31-4B8C-83A1-F6EECF244321}">
                <p14:modId xmlns:p14="http://schemas.microsoft.com/office/powerpoint/2010/main" val="3754978636"/>
              </p:ext>
            </p:extLst>
          </p:nvPr>
        </p:nvGraphicFramePr>
        <p:xfrm>
          <a:off x="153036" y="1700808"/>
          <a:ext cx="8820473" cy="4538587"/>
        </p:xfrm>
        <a:graphic>
          <a:graphicData uri="http://schemas.openxmlformats.org/drawingml/2006/table">
            <a:tbl>
              <a:tblPr firstRow="1" bandRow="1"/>
              <a:tblGrid>
                <a:gridCol w="2304256"/>
                <a:gridCol w="1944216"/>
                <a:gridCol w="2304256"/>
                <a:gridCol w="2267745"/>
              </a:tblGrid>
              <a:tr h="546049">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fr-FR" sz="1600" b="1" dirty="0" smtClean="0"/>
                        <a:t>« Forfait</a:t>
                      </a:r>
                      <a:r>
                        <a:rPr lang="fr-FR" sz="1600" b="1" baseline="0" dirty="0" smtClean="0"/>
                        <a:t> structure » IDEL </a:t>
                      </a:r>
                    </a:p>
                    <a:p>
                      <a:pPr algn="ctr"/>
                      <a:r>
                        <a:rPr lang="fr-FR" sz="1600" b="1" baseline="0" dirty="0" smtClean="0"/>
                        <a:t>Avenant 6 </a:t>
                      </a:r>
                      <a:endParaRPr lang="fr-FR" sz="1600" b="1"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66CC"/>
                    </a:solidFill>
                  </a:tcPr>
                </a:tc>
                <a:tc hMerge="1">
                  <a:txBody>
                    <a:bodyPr/>
                    <a:lstStyle/>
                    <a:p>
                      <a:endParaRPr lang="fr-FR" dirty="0"/>
                    </a:p>
                  </a:txBody>
                  <a:tcPr/>
                </a:tc>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FFFFFF"/>
                          </a:solidFill>
                          <a:effectLst/>
                          <a:uLnTx/>
                          <a:uFillTx/>
                          <a:latin typeface="+mn-lt"/>
                          <a:ea typeface="+mn-ea"/>
                          <a:cs typeface="+mn-cs"/>
                        </a:rPr>
                        <a:t>« Forfait structure » IPAL exerçant en zone sous-dense médecins – Avenant 7</a:t>
                      </a:r>
                      <a:endParaRPr lang="fr-FR" sz="1600" b="1" dirty="0"/>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66CC"/>
                    </a:solidFill>
                  </a:tcPr>
                </a:tc>
                <a:tc hMerge="1">
                  <a:txBody>
                    <a:bodyPr/>
                    <a:lstStyle/>
                    <a:p>
                      <a:pPr algn="ctr"/>
                      <a:endParaRPr lang="fr-FR" b="1" dirty="0"/>
                    </a:p>
                  </a:txBody>
                  <a:tcPr/>
                </a:tc>
              </a:tr>
              <a:tr h="567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Indicateurs </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Montant versé</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Indicateurs </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kern="1200" dirty="0" smtClean="0">
                          <a:solidFill>
                            <a:srgbClr val="002060"/>
                          </a:solidFill>
                          <a:latin typeface="+mn-lt"/>
                          <a:ea typeface="+mn-ea"/>
                          <a:cs typeface="+mn-cs"/>
                        </a:rPr>
                        <a:t>Montant versé</a:t>
                      </a:r>
                      <a:endParaRPr lang="fr-FR" sz="1600" b="1" kern="1200" dirty="0">
                        <a:solidFill>
                          <a:srgbClr val="002060"/>
                        </a:solidFill>
                        <a:latin typeface="+mn-lt"/>
                        <a:ea typeface="+mn-ea"/>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r>
              <a:tr h="54604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Socles (Scor,</a:t>
                      </a:r>
                      <a:r>
                        <a:rPr lang="fr-FR" sz="1600" baseline="0" dirty="0" smtClean="0">
                          <a:solidFill>
                            <a:srgbClr val="002060"/>
                          </a:solidFill>
                        </a:rPr>
                        <a:t> MSS, télétransmission…)</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490 €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Socles (Scor,</a:t>
                      </a:r>
                      <a:r>
                        <a:rPr lang="fr-FR" sz="1600" baseline="0" dirty="0" smtClean="0">
                          <a:solidFill>
                            <a:srgbClr val="002060"/>
                          </a:solidFill>
                        </a:rPr>
                        <a:t> MSS, télétransmission…)</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490 €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r>
              <a:tr h="54604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Complémentaire – exercice coordonné</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100 €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Complémentaire – exercice coordonné</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B050"/>
                          </a:solidFill>
                        </a:rPr>
                        <a:t>1020 + 100 = 1120 €</a:t>
                      </a:r>
                      <a:endParaRPr lang="fr-FR" sz="1600" b="1" dirty="0">
                        <a:solidFill>
                          <a:srgbClr val="00B05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r>
              <a:tr h="34836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2060"/>
                          </a:solidFill>
                        </a:rPr>
                        <a:t>TOTAL </a:t>
                      </a:r>
                      <a:endParaRPr lang="fr-FR" sz="1600" b="1"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2060"/>
                          </a:solidFill>
                        </a:rPr>
                        <a:t>590 € </a:t>
                      </a:r>
                      <a:endParaRPr lang="fr-FR" sz="1600" b="1"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2060"/>
                          </a:solidFill>
                        </a:rPr>
                        <a:t>TOTAL</a:t>
                      </a:r>
                      <a:endParaRPr lang="fr-FR" sz="1600" b="1"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b="1" dirty="0" smtClean="0">
                          <a:solidFill>
                            <a:srgbClr val="00B050"/>
                          </a:solidFill>
                        </a:rPr>
                        <a:t>1610 €</a:t>
                      </a:r>
                      <a:endParaRPr lang="fr-FR" sz="1600" b="1" dirty="0">
                        <a:solidFill>
                          <a:srgbClr val="00B05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r>
              <a:tr h="1235795">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télémédecine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350 €</a:t>
                      </a:r>
                      <a:r>
                        <a:rPr lang="fr-FR" sz="1600" baseline="0" dirty="0" smtClean="0">
                          <a:solidFill>
                            <a:srgbClr val="002060"/>
                          </a:solidFill>
                        </a:rPr>
                        <a:t> E</a:t>
                      </a:r>
                      <a:r>
                        <a:rPr lang="fr-FR" sz="1600" dirty="0" smtClean="0">
                          <a:solidFill>
                            <a:srgbClr val="002060"/>
                          </a:solidFill>
                        </a:rPr>
                        <a:t>quipement  vidéotransmission 175</a:t>
                      </a:r>
                      <a:r>
                        <a:rPr lang="fr-FR" sz="1600" baseline="0" dirty="0" smtClean="0">
                          <a:solidFill>
                            <a:srgbClr val="002060"/>
                          </a:solidFill>
                        </a:rPr>
                        <a:t> € A</a:t>
                      </a:r>
                      <a:r>
                        <a:rPr lang="fr-FR" sz="1600" dirty="0" smtClean="0">
                          <a:solidFill>
                            <a:srgbClr val="002060"/>
                          </a:solidFill>
                        </a:rPr>
                        <a:t>ppareils médicaux connectés </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télémédecine </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350 €</a:t>
                      </a:r>
                      <a:r>
                        <a:rPr lang="fr-FR" sz="1600" baseline="0" dirty="0" smtClean="0">
                          <a:solidFill>
                            <a:srgbClr val="002060"/>
                          </a:solidFill>
                        </a:rPr>
                        <a:t> E</a:t>
                      </a:r>
                      <a:r>
                        <a:rPr lang="fr-FR" sz="1600" dirty="0" smtClean="0">
                          <a:solidFill>
                            <a:srgbClr val="002060"/>
                          </a:solidFill>
                        </a:rPr>
                        <a:t>quipement  vidéotransmission 175</a:t>
                      </a:r>
                      <a:r>
                        <a:rPr lang="fr-FR" sz="1600" baseline="0" dirty="0" smtClean="0">
                          <a:solidFill>
                            <a:srgbClr val="002060"/>
                          </a:solidFill>
                        </a:rPr>
                        <a:t> € A</a:t>
                      </a:r>
                      <a:r>
                        <a:rPr lang="fr-FR" sz="1600" dirty="0" smtClean="0">
                          <a:solidFill>
                            <a:srgbClr val="002060"/>
                          </a:solidFill>
                        </a:rPr>
                        <a:t>ppareils médicaux connectés </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40000"/>
                      </a:srgbClr>
                    </a:solidFill>
                  </a:tcPr>
                </a:tc>
              </a:tr>
              <a:tr h="57505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DMP</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1€ par DMP ouvert</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+Optionnel DMP</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fr-FR" sz="1600" dirty="0" smtClean="0">
                          <a:solidFill>
                            <a:srgbClr val="002060"/>
                          </a:solidFill>
                        </a:rPr>
                        <a:t>1€ par DMP ouvert</a:t>
                      </a:r>
                      <a:endParaRPr lang="fr-FR" sz="1600" dirty="0">
                        <a:solidFill>
                          <a:srgbClr val="002060"/>
                        </a:solidFill>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66CC">
                        <a:tint val="20000"/>
                      </a:srgbClr>
                    </a:solidFill>
                  </a:tcPr>
                </a:tc>
              </a:tr>
            </a:tbl>
          </a:graphicData>
        </a:graphic>
      </p:graphicFrame>
      <p:sp>
        <p:nvSpPr>
          <p:cNvPr id="8" name="ZoneTexte 7"/>
          <p:cNvSpPr txBox="1"/>
          <p:nvPr/>
        </p:nvSpPr>
        <p:spPr>
          <a:xfrm>
            <a:off x="153036" y="836712"/>
            <a:ext cx="8892480" cy="923330"/>
          </a:xfrm>
          <a:prstGeom prst="rect">
            <a:avLst/>
          </a:prstGeom>
          <a:noFill/>
        </p:spPr>
        <p:txBody>
          <a:bodyPr wrap="square" rtlCol="0">
            <a:spAutoFit/>
          </a:bodyPr>
          <a:lstStyle/>
          <a:p>
            <a:pPr marL="285750" indent="-285750">
              <a:buFont typeface="Wingdings" panose="05000000000000000000" pitchFamily="2" charset="2"/>
              <a:buChar char="Ø"/>
            </a:pPr>
            <a:r>
              <a:rPr lang="fr-FR" b="1" dirty="0">
                <a:solidFill>
                  <a:srgbClr val="333399"/>
                </a:solidFill>
                <a:ea typeface="Calibri"/>
                <a:cs typeface="Times New Roman"/>
              </a:rPr>
              <a:t>Majoration supplémentaire pour les IPAL exerçant en </a:t>
            </a:r>
            <a:r>
              <a:rPr lang="fr-FR" b="1" u="sng" dirty="0">
                <a:solidFill>
                  <a:srgbClr val="333399"/>
                </a:solidFill>
                <a:ea typeface="Calibri"/>
                <a:cs typeface="Times New Roman"/>
              </a:rPr>
              <a:t>zone sous dense médecin</a:t>
            </a:r>
            <a:r>
              <a:rPr lang="fr-FR" b="1" dirty="0">
                <a:solidFill>
                  <a:srgbClr val="333399"/>
                </a:solidFill>
                <a:ea typeface="Calibri"/>
                <a:cs typeface="Times New Roman"/>
              </a:rPr>
              <a:t> afin de les inciter à s’installer dans ces </a:t>
            </a:r>
            <a:r>
              <a:rPr lang="fr-FR" b="1" dirty="0" smtClean="0">
                <a:solidFill>
                  <a:srgbClr val="333399"/>
                </a:solidFill>
                <a:ea typeface="Calibri"/>
                <a:cs typeface="Times New Roman"/>
              </a:rPr>
              <a:t>zones (paiement manuel de l’aide par la CPAM)</a:t>
            </a:r>
            <a:endParaRPr lang="fr-FR" b="1" dirty="0">
              <a:solidFill>
                <a:srgbClr val="333399"/>
              </a:solidFill>
              <a:ea typeface="Calibri"/>
              <a:cs typeface="Times New Roman"/>
            </a:endParaRPr>
          </a:p>
        </p:txBody>
      </p:sp>
      <p:sp>
        <p:nvSpPr>
          <p:cNvPr id="11" name="Titre 1"/>
          <p:cNvSpPr>
            <a:spLocks noGrp="1"/>
          </p:cNvSpPr>
          <p:nvPr>
            <p:ph type="title"/>
          </p:nvPr>
        </p:nvSpPr>
        <p:spPr>
          <a:xfrm>
            <a:off x="52388" y="85725"/>
            <a:ext cx="9091612" cy="417513"/>
          </a:xfrm>
        </p:spPr>
        <p:txBody>
          <a:bodyPr>
            <a:normAutofit/>
          </a:bodyPr>
          <a:lstStyle/>
          <a:p>
            <a:pPr algn="ctr"/>
            <a:r>
              <a:rPr lang="fr-FR" dirty="0" smtClean="0">
                <a:solidFill>
                  <a:srgbClr val="00B0F0"/>
                </a:solidFill>
              </a:rPr>
              <a:t>Avenant 7 – IPA – Forfait structure</a:t>
            </a:r>
            <a:endParaRPr lang="fr-FR" dirty="0"/>
          </a:p>
        </p:txBody>
      </p:sp>
    </p:spTree>
    <p:extLst>
      <p:ext uri="{BB962C8B-B14F-4D97-AF65-F5344CB8AC3E}">
        <p14:creationId xmlns:p14="http://schemas.microsoft.com/office/powerpoint/2010/main" val="33517105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14</a:t>
            </a:fld>
            <a:endParaRPr lang="fr-FR" dirty="0"/>
          </a:p>
        </p:txBody>
      </p:sp>
      <p:sp>
        <p:nvSpPr>
          <p:cNvPr id="6" name="Espace réservé du contenu 5"/>
          <p:cNvSpPr>
            <a:spLocks noGrp="1"/>
          </p:cNvSpPr>
          <p:nvPr>
            <p:ph idx="1"/>
          </p:nvPr>
        </p:nvSpPr>
        <p:spPr>
          <a:xfrm>
            <a:off x="107504" y="832329"/>
            <a:ext cx="8888412" cy="5337355"/>
          </a:xfrm>
        </p:spPr>
        <p:txBody>
          <a:bodyPr>
            <a:normAutofit/>
          </a:bodyPr>
          <a:lstStyle/>
          <a:p>
            <a:pPr marL="0" indent="0">
              <a:buNone/>
            </a:pPr>
            <a:endParaRPr lang="fr-FR" dirty="0" smtClean="0"/>
          </a:p>
          <a:p>
            <a:pPr marL="0" indent="0">
              <a:buNone/>
            </a:pPr>
            <a:endParaRPr lang="fr-FR" dirty="0" smtClean="0"/>
          </a:p>
          <a:p>
            <a:pPr marL="0" indent="0" algn="ctr">
              <a:buNone/>
            </a:pPr>
            <a:r>
              <a:rPr lang="fr-FR" sz="2400" dirty="0" smtClean="0"/>
              <a:t>C- Soutien au démarrage de l’activité exclusive des IPA</a:t>
            </a:r>
          </a:p>
          <a:p>
            <a:pPr marL="0" indent="0" algn="ctr">
              <a:buNone/>
            </a:pPr>
            <a:r>
              <a:rPr lang="fr-FR" dirty="0" smtClean="0"/>
              <a:t>	</a:t>
            </a:r>
          </a:p>
          <a:p>
            <a:pPr marL="0" indent="0" algn="ctr">
              <a:buNone/>
            </a:pPr>
            <a:r>
              <a:rPr lang="fr-FR" dirty="0" smtClean="0"/>
              <a:t>			</a:t>
            </a:r>
            <a:r>
              <a:rPr lang="fr-FR" sz="1700" i="1" dirty="0" smtClean="0"/>
              <a:t>À titre dérogatoire et pour ne pas bloquer le début d’activité des </a:t>
            </a:r>
            <a:r>
              <a:rPr lang="fr-FR" sz="1700" i="1" dirty="0" smtClean="0"/>
              <a:t>IPA </a:t>
            </a:r>
            <a:r>
              <a:rPr lang="fr-FR" sz="1700" i="1" dirty="0" smtClean="0"/>
              <a:t>demandant dès aujourd’hui leur conventionnement, l’aide au démarrage peut être versée dès à présent et ce, dans le mois suivant le conventionnement de l’IPAL</a:t>
            </a:r>
            <a:r>
              <a:rPr lang="fr-FR" dirty="0"/>
              <a:t>	</a:t>
            </a:r>
            <a:endParaRPr lang="fr-FR" dirty="0" smtClean="0">
              <a:solidFill>
                <a:srgbClr val="FF000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2375" y="3324000"/>
            <a:ext cx="304800"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452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15</a:t>
            </a:fld>
            <a:endParaRPr lang="fr-BE">
              <a:solidFill>
                <a:srgbClr val="333399"/>
              </a:solidFill>
            </a:endParaRPr>
          </a:p>
        </p:txBody>
      </p:sp>
      <p:sp>
        <p:nvSpPr>
          <p:cNvPr id="4" name="ZoneTexte 3"/>
          <p:cNvSpPr txBox="1"/>
          <p:nvPr/>
        </p:nvSpPr>
        <p:spPr>
          <a:xfrm>
            <a:off x="137082" y="980728"/>
            <a:ext cx="8856984" cy="5386090"/>
          </a:xfrm>
          <a:prstGeom prst="rect">
            <a:avLst/>
          </a:prstGeom>
          <a:noFill/>
        </p:spPr>
        <p:txBody>
          <a:bodyPr wrap="square" rtlCol="0">
            <a:spAutoFit/>
          </a:bodyPr>
          <a:lstStyle/>
          <a:p>
            <a:endParaRPr lang="fr-FR" b="1" dirty="0">
              <a:solidFill>
                <a:srgbClr val="333399"/>
              </a:solidFill>
              <a:ea typeface="Calibri"/>
              <a:cs typeface="Times New Roman"/>
            </a:endParaRPr>
          </a:p>
          <a:p>
            <a:pPr marL="342900" indent="-342900">
              <a:buFont typeface="Wingdings" panose="05000000000000000000" pitchFamily="2" charset="2"/>
              <a:buChar char="Ø"/>
            </a:pPr>
            <a:r>
              <a:rPr lang="fr-FR" b="1" dirty="0">
                <a:solidFill>
                  <a:srgbClr val="333399"/>
                </a:solidFill>
                <a:ea typeface="Calibri"/>
                <a:cs typeface="Times New Roman"/>
              </a:rPr>
              <a:t>Création d’un indicateur complémentaire au sein du forfait structure pour les infirmiers exerçant une </a:t>
            </a:r>
            <a:r>
              <a:rPr lang="fr-FR" b="1" u="sng" dirty="0">
                <a:solidFill>
                  <a:srgbClr val="333399"/>
                </a:solidFill>
                <a:ea typeface="Calibri"/>
                <a:cs typeface="Times New Roman"/>
              </a:rPr>
              <a:t>activité exclusive </a:t>
            </a:r>
            <a:r>
              <a:rPr lang="fr-FR" b="1" dirty="0">
                <a:solidFill>
                  <a:srgbClr val="333399"/>
                </a:solidFill>
                <a:ea typeface="Calibri"/>
                <a:cs typeface="Times New Roman"/>
              </a:rPr>
              <a:t>en pratique avancée </a:t>
            </a:r>
          </a:p>
          <a:p>
            <a:endParaRPr lang="fr-FR" sz="1600" dirty="0">
              <a:solidFill>
                <a:srgbClr val="333399"/>
              </a:solidFill>
              <a:ea typeface="Calibri"/>
              <a:cs typeface="Times New Roman"/>
            </a:endParaRPr>
          </a:p>
          <a:p>
            <a:r>
              <a:rPr lang="fr-FR" sz="1600" i="1" u="sng" dirty="0">
                <a:solidFill>
                  <a:srgbClr val="333399"/>
                </a:solidFill>
                <a:ea typeface="Calibri"/>
                <a:cs typeface="Times New Roman"/>
              </a:rPr>
              <a:t>Objectif : </a:t>
            </a:r>
            <a:r>
              <a:rPr lang="fr-FR" sz="1600" i="1" dirty="0">
                <a:solidFill>
                  <a:srgbClr val="333399"/>
                </a:solidFill>
                <a:ea typeface="Calibri"/>
                <a:cs typeface="Times New Roman"/>
              </a:rPr>
              <a:t>accompagner les IPAL </a:t>
            </a:r>
            <a:r>
              <a:rPr lang="fr-FR" sz="1600" i="1" dirty="0" smtClean="0">
                <a:solidFill>
                  <a:srgbClr val="333399"/>
                </a:solidFill>
                <a:ea typeface="Calibri"/>
                <a:cs typeface="Times New Roman"/>
              </a:rPr>
              <a:t>exclusifs </a:t>
            </a:r>
            <a:r>
              <a:rPr lang="fr-FR" sz="1600" i="1" dirty="0">
                <a:solidFill>
                  <a:srgbClr val="333399"/>
                </a:solidFill>
                <a:ea typeface="Calibri"/>
                <a:cs typeface="Times New Roman"/>
              </a:rPr>
              <a:t>dans le démarrage de leur activité en libéral</a:t>
            </a:r>
          </a:p>
          <a:p>
            <a:endParaRPr lang="fr-FR" dirty="0">
              <a:solidFill>
                <a:srgbClr val="333399"/>
              </a:solidFill>
              <a:ea typeface="Calibri"/>
              <a:cs typeface="Times New Roman"/>
            </a:endParaRPr>
          </a:p>
          <a:p>
            <a:r>
              <a:rPr lang="fr-FR" b="1" dirty="0">
                <a:solidFill>
                  <a:srgbClr val="333399"/>
                </a:solidFill>
                <a:ea typeface="Calibri"/>
                <a:cs typeface="Times New Roman"/>
              </a:rPr>
              <a:t>Montant de l’aide  : </a:t>
            </a:r>
            <a:r>
              <a:rPr lang="fr-FR" dirty="0">
                <a:solidFill>
                  <a:srgbClr val="333399"/>
                </a:solidFill>
                <a:ea typeface="Calibri"/>
                <a:cs typeface="Times New Roman"/>
              </a:rPr>
              <a:t>27 000 € sur 2 ans </a:t>
            </a:r>
          </a:p>
          <a:p>
            <a:pPr marL="285750" indent="-285750">
              <a:buFont typeface="Wingdings" panose="05000000000000000000" pitchFamily="2" charset="2"/>
              <a:buChar char="ü"/>
            </a:pPr>
            <a:r>
              <a:rPr lang="fr-FR" dirty="0">
                <a:solidFill>
                  <a:srgbClr val="333399"/>
                </a:solidFill>
                <a:ea typeface="Calibri"/>
                <a:cs typeface="Times New Roman"/>
              </a:rPr>
              <a:t>1</a:t>
            </a:r>
            <a:r>
              <a:rPr lang="fr-FR" baseline="30000" dirty="0">
                <a:solidFill>
                  <a:srgbClr val="333399"/>
                </a:solidFill>
                <a:ea typeface="Calibri"/>
                <a:cs typeface="Times New Roman"/>
              </a:rPr>
              <a:t>ère</a:t>
            </a:r>
            <a:r>
              <a:rPr lang="fr-FR" dirty="0">
                <a:solidFill>
                  <a:srgbClr val="333399"/>
                </a:solidFill>
                <a:ea typeface="Calibri"/>
                <a:cs typeface="Times New Roman"/>
              </a:rPr>
              <a:t> année : 17 000 € </a:t>
            </a:r>
          </a:p>
          <a:p>
            <a:pPr marL="285750" indent="-285750">
              <a:buFont typeface="Wingdings" panose="05000000000000000000" pitchFamily="2" charset="2"/>
              <a:buChar char="ü"/>
            </a:pPr>
            <a:r>
              <a:rPr lang="fr-FR" dirty="0">
                <a:solidFill>
                  <a:srgbClr val="333399"/>
                </a:solidFill>
                <a:ea typeface="Calibri"/>
                <a:cs typeface="Times New Roman"/>
              </a:rPr>
              <a:t>2</a:t>
            </a:r>
            <a:r>
              <a:rPr lang="fr-FR" baseline="30000" dirty="0">
                <a:solidFill>
                  <a:srgbClr val="333399"/>
                </a:solidFill>
                <a:ea typeface="Calibri"/>
                <a:cs typeface="Times New Roman"/>
              </a:rPr>
              <a:t>ème</a:t>
            </a:r>
            <a:r>
              <a:rPr lang="fr-FR" dirty="0">
                <a:solidFill>
                  <a:srgbClr val="333399"/>
                </a:solidFill>
                <a:ea typeface="Calibri"/>
                <a:cs typeface="Times New Roman"/>
              </a:rPr>
              <a:t> année : 10 000 € </a:t>
            </a:r>
          </a:p>
          <a:p>
            <a:pPr marL="285750" indent="-285750">
              <a:buFont typeface="Wingdings" panose="05000000000000000000" pitchFamily="2" charset="2"/>
              <a:buChar char="ü"/>
            </a:pPr>
            <a:endParaRPr lang="fr-FR" sz="800" dirty="0">
              <a:solidFill>
                <a:srgbClr val="333399"/>
              </a:solidFill>
              <a:ea typeface="Calibri"/>
              <a:cs typeface="Times New Roman"/>
            </a:endParaRPr>
          </a:p>
          <a:p>
            <a:pPr marL="285750" indent="-285750">
              <a:buFont typeface="Wingdings" panose="05000000000000000000" pitchFamily="2" charset="2"/>
              <a:buChar char="ü"/>
            </a:pPr>
            <a:endParaRPr lang="fr-FR" sz="800" dirty="0">
              <a:solidFill>
                <a:srgbClr val="333399"/>
              </a:solidFill>
              <a:ea typeface="Calibri"/>
              <a:cs typeface="Times New Roman"/>
            </a:endParaRPr>
          </a:p>
          <a:p>
            <a:r>
              <a:rPr lang="fr-FR" b="1" dirty="0">
                <a:solidFill>
                  <a:srgbClr val="333399"/>
                </a:solidFill>
                <a:ea typeface="Calibri"/>
                <a:cs typeface="Times New Roman"/>
              </a:rPr>
              <a:t>Dispositif d’avance : </a:t>
            </a:r>
            <a:r>
              <a:rPr lang="fr-FR" dirty="0">
                <a:solidFill>
                  <a:srgbClr val="333399"/>
                </a:solidFill>
                <a:ea typeface="Calibri"/>
                <a:cs typeface="Times New Roman"/>
              </a:rPr>
              <a:t>versement de 50% de l’aide annuelle chaque année pour faciliter le démarrage d’activité  (le solde de l’aide étant versé en année N+1)</a:t>
            </a: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sp>
        <p:nvSpPr>
          <p:cNvPr id="10" name="Titre 1"/>
          <p:cNvSpPr>
            <a:spLocks noGrp="1"/>
          </p:cNvSpPr>
          <p:nvPr>
            <p:ph type="title"/>
          </p:nvPr>
        </p:nvSpPr>
        <p:spPr>
          <a:xfrm>
            <a:off x="52388" y="85725"/>
            <a:ext cx="9091612" cy="417513"/>
          </a:xfrm>
        </p:spPr>
        <p:txBody>
          <a:bodyPr>
            <a:normAutofit/>
          </a:bodyPr>
          <a:lstStyle/>
          <a:p>
            <a:pPr algn="ctr"/>
            <a:r>
              <a:rPr lang="fr-FR" dirty="0" smtClean="0">
                <a:solidFill>
                  <a:srgbClr val="00B0F0"/>
                </a:solidFill>
              </a:rPr>
              <a:t>Avenant 7 – IPA – Forfait structure</a:t>
            </a:r>
            <a:endParaRPr lang="fr-FR" dirty="0"/>
          </a:p>
        </p:txBody>
      </p:sp>
    </p:spTree>
    <p:extLst>
      <p:ext uri="{BB962C8B-B14F-4D97-AF65-F5344CB8AC3E}">
        <p14:creationId xmlns:p14="http://schemas.microsoft.com/office/powerpoint/2010/main" val="4292032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16</a:t>
            </a:fld>
            <a:endParaRPr lang="fr-BE">
              <a:solidFill>
                <a:srgbClr val="333399"/>
              </a:solidFill>
            </a:endParaRPr>
          </a:p>
        </p:txBody>
      </p:sp>
      <p:sp>
        <p:nvSpPr>
          <p:cNvPr id="4" name="ZoneTexte 3"/>
          <p:cNvSpPr txBox="1"/>
          <p:nvPr/>
        </p:nvSpPr>
        <p:spPr>
          <a:xfrm>
            <a:off x="137082" y="620688"/>
            <a:ext cx="8856984" cy="7294305"/>
          </a:xfrm>
          <a:prstGeom prst="rect">
            <a:avLst/>
          </a:prstGeom>
          <a:noFill/>
        </p:spPr>
        <p:txBody>
          <a:bodyPr wrap="square" rtlCol="0">
            <a:spAutoFit/>
          </a:bodyPr>
          <a:lstStyle/>
          <a:p>
            <a:endParaRPr lang="fr-FR" b="1" dirty="0">
              <a:solidFill>
                <a:srgbClr val="333399"/>
              </a:solidFill>
              <a:ea typeface="Calibri"/>
              <a:cs typeface="Times New Roman"/>
            </a:endParaRPr>
          </a:p>
          <a:p>
            <a:pPr marL="342900" indent="-342900">
              <a:buFont typeface="Wingdings" panose="05000000000000000000" pitchFamily="2" charset="2"/>
              <a:buChar char="Ø"/>
            </a:pPr>
            <a:r>
              <a:rPr lang="fr-FR" b="1" dirty="0">
                <a:solidFill>
                  <a:srgbClr val="333399"/>
                </a:solidFill>
                <a:ea typeface="Calibri"/>
                <a:cs typeface="Times New Roman"/>
              </a:rPr>
              <a:t>Création d’un indicateur complémentaire au sein du forfait structure pour les infirmiers exerçant une </a:t>
            </a:r>
            <a:r>
              <a:rPr lang="fr-FR" b="1" u="sng" dirty="0">
                <a:solidFill>
                  <a:srgbClr val="333399"/>
                </a:solidFill>
                <a:ea typeface="Calibri"/>
                <a:cs typeface="Times New Roman"/>
              </a:rPr>
              <a:t>activité exclusive </a:t>
            </a:r>
            <a:r>
              <a:rPr lang="fr-FR" b="1" dirty="0">
                <a:solidFill>
                  <a:srgbClr val="333399"/>
                </a:solidFill>
                <a:ea typeface="Calibri"/>
                <a:cs typeface="Times New Roman"/>
              </a:rPr>
              <a:t>en pratique avancée </a:t>
            </a:r>
            <a:r>
              <a:rPr lang="fr-FR" b="1" dirty="0" smtClean="0">
                <a:solidFill>
                  <a:srgbClr val="333399"/>
                </a:solidFill>
                <a:ea typeface="Calibri"/>
                <a:cs typeface="Times New Roman"/>
              </a:rPr>
              <a:t>(paiement manuel de l’aide)</a:t>
            </a:r>
            <a:endParaRPr lang="fr-FR" b="1" dirty="0">
              <a:solidFill>
                <a:srgbClr val="333399"/>
              </a:solidFill>
              <a:ea typeface="Calibri"/>
              <a:cs typeface="Times New Roman"/>
            </a:endParaRPr>
          </a:p>
          <a:p>
            <a:endParaRPr lang="fr-FR" sz="1600" dirty="0">
              <a:solidFill>
                <a:srgbClr val="333399"/>
              </a:solidFill>
              <a:ea typeface="Calibri"/>
              <a:cs typeface="Times New Roman"/>
            </a:endParaRPr>
          </a:p>
          <a:p>
            <a:r>
              <a:rPr lang="fr-FR" sz="1600" i="1" u="sng" dirty="0">
                <a:solidFill>
                  <a:srgbClr val="333399"/>
                </a:solidFill>
                <a:ea typeface="Calibri"/>
                <a:cs typeface="Times New Roman"/>
              </a:rPr>
              <a:t>Objectif : </a:t>
            </a:r>
            <a:r>
              <a:rPr lang="fr-FR" sz="1600" i="1" dirty="0">
                <a:solidFill>
                  <a:srgbClr val="333399"/>
                </a:solidFill>
                <a:ea typeface="Calibri"/>
                <a:cs typeface="Times New Roman"/>
              </a:rPr>
              <a:t>accompagner les IPAL </a:t>
            </a:r>
            <a:r>
              <a:rPr lang="fr-FR" sz="1600" i="1" dirty="0" smtClean="0">
                <a:solidFill>
                  <a:srgbClr val="333399"/>
                </a:solidFill>
                <a:ea typeface="Calibri"/>
                <a:cs typeface="Times New Roman"/>
              </a:rPr>
              <a:t>exclusifs </a:t>
            </a:r>
            <a:r>
              <a:rPr lang="fr-FR" sz="1600" i="1" dirty="0">
                <a:solidFill>
                  <a:srgbClr val="333399"/>
                </a:solidFill>
                <a:ea typeface="Calibri"/>
                <a:cs typeface="Times New Roman"/>
              </a:rPr>
              <a:t>dans le démarrage de leur activité en </a:t>
            </a:r>
            <a:r>
              <a:rPr lang="fr-FR" sz="1600" i="1" dirty="0" smtClean="0">
                <a:solidFill>
                  <a:srgbClr val="333399"/>
                </a:solidFill>
                <a:ea typeface="Calibri"/>
                <a:cs typeface="Times New Roman"/>
              </a:rPr>
              <a:t>libéral</a:t>
            </a:r>
          </a:p>
          <a:p>
            <a:endParaRPr lang="fr-FR" sz="1600" i="1" dirty="0">
              <a:solidFill>
                <a:srgbClr val="333399"/>
              </a:solidFill>
              <a:ea typeface="Calibri"/>
              <a:cs typeface="Times New Roman"/>
            </a:endParaRPr>
          </a:p>
          <a:p>
            <a:pPr marL="285750" indent="-285750">
              <a:buFont typeface="Wingdings" panose="05000000000000000000" pitchFamily="2" charset="2"/>
              <a:buChar char="ü"/>
            </a:pPr>
            <a:endParaRPr lang="fr-FR" sz="800" dirty="0">
              <a:solidFill>
                <a:srgbClr val="333399"/>
              </a:solidFill>
              <a:ea typeface="Calibri"/>
              <a:cs typeface="Times New Roman"/>
            </a:endParaRPr>
          </a:p>
          <a:p>
            <a:r>
              <a:rPr lang="fr-FR" b="1" dirty="0">
                <a:solidFill>
                  <a:srgbClr val="333399"/>
                </a:solidFill>
                <a:ea typeface="Calibri"/>
                <a:cs typeface="Times New Roman"/>
              </a:rPr>
              <a:t>Engagement de l’IPA :</a:t>
            </a:r>
          </a:p>
          <a:p>
            <a:pPr marL="285750" indent="-285750">
              <a:buFont typeface="Wingdings" panose="05000000000000000000" pitchFamily="2" charset="2"/>
              <a:buChar char="ü"/>
            </a:pPr>
            <a:r>
              <a:rPr lang="fr-FR" dirty="0">
                <a:solidFill>
                  <a:srgbClr val="333399"/>
                </a:solidFill>
                <a:ea typeface="Calibri"/>
                <a:cs typeface="Times New Roman"/>
              </a:rPr>
              <a:t>1</a:t>
            </a:r>
            <a:r>
              <a:rPr lang="fr-FR" baseline="30000" dirty="0">
                <a:solidFill>
                  <a:srgbClr val="333399"/>
                </a:solidFill>
                <a:ea typeface="Calibri"/>
                <a:cs typeface="Times New Roman"/>
              </a:rPr>
              <a:t>ère</a:t>
            </a:r>
            <a:r>
              <a:rPr lang="fr-FR" dirty="0">
                <a:solidFill>
                  <a:srgbClr val="333399"/>
                </a:solidFill>
                <a:ea typeface="Calibri"/>
                <a:cs typeface="Times New Roman"/>
              </a:rPr>
              <a:t> année :  justifier avoir assuré le suivi </a:t>
            </a:r>
            <a:r>
              <a:rPr lang="fr-FR" dirty="0" smtClean="0">
                <a:solidFill>
                  <a:srgbClr val="333399"/>
                </a:solidFill>
                <a:ea typeface="Calibri"/>
                <a:cs typeface="Times New Roman"/>
              </a:rPr>
              <a:t>d’un </a:t>
            </a:r>
            <a:r>
              <a:rPr lang="fr-FR" dirty="0">
                <a:solidFill>
                  <a:srgbClr val="333399"/>
                </a:solidFill>
                <a:ea typeface="Calibri"/>
                <a:cs typeface="Times New Roman"/>
              </a:rPr>
              <a:t>minimum </a:t>
            </a:r>
            <a:r>
              <a:rPr lang="fr-FR" dirty="0" smtClean="0">
                <a:solidFill>
                  <a:srgbClr val="333399"/>
                </a:solidFill>
                <a:ea typeface="Calibri"/>
                <a:cs typeface="Times New Roman"/>
              </a:rPr>
              <a:t> de 50 </a:t>
            </a:r>
            <a:r>
              <a:rPr lang="fr-FR" dirty="0">
                <a:solidFill>
                  <a:srgbClr val="333399"/>
                </a:solidFill>
                <a:ea typeface="Calibri"/>
                <a:cs typeface="Times New Roman"/>
              </a:rPr>
              <a:t>patients et d’un maximum de 300 patients (plafond au dessus duquel est estimée la viabilité économique de l’activité et à compter duquel l’aide n’est plus versée</a:t>
            </a:r>
            <a:r>
              <a:rPr lang="fr-FR" dirty="0" smtClean="0">
                <a:solidFill>
                  <a:srgbClr val="333399"/>
                </a:solidFill>
                <a:ea typeface="Calibri"/>
                <a:cs typeface="Times New Roman"/>
              </a:rPr>
              <a:t>)</a:t>
            </a:r>
            <a:endParaRPr lang="fr-FR" dirty="0">
              <a:solidFill>
                <a:srgbClr val="333399"/>
              </a:solidFill>
              <a:ea typeface="Calibri"/>
              <a:cs typeface="Times New Roman"/>
            </a:endParaRPr>
          </a:p>
          <a:p>
            <a:pPr marL="285750" indent="-285750">
              <a:buFont typeface="Wingdings" panose="05000000000000000000" pitchFamily="2" charset="2"/>
              <a:buChar char="ü"/>
            </a:pPr>
            <a:r>
              <a:rPr lang="fr-FR" dirty="0">
                <a:solidFill>
                  <a:srgbClr val="333399"/>
                </a:solidFill>
                <a:ea typeface="Calibri"/>
                <a:cs typeface="Times New Roman"/>
              </a:rPr>
              <a:t>2</a:t>
            </a:r>
            <a:r>
              <a:rPr lang="fr-FR" baseline="30000" dirty="0">
                <a:solidFill>
                  <a:srgbClr val="333399"/>
                </a:solidFill>
                <a:ea typeface="Calibri"/>
                <a:cs typeface="Times New Roman"/>
              </a:rPr>
              <a:t>ème</a:t>
            </a:r>
            <a:r>
              <a:rPr lang="fr-FR" dirty="0">
                <a:solidFill>
                  <a:srgbClr val="333399"/>
                </a:solidFill>
                <a:ea typeface="Calibri"/>
                <a:cs typeface="Times New Roman"/>
              </a:rPr>
              <a:t> année : justifier avoir assuré le suivi </a:t>
            </a:r>
            <a:r>
              <a:rPr lang="fr-FR" dirty="0" smtClean="0">
                <a:solidFill>
                  <a:srgbClr val="333399"/>
                </a:solidFill>
                <a:ea typeface="Calibri"/>
                <a:cs typeface="Times New Roman"/>
              </a:rPr>
              <a:t>d’un </a:t>
            </a:r>
            <a:r>
              <a:rPr lang="fr-FR" dirty="0">
                <a:solidFill>
                  <a:srgbClr val="333399"/>
                </a:solidFill>
                <a:ea typeface="Calibri"/>
                <a:cs typeface="Times New Roman"/>
              </a:rPr>
              <a:t>minimum </a:t>
            </a:r>
            <a:r>
              <a:rPr lang="fr-FR" dirty="0" smtClean="0">
                <a:solidFill>
                  <a:srgbClr val="333399"/>
                </a:solidFill>
                <a:ea typeface="Calibri"/>
                <a:cs typeface="Times New Roman"/>
              </a:rPr>
              <a:t> de150 </a:t>
            </a:r>
            <a:r>
              <a:rPr lang="fr-FR" dirty="0">
                <a:solidFill>
                  <a:srgbClr val="333399"/>
                </a:solidFill>
                <a:ea typeface="Calibri"/>
                <a:cs typeface="Times New Roman"/>
              </a:rPr>
              <a:t>patients et d’un maximum de 300 patients </a:t>
            </a:r>
          </a:p>
          <a:p>
            <a:pPr marL="285750" indent="-285750">
              <a:buFont typeface="Wingdings" panose="05000000000000000000" pitchFamily="2" charset="2"/>
              <a:buChar char="ü"/>
            </a:pPr>
            <a:r>
              <a:rPr lang="fr-FR" dirty="0" smtClean="0">
                <a:solidFill>
                  <a:srgbClr val="333399"/>
                </a:solidFill>
                <a:ea typeface="Calibri"/>
                <a:cs typeface="Times New Roman"/>
              </a:rPr>
              <a:t>Ne pas avoir perçu dans les 5 ans une aide à l’installation en zone sous dense</a:t>
            </a:r>
          </a:p>
          <a:p>
            <a:pPr marL="285750" indent="-285750">
              <a:buFont typeface="Wingdings" panose="05000000000000000000" pitchFamily="2" charset="2"/>
              <a:buChar char="ü"/>
            </a:pPr>
            <a:r>
              <a:rPr lang="fr-FR" dirty="0" smtClean="0">
                <a:solidFill>
                  <a:srgbClr val="333399"/>
                </a:solidFill>
                <a:ea typeface="Calibri"/>
                <a:cs typeface="Times New Roman"/>
              </a:rPr>
              <a:t>Exercer un minimum de 3 jours par semaine à titre libéral en pratique avancée(en </a:t>
            </a:r>
            <a:r>
              <a:rPr lang="fr-FR" dirty="0" err="1" smtClean="0">
                <a:solidFill>
                  <a:srgbClr val="333399"/>
                </a:solidFill>
                <a:ea typeface="Calibri"/>
                <a:cs typeface="Times New Roman"/>
              </a:rPr>
              <a:t>moy</a:t>
            </a:r>
            <a:r>
              <a:rPr lang="fr-FR" dirty="0" smtClean="0">
                <a:solidFill>
                  <a:srgbClr val="333399"/>
                </a:solidFill>
                <a:ea typeface="Calibri"/>
                <a:cs typeface="Times New Roman"/>
              </a:rPr>
              <a:t> sur l’année) pour percevoir 100% de l’aide versée (à défaut, </a:t>
            </a:r>
            <a:r>
              <a:rPr lang="fr-FR" dirty="0" err="1" smtClean="0">
                <a:solidFill>
                  <a:srgbClr val="333399"/>
                </a:solidFill>
                <a:ea typeface="Calibri"/>
                <a:cs typeface="Times New Roman"/>
              </a:rPr>
              <a:t>proratisation</a:t>
            </a:r>
            <a:r>
              <a:rPr lang="fr-FR" dirty="0" smtClean="0">
                <a:solidFill>
                  <a:srgbClr val="333399"/>
                </a:solidFill>
                <a:ea typeface="Calibri"/>
                <a:cs typeface="Times New Roman"/>
              </a:rPr>
              <a:t> de l’aide)</a:t>
            </a:r>
            <a:endParaRPr lang="fr-FR" dirty="0">
              <a:solidFill>
                <a:srgbClr val="333399"/>
              </a:solidFill>
              <a:ea typeface="Calibri"/>
              <a:cs typeface="Times New Roman"/>
            </a:endParaRPr>
          </a:p>
          <a:p>
            <a:pPr marL="285750" indent="-285750">
              <a:buFont typeface="Wingdings" panose="05000000000000000000" pitchFamily="2" charset="2"/>
              <a:buChar char="ü"/>
            </a:pPr>
            <a:endParaRPr lang="fr-FR" sz="8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sp>
        <p:nvSpPr>
          <p:cNvPr id="10" name="Titre 1"/>
          <p:cNvSpPr>
            <a:spLocks noGrp="1"/>
          </p:cNvSpPr>
          <p:nvPr>
            <p:ph type="title"/>
          </p:nvPr>
        </p:nvSpPr>
        <p:spPr>
          <a:xfrm>
            <a:off x="52388" y="85725"/>
            <a:ext cx="9091612" cy="417513"/>
          </a:xfrm>
        </p:spPr>
        <p:txBody>
          <a:bodyPr>
            <a:normAutofit/>
          </a:bodyPr>
          <a:lstStyle/>
          <a:p>
            <a:pPr algn="ctr"/>
            <a:r>
              <a:rPr lang="fr-FR" dirty="0" smtClean="0">
                <a:solidFill>
                  <a:srgbClr val="00B0F0"/>
                </a:solidFill>
              </a:rPr>
              <a:t>Avenant 7 – IPA – Forfait structure</a:t>
            </a:r>
            <a:endParaRPr lang="fr-FR" dirty="0"/>
          </a:p>
        </p:txBody>
      </p:sp>
    </p:spTree>
    <p:extLst>
      <p:ext uri="{BB962C8B-B14F-4D97-AF65-F5344CB8AC3E}">
        <p14:creationId xmlns:p14="http://schemas.microsoft.com/office/powerpoint/2010/main" val="1516847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17</a:t>
            </a:fld>
            <a:endParaRPr lang="fr-FR" dirty="0"/>
          </a:p>
        </p:txBody>
      </p:sp>
      <p:sp>
        <p:nvSpPr>
          <p:cNvPr id="6" name="Espace réservé du contenu 5"/>
          <p:cNvSpPr>
            <a:spLocks noGrp="1"/>
          </p:cNvSpPr>
          <p:nvPr>
            <p:ph idx="1"/>
          </p:nvPr>
        </p:nvSpPr>
        <p:spPr/>
        <p:txBody>
          <a:bodyPr/>
          <a:lstStyle/>
          <a:p>
            <a:pPr marL="0" indent="0">
              <a:buNone/>
            </a:pPr>
            <a:endParaRPr lang="fr-FR" dirty="0" smtClean="0"/>
          </a:p>
          <a:p>
            <a:pPr marL="0" indent="0">
              <a:buNone/>
            </a:pPr>
            <a:endParaRPr lang="fr-FR" dirty="0" smtClean="0"/>
          </a:p>
          <a:p>
            <a:pPr marL="0" indent="0" algn="ctr">
              <a:buNone/>
            </a:pPr>
            <a:r>
              <a:rPr lang="fr-FR" sz="2400" dirty="0" smtClean="0"/>
              <a:t> </a:t>
            </a:r>
          </a:p>
        </p:txBody>
      </p:sp>
      <p:sp>
        <p:nvSpPr>
          <p:cNvPr id="7" name="Titre 8"/>
          <p:cNvSpPr txBox="1">
            <a:spLocks/>
          </p:cNvSpPr>
          <p:nvPr/>
        </p:nvSpPr>
        <p:spPr bwMode="auto">
          <a:xfrm>
            <a:off x="611560" y="1772816"/>
            <a:ext cx="8229600" cy="1296144"/>
          </a:xfrm>
          <a:prstGeom prst="rect">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ln>
          <a:effectLst>
            <a:outerShdw blurRad="40000" dist="23000" dir="5400000" rotWithShape="0">
              <a:srgbClr val="000000">
                <a:alpha val="35000"/>
              </a:srgbClr>
            </a:outerShdw>
          </a:effectLst>
          <a:extLst/>
        </p:spPr>
        <p:txBody>
          <a:bodyPr vert="horz" wrap="square" lIns="90178" tIns="45092" rIns="90178" bIns="45092" numCol="1" anchor="ctr" anchorCtr="0" compatLnSpc="1">
            <a:prstTxWarp prst="textNoShape">
              <a:avLst/>
            </a:prstTxWarp>
          </a:bodyPr>
          <a:lstStyle>
            <a:lvl1pPr algn="ctr" defTabSz="892175" rtl="0" eaLnBrk="1" fontAlgn="base" hangingPunct="1">
              <a:spcBef>
                <a:spcPct val="0"/>
              </a:spcBef>
              <a:spcAft>
                <a:spcPct val="0"/>
              </a:spcAft>
              <a:defRPr sz="2700" b="1">
                <a:solidFill>
                  <a:schemeClr val="lt1"/>
                </a:solidFill>
                <a:latin typeface="+mn-lt"/>
                <a:ea typeface="+mn-ea"/>
                <a:cs typeface="+mn-cs"/>
              </a:defRPr>
            </a:lvl1pPr>
            <a:lvl2pPr algn="ctr" defTabSz="892175" rtl="0" eaLnBrk="1" fontAlgn="base" hangingPunct="1">
              <a:spcBef>
                <a:spcPct val="0"/>
              </a:spcBef>
              <a:spcAft>
                <a:spcPct val="0"/>
              </a:spcAft>
              <a:defRPr sz="2700" b="1">
                <a:solidFill>
                  <a:schemeClr val="lt1"/>
                </a:solidFill>
                <a:latin typeface="+mn-lt"/>
                <a:ea typeface="+mn-ea"/>
                <a:cs typeface="+mn-cs"/>
              </a:defRPr>
            </a:lvl2pPr>
            <a:lvl3pPr algn="ctr" defTabSz="892175" rtl="0" eaLnBrk="1" fontAlgn="base" hangingPunct="1">
              <a:spcBef>
                <a:spcPct val="0"/>
              </a:spcBef>
              <a:spcAft>
                <a:spcPct val="0"/>
              </a:spcAft>
              <a:defRPr sz="2700" b="1">
                <a:solidFill>
                  <a:schemeClr val="lt1"/>
                </a:solidFill>
                <a:latin typeface="+mn-lt"/>
                <a:ea typeface="+mn-ea"/>
                <a:cs typeface="+mn-cs"/>
              </a:defRPr>
            </a:lvl3pPr>
            <a:lvl4pPr algn="ctr" defTabSz="892175" rtl="0" eaLnBrk="1" fontAlgn="base" hangingPunct="1">
              <a:spcBef>
                <a:spcPct val="0"/>
              </a:spcBef>
              <a:spcAft>
                <a:spcPct val="0"/>
              </a:spcAft>
              <a:defRPr sz="2700" b="1">
                <a:solidFill>
                  <a:schemeClr val="lt1"/>
                </a:solidFill>
                <a:latin typeface="+mn-lt"/>
                <a:ea typeface="+mn-ea"/>
                <a:cs typeface="+mn-cs"/>
              </a:defRPr>
            </a:lvl4pPr>
            <a:lvl5pPr algn="ctr" defTabSz="892175" rtl="0" eaLnBrk="1" fontAlgn="base" hangingPunct="1">
              <a:spcBef>
                <a:spcPct val="0"/>
              </a:spcBef>
              <a:spcAft>
                <a:spcPct val="0"/>
              </a:spcAft>
              <a:defRPr sz="2700" b="1">
                <a:solidFill>
                  <a:schemeClr val="lt1"/>
                </a:solidFill>
                <a:latin typeface="+mn-lt"/>
                <a:ea typeface="+mn-ea"/>
                <a:cs typeface="+mn-cs"/>
              </a:defRPr>
            </a:lvl5pPr>
            <a:lvl6pPr marL="395326" algn="ctr" defTabSz="901863" rtl="0" eaLnBrk="1" fontAlgn="base" hangingPunct="1">
              <a:spcBef>
                <a:spcPct val="0"/>
              </a:spcBef>
              <a:spcAft>
                <a:spcPct val="0"/>
              </a:spcAft>
              <a:defRPr sz="2700" b="1">
                <a:solidFill>
                  <a:schemeClr val="lt1"/>
                </a:solidFill>
                <a:latin typeface="+mn-lt"/>
                <a:ea typeface="+mn-ea"/>
                <a:cs typeface="+mn-cs"/>
              </a:defRPr>
            </a:lvl6pPr>
            <a:lvl7pPr marL="790679" algn="ctr" defTabSz="901863" rtl="0" eaLnBrk="1" fontAlgn="base" hangingPunct="1">
              <a:spcBef>
                <a:spcPct val="0"/>
              </a:spcBef>
              <a:spcAft>
                <a:spcPct val="0"/>
              </a:spcAft>
              <a:defRPr sz="2700" b="1">
                <a:solidFill>
                  <a:schemeClr val="lt1"/>
                </a:solidFill>
                <a:latin typeface="+mn-lt"/>
                <a:ea typeface="+mn-ea"/>
                <a:cs typeface="+mn-cs"/>
              </a:defRPr>
            </a:lvl7pPr>
            <a:lvl8pPr marL="1186013" algn="ctr" defTabSz="901863" rtl="0" eaLnBrk="1" fontAlgn="base" hangingPunct="1">
              <a:spcBef>
                <a:spcPct val="0"/>
              </a:spcBef>
              <a:spcAft>
                <a:spcPct val="0"/>
              </a:spcAft>
              <a:defRPr sz="2700" b="1">
                <a:solidFill>
                  <a:schemeClr val="lt1"/>
                </a:solidFill>
                <a:latin typeface="+mn-lt"/>
                <a:ea typeface="+mn-ea"/>
                <a:cs typeface="+mn-cs"/>
              </a:defRPr>
            </a:lvl8pPr>
            <a:lvl9pPr marL="1581356" algn="ctr" defTabSz="901863" rtl="0" eaLnBrk="1" fontAlgn="base" hangingPunct="1">
              <a:spcBef>
                <a:spcPct val="0"/>
              </a:spcBef>
              <a:spcAft>
                <a:spcPct val="0"/>
              </a:spcAft>
              <a:defRPr sz="2700" b="1">
                <a:solidFill>
                  <a:schemeClr val="lt1"/>
                </a:solidFill>
                <a:latin typeface="+mn-lt"/>
                <a:ea typeface="+mn-ea"/>
                <a:cs typeface="+mn-cs"/>
              </a:defRPr>
            </a:lvl9pPr>
          </a:lstStyle>
          <a:p>
            <a:pPr>
              <a:defRPr/>
            </a:pPr>
            <a:r>
              <a:rPr lang="fr-FR" sz="2800" kern="0" dirty="0" smtClean="0">
                <a:solidFill>
                  <a:srgbClr val="FFFFFF"/>
                </a:solidFill>
                <a:latin typeface="Arial"/>
              </a:rPr>
              <a:t>Adaptation du dispositif démographique pour les infirmiers exerçant une activité exclusive en pratique avancée </a:t>
            </a:r>
          </a:p>
        </p:txBody>
      </p:sp>
      <p:sp>
        <p:nvSpPr>
          <p:cNvPr id="2" name="Rectangle 1"/>
          <p:cNvSpPr/>
          <p:nvPr/>
        </p:nvSpPr>
        <p:spPr>
          <a:xfrm>
            <a:off x="2987824" y="3717032"/>
            <a:ext cx="4572000" cy="707886"/>
          </a:xfrm>
          <a:prstGeom prst="rect">
            <a:avLst/>
          </a:prstGeom>
        </p:spPr>
        <p:txBody>
          <a:bodyPr>
            <a:spAutoFit/>
          </a:bodyPr>
          <a:lstStyle/>
          <a:p>
            <a:r>
              <a:rPr lang="fr-FR" sz="2000" b="1" dirty="0" smtClean="0">
                <a:solidFill>
                  <a:srgbClr val="FF0000"/>
                </a:solidFill>
                <a:latin typeface="Century Gothic" panose="020B0502020202020204" pitchFamily="34" charset="0"/>
              </a:rPr>
              <a:t>à </a:t>
            </a:r>
            <a:r>
              <a:rPr lang="fr-FR" sz="2000" b="1" dirty="0">
                <a:solidFill>
                  <a:srgbClr val="FF0000"/>
                </a:solidFill>
                <a:latin typeface="Century Gothic" panose="020B0502020202020204" pitchFamily="34" charset="0"/>
              </a:rPr>
              <a:t>compter du lendemain de la parution au JO de l’avenant 7 </a:t>
            </a:r>
            <a:endParaRPr lang="fr-FR"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717032"/>
            <a:ext cx="304800"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6821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dirty="0" smtClean="0">
                <a:solidFill>
                  <a:srgbClr val="00B0F0"/>
                </a:solidFill>
              </a:rPr>
              <a:t>Avenant 7 – IPA – Dispositif démographique </a:t>
            </a:r>
            <a:endParaRPr lang="fr-FR" dirty="0"/>
          </a:p>
        </p:txBody>
      </p:sp>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18</a:t>
            </a:fld>
            <a:endParaRPr lang="fr-BE">
              <a:solidFill>
                <a:srgbClr val="333399"/>
              </a:solidFill>
            </a:endParaRPr>
          </a:p>
        </p:txBody>
      </p:sp>
      <p:sp>
        <p:nvSpPr>
          <p:cNvPr id="4" name="ZoneTexte 3"/>
          <p:cNvSpPr txBox="1"/>
          <p:nvPr/>
        </p:nvSpPr>
        <p:spPr>
          <a:xfrm>
            <a:off x="137082" y="908720"/>
            <a:ext cx="8856984" cy="5078313"/>
          </a:xfrm>
          <a:prstGeom prst="rect">
            <a:avLst/>
          </a:prstGeom>
          <a:noFill/>
        </p:spPr>
        <p:txBody>
          <a:bodyPr wrap="square" rtlCol="0">
            <a:spAutoFit/>
          </a:bodyPr>
          <a:lstStyle/>
          <a:p>
            <a:endParaRPr lang="fr-FR" sz="800" b="1" dirty="0">
              <a:solidFill>
                <a:srgbClr val="333399"/>
              </a:solidFill>
              <a:ea typeface="Calibri"/>
              <a:cs typeface="Times New Roman"/>
            </a:endParaRPr>
          </a:p>
          <a:p>
            <a:pPr marL="285750" indent="-285750">
              <a:buFont typeface="Wingdings" panose="05000000000000000000" pitchFamily="2" charset="2"/>
              <a:buChar char="Ø"/>
            </a:pPr>
            <a:r>
              <a:rPr lang="fr-FR" b="1" dirty="0" smtClean="0">
                <a:solidFill>
                  <a:srgbClr val="333399"/>
                </a:solidFill>
                <a:ea typeface="Calibri"/>
                <a:cs typeface="Times New Roman"/>
              </a:rPr>
              <a:t>Non-application aux IPA </a:t>
            </a:r>
            <a:r>
              <a:rPr lang="fr-FR" b="1" u="sng" dirty="0" smtClean="0">
                <a:solidFill>
                  <a:srgbClr val="333399"/>
                </a:solidFill>
                <a:ea typeface="Calibri"/>
                <a:cs typeface="Times New Roman"/>
              </a:rPr>
              <a:t>exerçant une activité exclusive</a:t>
            </a:r>
            <a:r>
              <a:rPr lang="fr-FR" b="1" dirty="0" smtClean="0">
                <a:solidFill>
                  <a:srgbClr val="333399"/>
                </a:solidFill>
                <a:ea typeface="Calibri"/>
                <a:cs typeface="Times New Roman"/>
              </a:rPr>
              <a:t> de pratique avancée :</a:t>
            </a:r>
          </a:p>
          <a:p>
            <a:endParaRPr lang="fr-FR" sz="800" b="1" dirty="0">
              <a:solidFill>
                <a:srgbClr val="333399"/>
              </a:solidFill>
              <a:ea typeface="Calibri"/>
              <a:cs typeface="Times New Roman"/>
            </a:endParaRPr>
          </a:p>
          <a:p>
            <a:pPr marL="285750" indent="157163">
              <a:buFont typeface="Wingdings" panose="05000000000000000000" pitchFamily="2" charset="2"/>
              <a:buChar char="ü"/>
            </a:pPr>
            <a:r>
              <a:rPr lang="fr-FR" dirty="0">
                <a:solidFill>
                  <a:srgbClr val="333399"/>
                </a:solidFill>
                <a:ea typeface="Calibri"/>
                <a:cs typeface="Times New Roman"/>
              </a:rPr>
              <a:t> </a:t>
            </a:r>
            <a:r>
              <a:rPr lang="fr-FR" dirty="0" smtClean="0">
                <a:solidFill>
                  <a:srgbClr val="333399"/>
                </a:solidFill>
                <a:ea typeface="Calibri"/>
                <a:cs typeface="Times New Roman"/>
              </a:rPr>
              <a:t>Dispositif incitatif – contrats démographiques (avenants 3 et 6)</a:t>
            </a:r>
          </a:p>
          <a:p>
            <a:pPr marL="285750" indent="157163">
              <a:buFont typeface="Wingdings" panose="05000000000000000000" pitchFamily="2" charset="2"/>
              <a:buChar char="ü"/>
            </a:pPr>
            <a:r>
              <a:rPr lang="fr-FR" dirty="0">
                <a:solidFill>
                  <a:srgbClr val="333399"/>
                </a:solidFill>
                <a:ea typeface="Calibri"/>
                <a:cs typeface="Times New Roman"/>
              </a:rPr>
              <a:t> </a:t>
            </a:r>
            <a:r>
              <a:rPr lang="fr-FR" dirty="0" smtClean="0">
                <a:solidFill>
                  <a:srgbClr val="333399"/>
                </a:solidFill>
                <a:ea typeface="Calibri"/>
                <a:cs typeface="Times New Roman"/>
              </a:rPr>
              <a:t>Dispositif de régulation en zone </a:t>
            </a:r>
            <a:r>
              <a:rPr lang="fr-FR" dirty="0" err="1" smtClean="0">
                <a:solidFill>
                  <a:srgbClr val="333399"/>
                </a:solidFill>
                <a:ea typeface="Calibri"/>
                <a:cs typeface="Times New Roman"/>
              </a:rPr>
              <a:t>surdotée</a:t>
            </a:r>
            <a:endParaRPr lang="fr-FR" dirty="0">
              <a:solidFill>
                <a:srgbClr val="333399"/>
              </a:solidFill>
              <a:ea typeface="Calibri"/>
              <a:cs typeface="Times New Roman"/>
            </a:endParaRPr>
          </a:p>
          <a:p>
            <a:pPr marL="285750" indent="157163">
              <a:buFont typeface="Wingdings" panose="05000000000000000000" pitchFamily="2" charset="2"/>
              <a:buChar char="ü"/>
            </a:pPr>
            <a:r>
              <a:rPr lang="fr-FR" dirty="0" smtClean="0">
                <a:solidFill>
                  <a:srgbClr val="333399"/>
                </a:solidFill>
                <a:ea typeface="Calibri"/>
                <a:cs typeface="Times New Roman"/>
              </a:rPr>
              <a:t> Dispositif d’encadrement de l’activité en zone intermédiaire ou très dotée situés en périphérie des zones </a:t>
            </a:r>
            <a:r>
              <a:rPr lang="fr-FR" dirty="0" err="1" smtClean="0">
                <a:solidFill>
                  <a:srgbClr val="333399"/>
                </a:solidFill>
                <a:ea typeface="Calibri"/>
                <a:cs typeface="Times New Roman"/>
              </a:rPr>
              <a:t>surdotée</a:t>
            </a:r>
            <a:r>
              <a:rPr lang="fr-FR" dirty="0" smtClean="0">
                <a:solidFill>
                  <a:srgbClr val="333399"/>
                </a:solidFill>
                <a:ea typeface="Calibri"/>
                <a:cs typeface="Times New Roman"/>
              </a:rPr>
              <a:t> ( à compter de la définition  de ces zones)</a:t>
            </a:r>
          </a:p>
          <a:p>
            <a:pPr marL="285750" indent="157163">
              <a:buFont typeface="Wingdings" panose="05000000000000000000" pitchFamily="2" charset="2"/>
              <a:buChar char="ü"/>
            </a:pPr>
            <a:endParaRPr lang="fr-FR" sz="1000" dirty="0">
              <a:solidFill>
                <a:srgbClr val="333399"/>
              </a:solidFill>
              <a:ea typeface="Calibri"/>
              <a:cs typeface="Times New Roman"/>
            </a:endParaRPr>
          </a:p>
          <a:p>
            <a:pPr marL="285750"/>
            <a:r>
              <a:rPr lang="fr-FR" dirty="0" smtClean="0">
                <a:solidFill>
                  <a:srgbClr val="333399"/>
                </a:solidFill>
                <a:ea typeface="Calibri"/>
                <a:cs typeface="Times New Roman"/>
              </a:rPr>
              <a:t>NB : ces dispositifs restent applicables  </a:t>
            </a:r>
          </a:p>
          <a:p>
            <a:pPr marL="285750"/>
            <a:r>
              <a:rPr lang="fr-FR" dirty="0">
                <a:solidFill>
                  <a:srgbClr val="333399"/>
                </a:solidFill>
                <a:ea typeface="Calibri"/>
                <a:cs typeface="Times New Roman"/>
              </a:rPr>
              <a:t>-</a:t>
            </a:r>
            <a:r>
              <a:rPr lang="fr-FR" dirty="0" smtClean="0">
                <a:solidFill>
                  <a:srgbClr val="333399"/>
                </a:solidFill>
                <a:ea typeface="Calibri"/>
                <a:cs typeface="Times New Roman"/>
              </a:rPr>
              <a:t>aux IPA exerçant une activité mixte IPA/IDEL ou </a:t>
            </a:r>
          </a:p>
          <a:p>
            <a:pPr marL="285750"/>
            <a:r>
              <a:rPr lang="fr-FR" dirty="0">
                <a:solidFill>
                  <a:srgbClr val="333399"/>
                </a:solidFill>
                <a:ea typeface="Calibri"/>
                <a:cs typeface="Times New Roman"/>
              </a:rPr>
              <a:t>-</a:t>
            </a:r>
            <a:r>
              <a:rPr lang="fr-FR" dirty="0" smtClean="0">
                <a:solidFill>
                  <a:srgbClr val="333399"/>
                </a:solidFill>
                <a:ea typeface="Calibri"/>
                <a:cs typeface="Times New Roman"/>
              </a:rPr>
              <a:t>aux IPA exclusives qui décident de cesser leur activité pour reprendre une activité d’</a:t>
            </a:r>
            <a:r>
              <a:rPr lang="fr-FR" dirty="0" err="1" smtClean="0">
                <a:solidFill>
                  <a:srgbClr val="333399"/>
                </a:solidFill>
                <a:ea typeface="Calibri"/>
                <a:cs typeface="Times New Roman"/>
              </a:rPr>
              <a:t>idel</a:t>
            </a:r>
            <a:r>
              <a:rPr lang="fr-FR" dirty="0" smtClean="0">
                <a:solidFill>
                  <a:srgbClr val="333399"/>
                </a:solidFill>
                <a:ea typeface="Calibri"/>
                <a:cs typeface="Times New Roman"/>
              </a:rPr>
              <a:t> </a:t>
            </a:r>
            <a:r>
              <a:rPr lang="fr-FR" dirty="0">
                <a:solidFill>
                  <a:srgbClr val="333399"/>
                </a:solidFill>
                <a:ea typeface="Calibri"/>
                <a:cs typeface="Times New Roman"/>
              </a:rPr>
              <a:t> </a:t>
            </a:r>
            <a:r>
              <a:rPr lang="fr-FR" dirty="0" smtClean="0">
                <a:solidFill>
                  <a:srgbClr val="333399"/>
                </a:solidFill>
                <a:ea typeface="Calibri"/>
                <a:cs typeface="Times New Roman"/>
              </a:rPr>
              <a:t>de soins infirmiers ou qui décident de compléter leur activité avec une </a:t>
            </a:r>
            <a:r>
              <a:rPr lang="fr-FR" dirty="0">
                <a:solidFill>
                  <a:srgbClr val="333399"/>
                </a:solidFill>
                <a:ea typeface="Calibri"/>
                <a:cs typeface="Times New Roman"/>
              </a:rPr>
              <a:t>activité </a:t>
            </a:r>
            <a:r>
              <a:rPr lang="fr-FR" dirty="0" smtClean="0">
                <a:solidFill>
                  <a:srgbClr val="333399"/>
                </a:solidFill>
                <a:ea typeface="Calibri"/>
                <a:cs typeface="Times New Roman"/>
              </a:rPr>
              <a:t>d’</a:t>
            </a:r>
            <a:r>
              <a:rPr lang="fr-FR" dirty="0" err="1" smtClean="0">
                <a:solidFill>
                  <a:srgbClr val="333399"/>
                </a:solidFill>
                <a:ea typeface="Calibri"/>
                <a:cs typeface="Times New Roman"/>
              </a:rPr>
              <a:t>idel</a:t>
            </a:r>
            <a:r>
              <a:rPr lang="fr-FR" dirty="0" smtClean="0">
                <a:solidFill>
                  <a:srgbClr val="333399"/>
                </a:solidFill>
                <a:ea typeface="Calibri"/>
                <a:cs typeface="Times New Roman"/>
              </a:rPr>
              <a:t> de soins infirmiers</a:t>
            </a:r>
          </a:p>
          <a:p>
            <a:pPr marL="285750"/>
            <a:endParaRPr lang="fr-FR" sz="1000" b="1" dirty="0">
              <a:solidFill>
                <a:srgbClr val="333399"/>
              </a:solidFill>
              <a:ea typeface="Calibri"/>
              <a:cs typeface="Times New Roman"/>
            </a:endParaRPr>
          </a:p>
          <a:p>
            <a:pPr marL="268288" indent="-268288">
              <a:buFont typeface="Wingdings" panose="05000000000000000000" pitchFamily="2" charset="2"/>
              <a:buChar char="Ø"/>
            </a:pPr>
            <a:r>
              <a:rPr lang="fr-FR" b="1" dirty="0" smtClean="0">
                <a:solidFill>
                  <a:srgbClr val="333399"/>
                </a:solidFill>
                <a:ea typeface="Calibri"/>
                <a:cs typeface="Times New Roman"/>
              </a:rPr>
              <a:t>Possibilité de lancement de procédure conventionnelle en cas de non-respect de l’exercice exclusif de l’activité IPA, déclaré lors du conventionnement </a:t>
            </a:r>
            <a:r>
              <a:rPr lang="fr-FR" dirty="0" smtClean="0">
                <a:solidFill>
                  <a:srgbClr val="333399"/>
                </a:solidFill>
                <a:ea typeface="Calibri"/>
                <a:cs typeface="Times New Roman"/>
              </a:rPr>
              <a:t>(IPA ayant bénéficié dans ce cadre de la non application du dispositif de régulation et du dispositif d’encadrement)</a:t>
            </a:r>
          </a:p>
        </p:txBody>
      </p:sp>
    </p:spTree>
    <p:extLst>
      <p:ext uri="{BB962C8B-B14F-4D97-AF65-F5344CB8AC3E}">
        <p14:creationId xmlns:p14="http://schemas.microsoft.com/office/powerpoint/2010/main" val="1007704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dirty="0" smtClean="0">
                <a:solidFill>
                  <a:srgbClr val="00B0F0"/>
                </a:solidFill>
              </a:rPr>
              <a:t>Avenant 7 – IPA – Dispositif démographique </a:t>
            </a:r>
            <a:endParaRPr lang="fr-FR" dirty="0"/>
          </a:p>
        </p:txBody>
      </p:sp>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19</a:t>
            </a:fld>
            <a:endParaRPr lang="fr-BE">
              <a:solidFill>
                <a:srgbClr val="333399"/>
              </a:solidFill>
            </a:endParaRPr>
          </a:p>
        </p:txBody>
      </p:sp>
      <p:sp>
        <p:nvSpPr>
          <p:cNvPr id="4" name="ZoneTexte 3"/>
          <p:cNvSpPr txBox="1"/>
          <p:nvPr/>
        </p:nvSpPr>
        <p:spPr>
          <a:xfrm>
            <a:off x="137082" y="908720"/>
            <a:ext cx="8856984" cy="4247317"/>
          </a:xfrm>
          <a:prstGeom prst="rect">
            <a:avLst/>
          </a:prstGeom>
          <a:noFill/>
        </p:spPr>
        <p:txBody>
          <a:bodyPr wrap="square" rtlCol="0">
            <a:spAutoFit/>
          </a:bodyPr>
          <a:lstStyle/>
          <a:p>
            <a:endParaRPr lang="fr-FR" b="1" dirty="0" smtClean="0">
              <a:solidFill>
                <a:srgbClr val="333399"/>
              </a:solidFill>
              <a:ea typeface="Calibri"/>
              <a:cs typeface="Times New Roman"/>
            </a:endParaRPr>
          </a:p>
          <a:p>
            <a:endParaRPr lang="fr-FR" b="1" dirty="0">
              <a:solidFill>
                <a:srgbClr val="333399"/>
              </a:solidFill>
              <a:ea typeface="Calibri"/>
              <a:cs typeface="Times New Roman"/>
            </a:endParaRPr>
          </a:p>
          <a:p>
            <a:pPr marL="285750" indent="-285750">
              <a:buFont typeface="Wingdings" panose="05000000000000000000" pitchFamily="2" charset="2"/>
              <a:buChar char="Ø"/>
            </a:pPr>
            <a:r>
              <a:rPr lang="fr-FR" b="1" dirty="0">
                <a:solidFill>
                  <a:srgbClr val="333399"/>
                </a:solidFill>
                <a:ea typeface="Calibri"/>
                <a:cs typeface="Times New Roman"/>
              </a:rPr>
              <a:t>L’infirmier libéral installé et conventionné en « zone sur-dotée » qui décide de consacrer son activité </a:t>
            </a:r>
            <a:r>
              <a:rPr lang="fr-FR" b="1" dirty="0" smtClean="0">
                <a:solidFill>
                  <a:srgbClr val="333399"/>
                </a:solidFill>
                <a:ea typeface="Calibri"/>
                <a:cs typeface="Times New Roman"/>
              </a:rPr>
              <a:t>libérale </a:t>
            </a:r>
            <a:r>
              <a:rPr lang="fr-FR" b="1" dirty="0">
                <a:solidFill>
                  <a:srgbClr val="333399"/>
                </a:solidFill>
                <a:ea typeface="Calibri"/>
                <a:cs typeface="Times New Roman"/>
              </a:rPr>
              <a:t>exclusivement à la pratique avancée doit notifier son changement d’activité à sa caisse de rattachement. Il précise à cette occasion à la caisse son choix </a:t>
            </a:r>
            <a:r>
              <a:rPr lang="fr-FR" b="1" dirty="0" smtClean="0">
                <a:solidFill>
                  <a:srgbClr val="333399"/>
                </a:solidFill>
                <a:ea typeface="Calibri"/>
                <a:cs typeface="Times New Roman"/>
              </a:rPr>
              <a:t>:</a:t>
            </a:r>
          </a:p>
          <a:p>
            <a:pPr marL="285750" indent="-285750">
              <a:buFont typeface="Wingdings" panose="05000000000000000000" pitchFamily="2" charset="2"/>
              <a:buChar char="Ø"/>
            </a:pPr>
            <a:endParaRPr lang="fr-FR" b="1" dirty="0">
              <a:solidFill>
                <a:srgbClr val="333399"/>
              </a:solidFill>
              <a:ea typeface="Calibri"/>
              <a:cs typeface="Times New Roman"/>
            </a:endParaRPr>
          </a:p>
          <a:p>
            <a:pPr marL="742950" lvl="1" indent="-285750">
              <a:buFont typeface="Wingdings" panose="05000000000000000000" pitchFamily="2" charset="2"/>
              <a:buChar char="ü"/>
            </a:pPr>
            <a:r>
              <a:rPr lang="fr-FR" b="1" dirty="0" smtClean="0">
                <a:solidFill>
                  <a:srgbClr val="333399"/>
                </a:solidFill>
                <a:ea typeface="Calibri"/>
                <a:cs typeface="Times New Roman"/>
              </a:rPr>
              <a:t>soit </a:t>
            </a:r>
            <a:r>
              <a:rPr lang="fr-FR" b="1" dirty="0">
                <a:solidFill>
                  <a:srgbClr val="333399"/>
                </a:solidFill>
                <a:ea typeface="Calibri"/>
                <a:cs typeface="Times New Roman"/>
              </a:rPr>
              <a:t>de conserver son conventionnement en zone sur-dotée pendant une durée de 3 ans </a:t>
            </a:r>
            <a:r>
              <a:rPr lang="fr-FR" dirty="0">
                <a:solidFill>
                  <a:srgbClr val="333399"/>
                </a:solidFill>
                <a:ea typeface="Calibri"/>
                <a:cs typeface="Times New Roman"/>
              </a:rPr>
              <a:t>et ce, afin de lui permettre, s’il le souhaite, de reprendre dans ce délai sur la zone une activité d’infirmier libéral de soins infirmiers hors pratique avancée. La place de l’infirmier dans la zone ne sera pas dès lors attribuée dans ce délai à un autre infirmier </a:t>
            </a:r>
            <a:r>
              <a:rPr lang="fr-FR" dirty="0" smtClean="0">
                <a:solidFill>
                  <a:srgbClr val="333399"/>
                </a:solidFill>
                <a:ea typeface="Calibri"/>
                <a:cs typeface="Times New Roman"/>
              </a:rPr>
              <a:t>;</a:t>
            </a:r>
          </a:p>
          <a:p>
            <a:pPr lvl="1"/>
            <a:r>
              <a:rPr lang="fr-FR" dirty="0" smtClean="0">
                <a:solidFill>
                  <a:srgbClr val="333399"/>
                </a:solidFill>
                <a:ea typeface="Calibri"/>
                <a:cs typeface="Times New Roman"/>
              </a:rPr>
              <a:t> </a:t>
            </a:r>
            <a:endParaRPr lang="fr-FR" dirty="0">
              <a:solidFill>
                <a:srgbClr val="333399"/>
              </a:solidFill>
              <a:ea typeface="Calibri"/>
              <a:cs typeface="Times New Roman"/>
            </a:endParaRPr>
          </a:p>
          <a:p>
            <a:pPr marL="742950" lvl="1" indent="-285750">
              <a:buFont typeface="Wingdings" panose="05000000000000000000" pitchFamily="2" charset="2"/>
              <a:buChar char="ü"/>
            </a:pPr>
            <a:r>
              <a:rPr lang="fr-FR" b="1" dirty="0" smtClean="0">
                <a:solidFill>
                  <a:srgbClr val="333399"/>
                </a:solidFill>
                <a:ea typeface="Calibri"/>
                <a:cs typeface="Times New Roman"/>
              </a:rPr>
              <a:t>soit </a:t>
            </a:r>
            <a:r>
              <a:rPr lang="fr-FR" b="1" dirty="0">
                <a:solidFill>
                  <a:srgbClr val="333399"/>
                </a:solidFill>
                <a:ea typeface="Calibri"/>
                <a:cs typeface="Times New Roman"/>
              </a:rPr>
              <a:t>de céder sa place dans la zone sur-dotée </a:t>
            </a:r>
            <a:r>
              <a:rPr lang="fr-FR" dirty="0">
                <a:solidFill>
                  <a:srgbClr val="333399"/>
                </a:solidFill>
                <a:ea typeface="Calibri"/>
                <a:cs typeface="Times New Roman"/>
              </a:rPr>
              <a:t>permettant ainsi de conventionner un autre infirmier sur la </a:t>
            </a:r>
            <a:r>
              <a:rPr lang="fr-FR" dirty="0" smtClean="0">
                <a:solidFill>
                  <a:srgbClr val="333399"/>
                </a:solidFill>
                <a:ea typeface="Calibri"/>
                <a:cs typeface="Times New Roman"/>
              </a:rPr>
              <a:t>zone</a:t>
            </a:r>
            <a:endParaRPr lang="fr-FR" dirty="0">
              <a:solidFill>
                <a:srgbClr val="333399"/>
              </a:solidFill>
              <a:ea typeface="Calibri"/>
              <a:cs typeface="Times New Roman"/>
            </a:endParaRPr>
          </a:p>
        </p:txBody>
      </p:sp>
    </p:spTree>
    <p:extLst>
      <p:ext uri="{BB962C8B-B14F-4D97-AF65-F5344CB8AC3E}">
        <p14:creationId xmlns:p14="http://schemas.microsoft.com/office/powerpoint/2010/main" val="3042102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2</a:t>
            </a:fld>
            <a:endParaRPr lang="fr-FR" dirty="0"/>
          </a:p>
        </p:txBody>
      </p:sp>
      <p:sp>
        <p:nvSpPr>
          <p:cNvPr id="6" name="Espace réservé du contenu 5"/>
          <p:cNvSpPr>
            <a:spLocks noGrp="1"/>
          </p:cNvSpPr>
          <p:nvPr>
            <p:ph idx="1"/>
          </p:nvPr>
        </p:nvSpPr>
        <p:spPr/>
        <p:txBody>
          <a:bodyPr/>
          <a:lstStyle/>
          <a:p>
            <a:pPr marL="0" indent="0">
              <a:buNone/>
            </a:pPr>
            <a:endParaRPr lang="fr-FR" dirty="0" smtClean="0"/>
          </a:p>
          <a:p>
            <a:pPr marL="0" lvl="0" indent="0" algn="ctr">
              <a:buNone/>
            </a:pPr>
            <a:endParaRPr lang="fr-FR" dirty="0" smtClean="0"/>
          </a:p>
          <a:p>
            <a:pPr marL="0" lvl="0" indent="0" algn="ctr">
              <a:buNone/>
            </a:pPr>
            <a:endParaRPr lang="fr-FR" dirty="0"/>
          </a:p>
          <a:p>
            <a:pPr marL="0" indent="0">
              <a:buNone/>
            </a:pPr>
            <a:r>
              <a:rPr lang="fr-FR" dirty="0" smtClean="0"/>
              <a:t> </a:t>
            </a:r>
          </a:p>
        </p:txBody>
      </p:sp>
      <p:sp>
        <p:nvSpPr>
          <p:cNvPr id="5" name="Titre 8"/>
          <p:cNvSpPr txBox="1">
            <a:spLocks/>
          </p:cNvSpPr>
          <p:nvPr/>
        </p:nvSpPr>
        <p:spPr bwMode="auto">
          <a:xfrm>
            <a:off x="539552" y="2492896"/>
            <a:ext cx="8229600" cy="1143000"/>
          </a:xfrm>
          <a:prstGeom prst="rect">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ln>
          <a:effectLst>
            <a:outerShdw blurRad="40000" dist="23000" dir="5400000" rotWithShape="0">
              <a:srgbClr val="000000">
                <a:alpha val="35000"/>
              </a:srgbClr>
            </a:outerShdw>
          </a:effectLst>
          <a:extLst/>
        </p:spPr>
        <p:txBody>
          <a:bodyPr vert="horz" wrap="square" lIns="90178" tIns="45092" rIns="90178" bIns="45092" numCol="1" anchor="ctr" anchorCtr="0" compatLnSpc="1">
            <a:prstTxWarp prst="textNoShape">
              <a:avLst/>
            </a:prstTxWarp>
          </a:bodyPr>
          <a:lstStyle>
            <a:lvl1pPr algn="ctr" defTabSz="892175" rtl="0" eaLnBrk="1" fontAlgn="base" hangingPunct="1">
              <a:spcBef>
                <a:spcPct val="0"/>
              </a:spcBef>
              <a:spcAft>
                <a:spcPct val="0"/>
              </a:spcAft>
              <a:defRPr sz="2700" b="1">
                <a:solidFill>
                  <a:schemeClr val="lt1"/>
                </a:solidFill>
                <a:latin typeface="+mn-lt"/>
                <a:ea typeface="+mn-ea"/>
                <a:cs typeface="+mn-cs"/>
              </a:defRPr>
            </a:lvl1pPr>
            <a:lvl2pPr algn="ctr" defTabSz="892175" rtl="0" eaLnBrk="1" fontAlgn="base" hangingPunct="1">
              <a:spcBef>
                <a:spcPct val="0"/>
              </a:spcBef>
              <a:spcAft>
                <a:spcPct val="0"/>
              </a:spcAft>
              <a:defRPr sz="2700" b="1">
                <a:solidFill>
                  <a:schemeClr val="lt1"/>
                </a:solidFill>
                <a:latin typeface="+mn-lt"/>
                <a:ea typeface="+mn-ea"/>
                <a:cs typeface="+mn-cs"/>
              </a:defRPr>
            </a:lvl2pPr>
            <a:lvl3pPr algn="ctr" defTabSz="892175" rtl="0" eaLnBrk="1" fontAlgn="base" hangingPunct="1">
              <a:spcBef>
                <a:spcPct val="0"/>
              </a:spcBef>
              <a:spcAft>
                <a:spcPct val="0"/>
              </a:spcAft>
              <a:defRPr sz="2700" b="1">
                <a:solidFill>
                  <a:schemeClr val="lt1"/>
                </a:solidFill>
                <a:latin typeface="+mn-lt"/>
                <a:ea typeface="+mn-ea"/>
                <a:cs typeface="+mn-cs"/>
              </a:defRPr>
            </a:lvl3pPr>
            <a:lvl4pPr algn="ctr" defTabSz="892175" rtl="0" eaLnBrk="1" fontAlgn="base" hangingPunct="1">
              <a:spcBef>
                <a:spcPct val="0"/>
              </a:spcBef>
              <a:spcAft>
                <a:spcPct val="0"/>
              </a:spcAft>
              <a:defRPr sz="2700" b="1">
                <a:solidFill>
                  <a:schemeClr val="lt1"/>
                </a:solidFill>
                <a:latin typeface="+mn-lt"/>
                <a:ea typeface="+mn-ea"/>
                <a:cs typeface="+mn-cs"/>
              </a:defRPr>
            </a:lvl4pPr>
            <a:lvl5pPr algn="ctr" defTabSz="892175" rtl="0" eaLnBrk="1" fontAlgn="base" hangingPunct="1">
              <a:spcBef>
                <a:spcPct val="0"/>
              </a:spcBef>
              <a:spcAft>
                <a:spcPct val="0"/>
              </a:spcAft>
              <a:defRPr sz="2700" b="1">
                <a:solidFill>
                  <a:schemeClr val="lt1"/>
                </a:solidFill>
                <a:latin typeface="+mn-lt"/>
                <a:ea typeface="+mn-ea"/>
                <a:cs typeface="+mn-cs"/>
              </a:defRPr>
            </a:lvl5pPr>
            <a:lvl6pPr marL="395326" algn="ctr" defTabSz="901863" rtl="0" eaLnBrk="1" fontAlgn="base" hangingPunct="1">
              <a:spcBef>
                <a:spcPct val="0"/>
              </a:spcBef>
              <a:spcAft>
                <a:spcPct val="0"/>
              </a:spcAft>
              <a:defRPr sz="2700" b="1">
                <a:solidFill>
                  <a:schemeClr val="lt1"/>
                </a:solidFill>
                <a:latin typeface="+mn-lt"/>
                <a:ea typeface="+mn-ea"/>
                <a:cs typeface="+mn-cs"/>
              </a:defRPr>
            </a:lvl6pPr>
            <a:lvl7pPr marL="790679" algn="ctr" defTabSz="901863" rtl="0" eaLnBrk="1" fontAlgn="base" hangingPunct="1">
              <a:spcBef>
                <a:spcPct val="0"/>
              </a:spcBef>
              <a:spcAft>
                <a:spcPct val="0"/>
              </a:spcAft>
              <a:defRPr sz="2700" b="1">
                <a:solidFill>
                  <a:schemeClr val="lt1"/>
                </a:solidFill>
                <a:latin typeface="+mn-lt"/>
                <a:ea typeface="+mn-ea"/>
                <a:cs typeface="+mn-cs"/>
              </a:defRPr>
            </a:lvl7pPr>
            <a:lvl8pPr marL="1186013" algn="ctr" defTabSz="901863" rtl="0" eaLnBrk="1" fontAlgn="base" hangingPunct="1">
              <a:spcBef>
                <a:spcPct val="0"/>
              </a:spcBef>
              <a:spcAft>
                <a:spcPct val="0"/>
              </a:spcAft>
              <a:defRPr sz="2700" b="1">
                <a:solidFill>
                  <a:schemeClr val="lt1"/>
                </a:solidFill>
                <a:latin typeface="+mn-lt"/>
                <a:ea typeface="+mn-ea"/>
                <a:cs typeface="+mn-cs"/>
              </a:defRPr>
            </a:lvl8pPr>
            <a:lvl9pPr marL="1581356" algn="ctr" defTabSz="901863" rtl="0" eaLnBrk="1" fontAlgn="base" hangingPunct="1">
              <a:spcBef>
                <a:spcPct val="0"/>
              </a:spcBef>
              <a:spcAft>
                <a:spcPct val="0"/>
              </a:spcAft>
              <a:defRPr sz="2700" b="1">
                <a:solidFill>
                  <a:schemeClr val="lt1"/>
                </a:solidFill>
                <a:latin typeface="+mn-lt"/>
                <a:ea typeface="+mn-ea"/>
                <a:cs typeface="+mn-cs"/>
              </a:defRPr>
            </a:lvl9pPr>
          </a:lstStyle>
          <a:p>
            <a:pPr>
              <a:defRPr/>
            </a:pPr>
            <a:r>
              <a:rPr lang="fr-FR" sz="2800" kern="0" dirty="0" smtClean="0">
                <a:solidFill>
                  <a:srgbClr val="FFFFFF"/>
                </a:solidFill>
                <a:latin typeface="Arial"/>
              </a:rPr>
              <a:t>Contexte de l’avenant 7 IPA</a:t>
            </a:r>
            <a:endParaRPr lang="fr-FR" sz="2800" kern="0" dirty="0">
              <a:solidFill>
                <a:srgbClr val="FFFFFF"/>
              </a:solidFill>
              <a:latin typeface="Arial"/>
            </a:endParaRPr>
          </a:p>
        </p:txBody>
      </p:sp>
    </p:spTree>
    <p:extLst>
      <p:ext uri="{BB962C8B-B14F-4D97-AF65-F5344CB8AC3E}">
        <p14:creationId xmlns:p14="http://schemas.microsoft.com/office/powerpoint/2010/main" val="520681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20</a:t>
            </a:fld>
            <a:endParaRPr lang="fr-FR" dirty="0"/>
          </a:p>
        </p:txBody>
      </p:sp>
      <p:sp>
        <p:nvSpPr>
          <p:cNvPr id="6" name="Espace réservé du contenu 5"/>
          <p:cNvSpPr>
            <a:spLocks noGrp="1"/>
          </p:cNvSpPr>
          <p:nvPr>
            <p:ph idx="1"/>
          </p:nvPr>
        </p:nvSpPr>
        <p:spPr/>
        <p:txBody>
          <a:bodyPr/>
          <a:lstStyle/>
          <a:p>
            <a:pPr marL="0" indent="0">
              <a:buNone/>
            </a:pPr>
            <a:endParaRPr lang="fr-FR" dirty="0" smtClean="0"/>
          </a:p>
          <a:p>
            <a:pPr marL="0" lvl="0" indent="0" algn="ctr">
              <a:buNone/>
            </a:pPr>
            <a:endParaRPr lang="fr-FR" dirty="0" smtClean="0"/>
          </a:p>
          <a:p>
            <a:pPr marL="0" lvl="0" indent="0" algn="ctr">
              <a:buNone/>
            </a:pPr>
            <a:endParaRPr lang="fr-FR" dirty="0"/>
          </a:p>
          <a:p>
            <a:pPr marL="0" indent="0">
              <a:buNone/>
            </a:pPr>
            <a:r>
              <a:rPr lang="fr-FR" dirty="0" smtClean="0"/>
              <a:t> </a:t>
            </a:r>
          </a:p>
        </p:txBody>
      </p:sp>
      <p:sp>
        <p:nvSpPr>
          <p:cNvPr id="5" name="Titre 8"/>
          <p:cNvSpPr txBox="1">
            <a:spLocks/>
          </p:cNvSpPr>
          <p:nvPr/>
        </p:nvSpPr>
        <p:spPr bwMode="auto">
          <a:xfrm>
            <a:off x="539552" y="2492896"/>
            <a:ext cx="8229600" cy="1143000"/>
          </a:xfrm>
          <a:prstGeom prst="rect">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ln>
          <a:effectLst>
            <a:outerShdw blurRad="40000" dist="23000" dir="5400000" rotWithShape="0">
              <a:srgbClr val="000000">
                <a:alpha val="35000"/>
              </a:srgbClr>
            </a:outerShdw>
          </a:effectLst>
          <a:extLst/>
        </p:spPr>
        <p:txBody>
          <a:bodyPr vert="horz" wrap="square" lIns="90178" tIns="45092" rIns="90178" bIns="45092" numCol="1" anchor="ctr" anchorCtr="0" compatLnSpc="1">
            <a:prstTxWarp prst="textNoShape">
              <a:avLst/>
            </a:prstTxWarp>
          </a:bodyPr>
          <a:lstStyle>
            <a:lvl1pPr algn="ctr" defTabSz="892175" rtl="0" eaLnBrk="1" fontAlgn="base" hangingPunct="1">
              <a:spcBef>
                <a:spcPct val="0"/>
              </a:spcBef>
              <a:spcAft>
                <a:spcPct val="0"/>
              </a:spcAft>
              <a:defRPr sz="2700" b="1">
                <a:solidFill>
                  <a:schemeClr val="lt1"/>
                </a:solidFill>
                <a:latin typeface="+mn-lt"/>
                <a:ea typeface="+mn-ea"/>
                <a:cs typeface="+mn-cs"/>
              </a:defRPr>
            </a:lvl1pPr>
            <a:lvl2pPr algn="ctr" defTabSz="892175" rtl="0" eaLnBrk="1" fontAlgn="base" hangingPunct="1">
              <a:spcBef>
                <a:spcPct val="0"/>
              </a:spcBef>
              <a:spcAft>
                <a:spcPct val="0"/>
              </a:spcAft>
              <a:defRPr sz="2700" b="1">
                <a:solidFill>
                  <a:schemeClr val="lt1"/>
                </a:solidFill>
                <a:latin typeface="+mn-lt"/>
                <a:ea typeface="+mn-ea"/>
                <a:cs typeface="+mn-cs"/>
              </a:defRPr>
            </a:lvl2pPr>
            <a:lvl3pPr algn="ctr" defTabSz="892175" rtl="0" eaLnBrk="1" fontAlgn="base" hangingPunct="1">
              <a:spcBef>
                <a:spcPct val="0"/>
              </a:spcBef>
              <a:spcAft>
                <a:spcPct val="0"/>
              </a:spcAft>
              <a:defRPr sz="2700" b="1">
                <a:solidFill>
                  <a:schemeClr val="lt1"/>
                </a:solidFill>
                <a:latin typeface="+mn-lt"/>
                <a:ea typeface="+mn-ea"/>
                <a:cs typeface="+mn-cs"/>
              </a:defRPr>
            </a:lvl3pPr>
            <a:lvl4pPr algn="ctr" defTabSz="892175" rtl="0" eaLnBrk="1" fontAlgn="base" hangingPunct="1">
              <a:spcBef>
                <a:spcPct val="0"/>
              </a:spcBef>
              <a:spcAft>
                <a:spcPct val="0"/>
              </a:spcAft>
              <a:defRPr sz="2700" b="1">
                <a:solidFill>
                  <a:schemeClr val="lt1"/>
                </a:solidFill>
                <a:latin typeface="+mn-lt"/>
                <a:ea typeface="+mn-ea"/>
                <a:cs typeface="+mn-cs"/>
              </a:defRPr>
            </a:lvl4pPr>
            <a:lvl5pPr algn="ctr" defTabSz="892175" rtl="0" eaLnBrk="1" fontAlgn="base" hangingPunct="1">
              <a:spcBef>
                <a:spcPct val="0"/>
              </a:spcBef>
              <a:spcAft>
                <a:spcPct val="0"/>
              </a:spcAft>
              <a:defRPr sz="2700" b="1">
                <a:solidFill>
                  <a:schemeClr val="lt1"/>
                </a:solidFill>
                <a:latin typeface="+mn-lt"/>
                <a:ea typeface="+mn-ea"/>
                <a:cs typeface="+mn-cs"/>
              </a:defRPr>
            </a:lvl5pPr>
            <a:lvl6pPr marL="395326" algn="ctr" defTabSz="901863" rtl="0" eaLnBrk="1" fontAlgn="base" hangingPunct="1">
              <a:spcBef>
                <a:spcPct val="0"/>
              </a:spcBef>
              <a:spcAft>
                <a:spcPct val="0"/>
              </a:spcAft>
              <a:defRPr sz="2700" b="1">
                <a:solidFill>
                  <a:schemeClr val="lt1"/>
                </a:solidFill>
                <a:latin typeface="+mn-lt"/>
                <a:ea typeface="+mn-ea"/>
                <a:cs typeface="+mn-cs"/>
              </a:defRPr>
            </a:lvl6pPr>
            <a:lvl7pPr marL="790679" algn="ctr" defTabSz="901863" rtl="0" eaLnBrk="1" fontAlgn="base" hangingPunct="1">
              <a:spcBef>
                <a:spcPct val="0"/>
              </a:spcBef>
              <a:spcAft>
                <a:spcPct val="0"/>
              </a:spcAft>
              <a:defRPr sz="2700" b="1">
                <a:solidFill>
                  <a:schemeClr val="lt1"/>
                </a:solidFill>
                <a:latin typeface="+mn-lt"/>
                <a:ea typeface="+mn-ea"/>
                <a:cs typeface="+mn-cs"/>
              </a:defRPr>
            </a:lvl7pPr>
            <a:lvl8pPr marL="1186013" algn="ctr" defTabSz="901863" rtl="0" eaLnBrk="1" fontAlgn="base" hangingPunct="1">
              <a:spcBef>
                <a:spcPct val="0"/>
              </a:spcBef>
              <a:spcAft>
                <a:spcPct val="0"/>
              </a:spcAft>
              <a:defRPr sz="2700" b="1">
                <a:solidFill>
                  <a:schemeClr val="lt1"/>
                </a:solidFill>
                <a:latin typeface="+mn-lt"/>
                <a:ea typeface="+mn-ea"/>
                <a:cs typeface="+mn-cs"/>
              </a:defRPr>
            </a:lvl8pPr>
            <a:lvl9pPr marL="1581356" algn="ctr" defTabSz="901863" rtl="0" eaLnBrk="1" fontAlgn="base" hangingPunct="1">
              <a:spcBef>
                <a:spcPct val="0"/>
              </a:spcBef>
              <a:spcAft>
                <a:spcPct val="0"/>
              </a:spcAft>
              <a:defRPr sz="2700" b="1">
                <a:solidFill>
                  <a:schemeClr val="lt1"/>
                </a:solidFill>
                <a:latin typeface="+mn-lt"/>
                <a:ea typeface="+mn-ea"/>
                <a:cs typeface="+mn-cs"/>
              </a:defRPr>
            </a:lvl9pPr>
          </a:lstStyle>
          <a:p>
            <a:pPr>
              <a:defRPr/>
            </a:pPr>
            <a:r>
              <a:rPr lang="fr-FR" sz="2800" kern="0" dirty="0">
                <a:solidFill>
                  <a:srgbClr val="FFFFFF"/>
                </a:solidFill>
                <a:latin typeface="Arial"/>
              </a:rPr>
              <a:t>Exercice professionnel des IPA</a:t>
            </a:r>
            <a:endParaRPr lang="fr-FR" sz="2800" kern="0" dirty="0" smtClean="0">
              <a:solidFill>
                <a:srgbClr val="FFFFFF"/>
              </a:solidFill>
              <a:latin typeface="Arial"/>
            </a:endParaRPr>
          </a:p>
        </p:txBody>
      </p:sp>
      <p:sp>
        <p:nvSpPr>
          <p:cNvPr id="7" name="Rectangle 6"/>
          <p:cNvSpPr/>
          <p:nvPr/>
        </p:nvSpPr>
        <p:spPr>
          <a:xfrm>
            <a:off x="2988002" y="3933056"/>
            <a:ext cx="4572000" cy="707886"/>
          </a:xfrm>
          <a:prstGeom prst="rect">
            <a:avLst/>
          </a:prstGeom>
        </p:spPr>
        <p:txBody>
          <a:bodyPr>
            <a:spAutoFit/>
          </a:bodyPr>
          <a:lstStyle/>
          <a:p>
            <a:r>
              <a:rPr lang="fr-FR" sz="2000" b="1" dirty="0" smtClean="0">
                <a:solidFill>
                  <a:srgbClr val="FF0000"/>
                </a:solidFill>
                <a:latin typeface="Century Gothic" panose="020B0502020202020204" pitchFamily="34" charset="0"/>
              </a:rPr>
              <a:t>à </a:t>
            </a:r>
            <a:r>
              <a:rPr lang="fr-FR" sz="2000" b="1" dirty="0">
                <a:solidFill>
                  <a:srgbClr val="FF0000"/>
                </a:solidFill>
                <a:latin typeface="Century Gothic" panose="020B0502020202020204" pitchFamily="34" charset="0"/>
              </a:rPr>
              <a:t>compter du lendemain de la parution au JO de l’avenant 7 </a:t>
            </a:r>
            <a:endParaRPr lang="fr-FR"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043" y="4122756"/>
            <a:ext cx="304800"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2989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21</a:t>
            </a:fld>
            <a:endParaRPr lang="fr-BE">
              <a:solidFill>
                <a:srgbClr val="333399"/>
              </a:solidFill>
            </a:endParaRPr>
          </a:p>
        </p:txBody>
      </p:sp>
      <p:sp>
        <p:nvSpPr>
          <p:cNvPr id="4" name="ZoneTexte 3"/>
          <p:cNvSpPr txBox="1"/>
          <p:nvPr/>
        </p:nvSpPr>
        <p:spPr>
          <a:xfrm>
            <a:off x="137082" y="764704"/>
            <a:ext cx="8856984" cy="5693866"/>
          </a:xfrm>
          <a:prstGeom prst="rect">
            <a:avLst/>
          </a:prstGeom>
          <a:noFill/>
        </p:spPr>
        <p:txBody>
          <a:bodyPr wrap="square" rtlCol="0">
            <a:spAutoFit/>
          </a:bodyPr>
          <a:lstStyle/>
          <a:p>
            <a:endParaRPr lang="fr-FR" b="1" dirty="0">
              <a:solidFill>
                <a:srgbClr val="333399"/>
              </a:solidFill>
              <a:ea typeface="Calibri"/>
              <a:cs typeface="Times New Roman"/>
            </a:endParaRPr>
          </a:p>
          <a:p>
            <a:pPr marL="342900" indent="-342900">
              <a:buFont typeface="Wingdings" panose="05000000000000000000" pitchFamily="2" charset="2"/>
              <a:buChar char="Ø"/>
            </a:pPr>
            <a:r>
              <a:rPr lang="fr-FR" b="1" dirty="0">
                <a:solidFill>
                  <a:srgbClr val="333399"/>
                </a:solidFill>
                <a:ea typeface="Calibri"/>
                <a:cs typeface="Times New Roman"/>
              </a:rPr>
              <a:t>C</a:t>
            </a:r>
            <a:r>
              <a:rPr lang="fr-FR" b="1" dirty="0" smtClean="0">
                <a:solidFill>
                  <a:srgbClr val="333399"/>
                </a:solidFill>
                <a:ea typeface="Calibri"/>
                <a:cs typeface="Times New Roman"/>
              </a:rPr>
              <a:t>onventionnement de l’IPA </a:t>
            </a:r>
            <a:r>
              <a:rPr lang="fr-FR" dirty="0" smtClean="0">
                <a:solidFill>
                  <a:srgbClr val="333399"/>
                </a:solidFill>
                <a:ea typeface="Calibri"/>
                <a:cs typeface="Times New Roman"/>
              </a:rPr>
              <a:t>(création prévue d’une spécialité 86 pour identification  spécifique des IPA dans le  FNPS) avec notamment la présentation de son DE d’IPA</a:t>
            </a:r>
          </a:p>
          <a:p>
            <a:pPr marL="342900" indent="-342900">
              <a:buFont typeface="Wingdings" panose="05000000000000000000" pitchFamily="2" charset="2"/>
              <a:buChar char="Ø"/>
            </a:pPr>
            <a:endParaRPr lang="fr-FR" b="1" dirty="0">
              <a:solidFill>
                <a:srgbClr val="333399"/>
              </a:solidFill>
              <a:ea typeface="Calibri"/>
              <a:cs typeface="Times New Roman"/>
            </a:endParaRPr>
          </a:p>
          <a:p>
            <a:pPr marL="342900" indent="-342900">
              <a:buFont typeface="Wingdings" panose="05000000000000000000" pitchFamily="2" charset="2"/>
              <a:buChar char="Ø"/>
            </a:pPr>
            <a:r>
              <a:rPr lang="fr-FR" b="1" dirty="0" smtClean="0">
                <a:solidFill>
                  <a:srgbClr val="333399"/>
                </a:solidFill>
                <a:ea typeface="Calibri"/>
                <a:cs typeface="Times New Roman"/>
              </a:rPr>
              <a:t>Non application à l’IPA </a:t>
            </a:r>
            <a:r>
              <a:rPr lang="fr-FR" b="1" u="sng" dirty="0" smtClean="0">
                <a:solidFill>
                  <a:srgbClr val="333399"/>
                </a:solidFill>
                <a:ea typeface="Calibri"/>
                <a:cs typeface="Times New Roman"/>
              </a:rPr>
              <a:t>exclusif </a:t>
            </a:r>
            <a:r>
              <a:rPr lang="fr-FR" b="1" dirty="0" smtClean="0">
                <a:solidFill>
                  <a:srgbClr val="333399"/>
                </a:solidFill>
                <a:ea typeface="Calibri"/>
                <a:cs typeface="Times New Roman"/>
              </a:rPr>
              <a:t>de la nécessité de justifier d’une expérience professionnelle préalable (ces professionnels devant déjà justifier d’une expérience professionnelle de 3 ans en tant qu’infirmier pour intégrer la formation d’IPA)</a:t>
            </a:r>
          </a:p>
          <a:p>
            <a:pPr marL="342900" indent="-342900">
              <a:buFont typeface="Wingdings" panose="05000000000000000000" pitchFamily="2" charset="2"/>
              <a:buChar char="Ø"/>
            </a:pPr>
            <a:endParaRPr lang="fr-FR" b="1" dirty="0">
              <a:solidFill>
                <a:srgbClr val="333399"/>
              </a:solidFill>
              <a:ea typeface="Calibri"/>
              <a:cs typeface="Times New Roman"/>
            </a:endParaRPr>
          </a:p>
          <a:p>
            <a:pPr marL="342900" indent="-342900">
              <a:buFont typeface="Wingdings" panose="05000000000000000000" pitchFamily="2" charset="2"/>
              <a:buChar char="Ø"/>
            </a:pPr>
            <a:r>
              <a:rPr lang="fr-FR" b="1" dirty="0" smtClean="0">
                <a:solidFill>
                  <a:srgbClr val="333399"/>
                </a:solidFill>
                <a:ea typeface="Calibri"/>
                <a:cs typeface="Times New Roman"/>
              </a:rPr>
              <a:t>Création d’un fichier de suivi du nombre d’IPA exerçant en libéral dans l’attente de l’identification de la spécialité 86 au FNPS</a:t>
            </a:r>
            <a:endParaRPr lang="fr-FR" sz="1600" b="1" dirty="0">
              <a:solidFill>
                <a:srgbClr val="333399"/>
              </a:solidFill>
              <a:ea typeface="Calibri"/>
              <a:cs typeface="Times New Roman"/>
            </a:endParaRPr>
          </a:p>
          <a:p>
            <a:pPr marL="342900" indent="-342900">
              <a:buFont typeface="Wingdings" panose="05000000000000000000" pitchFamily="2" charset="2"/>
              <a:buChar char="Ø"/>
            </a:pPr>
            <a:endParaRPr lang="fr-FR" sz="1600" dirty="0">
              <a:solidFill>
                <a:srgbClr val="333399"/>
              </a:solidFill>
              <a:ea typeface="Calibri"/>
              <a:cs typeface="Times New Roman"/>
            </a:endParaRPr>
          </a:p>
          <a:p>
            <a:endParaRPr lang="fr-FR" sz="1600" dirty="0" smtClean="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smtClean="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smtClean="0">
              <a:solidFill>
                <a:srgbClr val="333399"/>
              </a:solidFill>
              <a:ea typeface="Calibri"/>
              <a:cs typeface="Times New Roman"/>
            </a:endParaRPr>
          </a:p>
          <a:p>
            <a:endParaRPr lang="fr-FR" sz="1600" dirty="0">
              <a:solidFill>
                <a:srgbClr val="333399"/>
              </a:solidFill>
              <a:ea typeface="Calibri"/>
              <a:cs typeface="Times New Roman"/>
            </a:endParaRPr>
          </a:p>
          <a:p>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sp>
        <p:nvSpPr>
          <p:cNvPr id="7" name="Titre 1"/>
          <p:cNvSpPr>
            <a:spLocks noGrp="1"/>
          </p:cNvSpPr>
          <p:nvPr>
            <p:ph type="title"/>
          </p:nvPr>
        </p:nvSpPr>
        <p:spPr>
          <a:xfrm>
            <a:off x="52388" y="85725"/>
            <a:ext cx="9091612" cy="417513"/>
          </a:xfrm>
        </p:spPr>
        <p:txBody>
          <a:bodyPr>
            <a:normAutofit/>
          </a:bodyPr>
          <a:lstStyle/>
          <a:p>
            <a:pPr algn="ctr"/>
            <a:r>
              <a:rPr lang="fr-FR" dirty="0" smtClean="0">
                <a:solidFill>
                  <a:srgbClr val="00B0F0"/>
                </a:solidFill>
              </a:rPr>
              <a:t>Avenant 7 – IPA – Exercice professionnel</a:t>
            </a:r>
            <a:endParaRPr lang="fr-FR" dirty="0"/>
          </a:p>
        </p:txBody>
      </p:sp>
    </p:spTree>
    <p:extLst>
      <p:ext uri="{BB962C8B-B14F-4D97-AF65-F5344CB8AC3E}">
        <p14:creationId xmlns:p14="http://schemas.microsoft.com/office/powerpoint/2010/main" val="3500705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dirty="0" smtClean="0">
                <a:solidFill>
                  <a:srgbClr val="00B0F0"/>
                </a:solidFill>
              </a:rPr>
              <a:t>Contexte - Avenant 7 – IPA</a:t>
            </a:r>
            <a:endParaRPr lang="fr-FR" dirty="0"/>
          </a:p>
        </p:txBody>
      </p:sp>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3</a:t>
            </a:fld>
            <a:endParaRPr lang="fr-BE">
              <a:solidFill>
                <a:srgbClr val="333399"/>
              </a:solidFill>
            </a:endParaRPr>
          </a:p>
        </p:txBody>
      </p:sp>
      <p:sp>
        <p:nvSpPr>
          <p:cNvPr id="4" name="ZoneTexte 3"/>
          <p:cNvSpPr txBox="1"/>
          <p:nvPr/>
        </p:nvSpPr>
        <p:spPr>
          <a:xfrm>
            <a:off x="137082" y="908720"/>
            <a:ext cx="8971422" cy="6586418"/>
          </a:xfrm>
          <a:prstGeom prst="rect">
            <a:avLst/>
          </a:prstGeom>
          <a:noFill/>
        </p:spPr>
        <p:txBody>
          <a:bodyPr wrap="square" rtlCol="0">
            <a:spAutoFit/>
          </a:bodyPr>
          <a:lstStyle/>
          <a:p>
            <a:pPr algn="ctr"/>
            <a:r>
              <a:rPr lang="fr-FR" b="1" dirty="0">
                <a:solidFill>
                  <a:srgbClr val="333399"/>
                </a:solidFill>
                <a:ea typeface="Calibri"/>
                <a:cs typeface="Times New Roman"/>
              </a:rPr>
              <a:t>La loi n° 2016-41 du 26 janvier 2016 de modernisation de notre système de santé a créé la possibilité pour les infirmiers d’exercer en pratique avancée</a:t>
            </a:r>
          </a:p>
          <a:p>
            <a:pPr algn="ctr"/>
            <a:endParaRPr lang="fr-FR" b="1" dirty="0">
              <a:solidFill>
                <a:srgbClr val="333399"/>
              </a:solidFill>
              <a:ea typeface="Calibri"/>
              <a:cs typeface="Times New Roman"/>
            </a:endParaRPr>
          </a:p>
          <a:p>
            <a:r>
              <a:rPr lang="fr-FR" b="1" u="sng" dirty="0">
                <a:solidFill>
                  <a:srgbClr val="333399"/>
                </a:solidFill>
                <a:ea typeface="Calibri"/>
                <a:cs typeface="Times New Roman"/>
              </a:rPr>
              <a:t>Objectifs : </a:t>
            </a:r>
          </a:p>
          <a:p>
            <a:pPr marL="285750" indent="-285750">
              <a:buFont typeface="Wingdings" panose="05000000000000000000" pitchFamily="2" charset="2"/>
              <a:buChar char="ü"/>
            </a:pPr>
            <a:r>
              <a:rPr lang="fr-FR" b="1" dirty="0">
                <a:solidFill>
                  <a:srgbClr val="333399"/>
                </a:solidFill>
                <a:ea typeface="Calibri"/>
                <a:cs typeface="Times New Roman"/>
              </a:rPr>
              <a:t>faciliter la prise en charge en ambulatoire et </a:t>
            </a:r>
            <a:r>
              <a:rPr lang="fr-FR" b="1" dirty="0" smtClean="0">
                <a:solidFill>
                  <a:srgbClr val="333399"/>
                </a:solidFill>
                <a:ea typeface="Calibri"/>
                <a:cs typeface="Times New Roman"/>
              </a:rPr>
              <a:t>améliorer l’accès </a:t>
            </a:r>
            <a:r>
              <a:rPr lang="fr-FR" b="1" dirty="0">
                <a:solidFill>
                  <a:srgbClr val="333399"/>
                </a:solidFill>
                <a:ea typeface="Calibri"/>
                <a:cs typeface="Times New Roman"/>
              </a:rPr>
              <a:t>aux soins</a:t>
            </a:r>
          </a:p>
          <a:p>
            <a:pPr marL="285750" indent="-285750">
              <a:buFont typeface="Wingdings" panose="05000000000000000000" pitchFamily="2" charset="2"/>
              <a:buChar char="ü"/>
            </a:pPr>
            <a:r>
              <a:rPr lang="fr-FR" b="1" dirty="0">
                <a:solidFill>
                  <a:srgbClr val="333399"/>
                </a:solidFill>
                <a:ea typeface="Calibri"/>
                <a:cs typeface="Times New Roman"/>
              </a:rPr>
              <a:t>Soutenir les médecins dans la prise en charge de patients atteints de pathologies </a:t>
            </a:r>
            <a:r>
              <a:rPr lang="fr-FR" b="1" dirty="0" smtClean="0">
                <a:solidFill>
                  <a:srgbClr val="333399"/>
                </a:solidFill>
                <a:ea typeface="Calibri"/>
                <a:cs typeface="Times New Roman"/>
              </a:rPr>
              <a:t>ciblées (temps médical libéré)</a:t>
            </a:r>
            <a:endParaRPr lang="fr-FR" b="1" dirty="0">
              <a:solidFill>
                <a:srgbClr val="333399"/>
              </a:solidFill>
              <a:ea typeface="Calibri"/>
              <a:cs typeface="Times New Roman"/>
            </a:endParaRPr>
          </a:p>
          <a:p>
            <a:pPr marL="285750" indent="-285750">
              <a:buFont typeface="Wingdings" panose="05000000000000000000" pitchFamily="2" charset="2"/>
              <a:buChar char="ü"/>
            </a:pPr>
            <a:endParaRPr lang="fr-FR" b="1" dirty="0">
              <a:solidFill>
                <a:srgbClr val="333399"/>
              </a:solidFill>
              <a:ea typeface="Calibri"/>
              <a:cs typeface="Times New Roman"/>
            </a:endParaRPr>
          </a:p>
          <a:p>
            <a:r>
              <a:rPr lang="fr-FR" b="1" u="sng" dirty="0">
                <a:solidFill>
                  <a:srgbClr val="333399"/>
                </a:solidFill>
                <a:ea typeface="Calibri"/>
                <a:cs typeface="Times New Roman"/>
              </a:rPr>
              <a:t>Formation : </a:t>
            </a:r>
            <a:r>
              <a:rPr lang="fr-FR" dirty="0">
                <a:solidFill>
                  <a:srgbClr val="333399"/>
                </a:solidFill>
                <a:ea typeface="Calibri"/>
                <a:cs typeface="Times New Roman"/>
              </a:rPr>
              <a:t>ce nouveau statut s’adresse à des infirmiers « expérimentés » déjà en exercice. Pour devenir IPA, l’infirmier doit suivre 2 ans de formation supplémentaire (DE </a:t>
            </a:r>
            <a:r>
              <a:rPr lang="fr-FR" dirty="0" smtClean="0">
                <a:solidFill>
                  <a:srgbClr val="333399"/>
                </a:solidFill>
                <a:ea typeface="Calibri"/>
                <a:cs typeface="Times New Roman"/>
              </a:rPr>
              <a:t> IPA reconnu </a:t>
            </a:r>
            <a:r>
              <a:rPr lang="fr-FR" dirty="0">
                <a:solidFill>
                  <a:srgbClr val="333399"/>
                </a:solidFill>
                <a:ea typeface="Calibri"/>
                <a:cs typeface="Times New Roman"/>
              </a:rPr>
              <a:t>au niveau master)</a:t>
            </a:r>
          </a:p>
          <a:p>
            <a:endParaRPr lang="fr-FR" dirty="0">
              <a:solidFill>
                <a:srgbClr val="333399"/>
              </a:solidFill>
              <a:ea typeface="Calibri"/>
              <a:cs typeface="Times New Roman"/>
            </a:endParaRPr>
          </a:p>
          <a:p>
            <a:r>
              <a:rPr lang="fr-FR" b="1" u="sng" dirty="0">
                <a:solidFill>
                  <a:srgbClr val="333399"/>
                </a:solidFill>
                <a:ea typeface="Calibri"/>
                <a:cs typeface="Times New Roman"/>
              </a:rPr>
              <a:t>Champ d’intervention :</a:t>
            </a:r>
          </a:p>
          <a:p>
            <a:pPr marL="285750" indent="-285750">
              <a:buFont typeface="Wingdings" panose="05000000000000000000" pitchFamily="2" charset="2"/>
              <a:buChar char="ü"/>
            </a:pPr>
            <a:r>
              <a:rPr lang="fr-FR" dirty="0">
                <a:solidFill>
                  <a:srgbClr val="333399"/>
                </a:solidFill>
                <a:ea typeface="Calibri"/>
                <a:cs typeface="Times New Roman"/>
              </a:rPr>
              <a:t>Pathologies chroniques stabilisées en prévention et </a:t>
            </a:r>
            <a:r>
              <a:rPr lang="fr-FR" dirty="0" err="1">
                <a:solidFill>
                  <a:srgbClr val="333399"/>
                </a:solidFill>
                <a:ea typeface="Calibri"/>
                <a:cs typeface="Times New Roman"/>
              </a:rPr>
              <a:t>polypathologies</a:t>
            </a:r>
            <a:r>
              <a:rPr lang="fr-FR" dirty="0">
                <a:solidFill>
                  <a:srgbClr val="333399"/>
                </a:solidFill>
                <a:ea typeface="Calibri"/>
                <a:cs typeface="Times New Roman"/>
              </a:rPr>
              <a:t> courantes en soins primaires </a:t>
            </a:r>
            <a:r>
              <a:rPr lang="fr-FR" dirty="0" smtClean="0">
                <a:solidFill>
                  <a:srgbClr val="333399"/>
                </a:solidFill>
                <a:ea typeface="Calibri"/>
                <a:cs typeface="Times New Roman"/>
              </a:rPr>
              <a:t>*</a:t>
            </a:r>
            <a:endParaRPr lang="fr-FR" dirty="0">
              <a:solidFill>
                <a:srgbClr val="333399"/>
              </a:solidFill>
              <a:ea typeface="Calibri"/>
              <a:cs typeface="Times New Roman"/>
            </a:endParaRPr>
          </a:p>
          <a:p>
            <a:pPr marL="285750" indent="-285750">
              <a:buFont typeface="Wingdings" panose="05000000000000000000" pitchFamily="2" charset="2"/>
              <a:buChar char="ü"/>
            </a:pPr>
            <a:r>
              <a:rPr lang="fr-FR" dirty="0">
                <a:solidFill>
                  <a:srgbClr val="333399"/>
                </a:solidFill>
                <a:ea typeface="Calibri"/>
                <a:cs typeface="Times New Roman"/>
              </a:rPr>
              <a:t>Oncologie et hémato-oncologie</a:t>
            </a:r>
          </a:p>
          <a:p>
            <a:pPr marL="285750" indent="-285750">
              <a:buFont typeface="Wingdings" panose="05000000000000000000" pitchFamily="2" charset="2"/>
              <a:buChar char="ü"/>
            </a:pPr>
            <a:r>
              <a:rPr lang="fr-FR" dirty="0">
                <a:solidFill>
                  <a:srgbClr val="333399"/>
                </a:solidFill>
                <a:ea typeface="Calibri"/>
                <a:cs typeface="Times New Roman"/>
              </a:rPr>
              <a:t>Maladie rénale chronique, dialyse et transplantation rénale</a:t>
            </a:r>
          </a:p>
          <a:p>
            <a:pPr marL="285750" indent="-285750">
              <a:buFont typeface="Wingdings" panose="05000000000000000000" pitchFamily="2" charset="2"/>
              <a:buChar char="ü"/>
            </a:pPr>
            <a:r>
              <a:rPr lang="fr-FR" dirty="0">
                <a:solidFill>
                  <a:srgbClr val="333399"/>
                </a:solidFill>
                <a:ea typeface="Calibri"/>
                <a:cs typeface="Times New Roman"/>
              </a:rPr>
              <a:t>Psychiatrie et santé mentale</a:t>
            </a:r>
          </a:p>
          <a:p>
            <a:endParaRPr lang="fr-FR" dirty="0" smtClean="0">
              <a:solidFill>
                <a:srgbClr val="333399"/>
              </a:solidFill>
              <a:ea typeface="Calibri"/>
              <a:cs typeface="Times New Roman"/>
            </a:endParaRPr>
          </a:p>
          <a:p>
            <a:r>
              <a:rPr lang="fr-FR" dirty="0" smtClean="0">
                <a:solidFill>
                  <a:srgbClr val="333399"/>
                </a:solidFill>
                <a:ea typeface="Calibri"/>
                <a:cs typeface="Times New Roman"/>
              </a:rPr>
              <a:t>*</a:t>
            </a:r>
            <a:r>
              <a:rPr lang="fr-FR" sz="1200" dirty="0" smtClean="0">
                <a:solidFill>
                  <a:srgbClr val="333399"/>
                </a:solidFill>
                <a:ea typeface="Calibri"/>
                <a:cs typeface="Times New Roman"/>
              </a:rPr>
              <a:t>accident vasculaire cérébral; artériopathies chroniques; cardiopathie, maladie coronaire; </a:t>
            </a:r>
          </a:p>
          <a:p>
            <a:r>
              <a:rPr lang="fr-FR" sz="1200" dirty="0" smtClean="0">
                <a:solidFill>
                  <a:srgbClr val="333399"/>
                </a:solidFill>
                <a:ea typeface="Calibri"/>
                <a:cs typeface="Times New Roman"/>
              </a:rPr>
              <a:t>diabète de type 1 et diabète de type 2; insuffisance respiratoire chronique; </a:t>
            </a:r>
          </a:p>
          <a:p>
            <a:r>
              <a:rPr lang="fr-FR" sz="1200" dirty="0" smtClean="0">
                <a:solidFill>
                  <a:srgbClr val="333399"/>
                </a:solidFill>
                <a:ea typeface="Calibri"/>
                <a:cs typeface="Times New Roman"/>
              </a:rPr>
              <a:t>maladie d’Alzheimer et autres démences; maladie de Parkinson;  épilepsie </a:t>
            </a:r>
          </a:p>
          <a:p>
            <a:endParaRPr lang="fr-FR"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spTree>
    <p:extLst>
      <p:ext uri="{BB962C8B-B14F-4D97-AF65-F5344CB8AC3E}">
        <p14:creationId xmlns:p14="http://schemas.microsoft.com/office/powerpoint/2010/main" val="4106986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dirty="0" smtClean="0">
                <a:solidFill>
                  <a:srgbClr val="00B0F0"/>
                </a:solidFill>
              </a:rPr>
              <a:t>Contexte - Avenant 7 – IPA</a:t>
            </a:r>
            <a:endParaRPr lang="fr-FR" dirty="0"/>
          </a:p>
        </p:txBody>
      </p:sp>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4</a:t>
            </a:fld>
            <a:endParaRPr lang="fr-BE">
              <a:solidFill>
                <a:srgbClr val="333399"/>
              </a:solidFill>
            </a:endParaRPr>
          </a:p>
        </p:txBody>
      </p:sp>
      <p:sp>
        <p:nvSpPr>
          <p:cNvPr id="4" name="ZoneTexte 3"/>
          <p:cNvSpPr txBox="1"/>
          <p:nvPr/>
        </p:nvSpPr>
        <p:spPr>
          <a:xfrm>
            <a:off x="137082" y="908720"/>
            <a:ext cx="8971422" cy="5109091"/>
          </a:xfrm>
          <a:prstGeom prst="rect">
            <a:avLst/>
          </a:prstGeom>
          <a:noFill/>
        </p:spPr>
        <p:txBody>
          <a:bodyPr wrap="square" rtlCol="0">
            <a:spAutoFit/>
          </a:bodyPr>
          <a:lstStyle/>
          <a:p>
            <a:pPr algn="ctr"/>
            <a:r>
              <a:rPr lang="fr-FR" b="1" dirty="0">
                <a:solidFill>
                  <a:srgbClr val="333399"/>
                </a:solidFill>
                <a:ea typeface="Calibri"/>
                <a:cs typeface="Times New Roman"/>
              </a:rPr>
              <a:t>La loi n° 2016-41 du 26 janvier 2016 de modernisation de notre système de santé a créé la possibilité pour les infirmiers d’exercer en pratique avancée</a:t>
            </a:r>
          </a:p>
          <a:p>
            <a:endParaRPr lang="fr-FR" dirty="0">
              <a:solidFill>
                <a:srgbClr val="333399"/>
              </a:solidFill>
              <a:ea typeface="Calibri"/>
              <a:cs typeface="Times New Roman"/>
            </a:endParaRPr>
          </a:p>
          <a:p>
            <a:r>
              <a:rPr lang="fr-FR" b="1" u="sng" dirty="0">
                <a:solidFill>
                  <a:srgbClr val="333399"/>
                </a:solidFill>
                <a:ea typeface="Calibri"/>
                <a:cs typeface="Times New Roman"/>
              </a:rPr>
              <a:t>Missions réalisées : </a:t>
            </a:r>
          </a:p>
          <a:p>
            <a:pPr marL="285750" indent="-285750">
              <a:buFont typeface="Wingdings" panose="05000000000000000000" pitchFamily="2" charset="2"/>
              <a:buChar char="ü"/>
            </a:pPr>
            <a:r>
              <a:rPr lang="fr-FR" dirty="0">
                <a:solidFill>
                  <a:srgbClr val="333399"/>
                </a:solidFill>
                <a:ea typeface="Calibri"/>
                <a:cs typeface="Times New Roman"/>
              </a:rPr>
              <a:t>Les IPA participent à la prise en charge globale des patients dont le suivi leur est confié par un médecin. </a:t>
            </a:r>
          </a:p>
          <a:p>
            <a:pPr marL="285750" indent="-285750">
              <a:buFont typeface="Wingdings" panose="05000000000000000000" pitchFamily="2" charset="2"/>
              <a:buChar char="ü"/>
            </a:pPr>
            <a:r>
              <a:rPr lang="fr-FR" dirty="0">
                <a:solidFill>
                  <a:srgbClr val="333399"/>
                </a:solidFill>
                <a:ea typeface="Calibri"/>
                <a:cs typeface="Times New Roman"/>
              </a:rPr>
              <a:t>Dans le respect du parcours de soins du patient, l’IPA participe, en collaboration avec l'ensemble des professionnels concourant à la prise en charge du patient, à l'organisation des parcours entre les soins de 1</a:t>
            </a:r>
            <a:r>
              <a:rPr lang="fr-FR" baseline="30000" dirty="0">
                <a:solidFill>
                  <a:srgbClr val="333399"/>
                </a:solidFill>
                <a:ea typeface="Calibri"/>
                <a:cs typeface="Times New Roman"/>
              </a:rPr>
              <a:t>er</a:t>
            </a:r>
            <a:r>
              <a:rPr lang="fr-FR" dirty="0">
                <a:solidFill>
                  <a:srgbClr val="333399"/>
                </a:solidFill>
                <a:ea typeface="Calibri"/>
                <a:cs typeface="Times New Roman"/>
              </a:rPr>
              <a:t> recours, les médecins spécialistes de 1</a:t>
            </a:r>
            <a:r>
              <a:rPr lang="fr-FR" baseline="30000" dirty="0">
                <a:solidFill>
                  <a:srgbClr val="333399"/>
                </a:solidFill>
                <a:ea typeface="Calibri"/>
                <a:cs typeface="Times New Roman"/>
              </a:rPr>
              <a:t>er</a:t>
            </a:r>
            <a:r>
              <a:rPr lang="fr-FR" dirty="0">
                <a:solidFill>
                  <a:srgbClr val="333399"/>
                </a:solidFill>
                <a:ea typeface="Calibri"/>
                <a:cs typeface="Times New Roman"/>
              </a:rPr>
              <a:t> ou 2</a:t>
            </a:r>
            <a:r>
              <a:rPr lang="fr-FR" baseline="30000" dirty="0">
                <a:solidFill>
                  <a:srgbClr val="333399"/>
                </a:solidFill>
                <a:ea typeface="Calibri"/>
                <a:cs typeface="Times New Roman"/>
              </a:rPr>
              <a:t>ème</a:t>
            </a:r>
            <a:r>
              <a:rPr lang="fr-FR" dirty="0">
                <a:solidFill>
                  <a:srgbClr val="333399"/>
                </a:solidFill>
                <a:ea typeface="Calibri"/>
                <a:cs typeface="Times New Roman"/>
              </a:rPr>
              <a:t> recours et les établissements et services de santé ou médico-sociaux. </a:t>
            </a:r>
          </a:p>
          <a:p>
            <a:pPr marL="285750" indent="-285750">
              <a:buFont typeface="Wingdings" panose="05000000000000000000" pitchFamily="2" charset="2"/>
              <a:buChar char="ü"/>
            </a:pPr>
            <a:r>
              <a:rPr lang="fr-FR" dirty="0">
                <a:solidFill>
                  <a:srgbClr val="333399"/>
                </a:solidFill>
                <a:ea typeface="Calibri"/>
                <a:cs typeface="Times New Roman"/>
              </a:rPr>
              <a:t>Il assure parallèlement des missions transversales (actions de prévention,  éducation,  dépistage, actions d’évaluation et d’amélioration des pratiques professionnelles, contribuer à des études).</a:t>
            </a:r>
          </a:p>
          <a:p>
            <a:endParaRPr lang="fr-FR" dirty="0">
              <a:solidFill>
                <a:srgbClr val="333399"/>
              </a:solidFill>
              <a:ea typeface="Calibri"/>
              <a:cs typeface="Times New Roman"/>
            </a:endParaRPr>
          </a:p>
          <a:p>
            <a:r>
              <a:rPr lang="fr-FR" b="1" u="sng" dirty="0">
                <a:solidFill>
                  <a:srgbClr val="333399"/>
                </a:solidFill>
                <a:ea typeface="Calibri"/>
                <a:cs typeface="Times New Roman"/>
              </a:rPr>
              <a:t>Pour réaliser de telles missions, l’IPA dispose de compétences élargies par rapport à celle de l’infirmier.</a:t>
            </a: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spTree>
    <p:extLst>
      <p:ext uri="{BB962C8B-B14F-4D97-AF65-F5344CB8AC3E}">
        <p14:creationId xmlns:p14="http://schemas.microsoft.com/office/powerpoint/2010/main" val="705090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7504" y="980728"/>
            <a:ext cx="8712968" cy="5472608"/>
          </a:xfrm>
        </p:spPr>
        <p:txBody>
          <a:bodyPr>
            <a:normAutofit/>
          </a:bodyPr>
          <a:lstStyle/>
          <a:p>
            <a:pPr marL="88900" lvl="2" indent="0" algn="just">
              <a:buNone/>
            </a:pPr>
            <a:endParaRPr lang="fr-FR" sz="2000" b="1" dirty="0">
              <a:ea typeface="Calibri"/>
              <a:cs typeface="Times New Roman"/>
            </a:endParaRPr>
          </a:p>
          <a:p>
            <a:pPr marL="88900" lvl="2" indent="0" algn="just">
              <a:buNone/>
            </a:pPr>
            <a:endParaRPr lang="fr-FR" sz="2000" b="1" dirty="0" smtClean="0">
              <a:ea typeface="Calibri"/>
              <a:cs typeface="Times New Roman"/>
            </a:endParaRPr>
          </a:p>
          <a:p>
            <a:pPr marL="88900" lvl="2" indent="0" algn="just">
              <a:buNone/>
            </a:pPr>
            <a:endParaRPr lang="fr-FR" sz="2000" dirty="0">
              <a:ea typeface="Calibri"/>
              <a:cs typeface="Times New Roman"/>
            </a:endParaRPr>
          </a:p>
        </p:txBody>
      </p:sp>
      <p:sp>
        <p:nvSpPr>
          <p:cNvPr id="5" name="Espace réservé du numéro de diapositive 4"/>
          <p:cNvSpPr>
            <a:spLocks noGrp="1"/>
          </p:cNvSpPr>
          <p:nvPr>
            <p:ph type="sldNum" sz="quarter" idx="11"/>
          </p:nvPr>
        </p:nvSpPr>
        <p:spPr/>
        <p:txBody>
          <a:bodyPr/>
          <a:lstStyle/>
          <a:p>
            <a:fld id="{CF4668DC-857F-487D-BFFA-8C0CA5037977}" type="slidenum">
              <a:rPr lang="fr-BE" smtClean="0">
                <a:solidFill>
                  <a:srgbClr val="333399"/>
                </a:solidFill>
              </a:rPr>
              <a:pPr/>
              <a:t>5</a:t>
            </a:fld>
            <a:endParaRPr lang="fr-BE">
              <a:solidFill>
                <a:srgbClr val="333399"/>
              </a:solidFill>
            </a:endParaRPr>
          </a:p>
        </p:txBody>
      </p:sp>
      <p:sp>
        <p:nvSpPr>
          <p:cNvPr id="4" name="ZoneTexte 3"/>
          <p:cNvSpPr txBox="1"/>
          <p:nvPr/>
        </p:nvSpPr>
        <p:spPr>
          <a:xfrm>
            <a:off x="137082" y="908720"/>
            <a:ext cx="8856984" cy="4124206"/>
          </a:xfrm>
          <a:prstGeom prst="rect">
            <a:avLst/>
          </a:prstGeom>
          <a:noFill/>
        </p:spPr>
        <p:txBody>
          <a:bodyPr wrap="square" rtlCol="0">
            <a:spAutoFit/>
          </a:bodyPr>
          <a:lstStyle/>
          <a:p>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1600" dirty="0">
              <a:solidFill>
                <a:srgbClr val="333399"/>
              </a:solidFill>
              <a:ea typeface="Calibri"/>
              <a:cs typeface="Times New Roman"/>
            </a:endParaRPr>
          </a:p>
          <a:p>
            <a:pPr marL="342900" indent="-342900">
              <a:buFont typeface="Wingdings" panose="05000000000000000000" pitchFamily="2" charset="2"/>
              <a:buChar char="Ø"/>
            </a:pPr>
            <a:r>
              <a:rPr lang="fr-FR" b="1" dirty="0" smtClean="0">
                <a:solidFill>
                  <a:srgbClr val="333399"/>
                </a:solidFill>
                <a:ea typeface="Calibri"/>
                <a:cs typeface="Times New Roman"/>
              </a:rPr>
              <a:t>L’Union nationale des caisses d’assurance maladie et deux des trois syndicats représentatifs de la profession, la FNI et le SNIIL  ont signé le 4 novembre 2019 l’avenant n°7 à la convention nationale des infirmiers .</a:t>
            </a:r>
          </a:p>
          <a:p>
            <a:pPr marL="342900" indent="-342900">
              <a:buFont typeface="Wingdings" panose="05000000000000000000" pitchFamily="2" charset="2"/>
              <a:buChar char="Ø"/>
            </a:pPr>
            <a:endParaRPr lang="fr-FR" dirty="0" smtClean="0">
              <a:solidFill>
                <a:srgbClr val="333399"/>
              </a:solidFill>
              <a:ea typeface="Calibri"/>
              <a:cs typeface="Times New Roman"/>
            </a:endParaRPr>
          </a:p>
          <a:p>
            <a:endParaRPr lang="fr-FR" dirty="0" smtClean="0">
              <a:solidFill>
                <a:srgbClr val="333399"/>
              </a:solidFill>
              <a:ea typeface="Calibri"/>
              <a:cs typeface="Times New Roman"/>
            </a:endParaRPr>
          </a:p>
          <a:p>
            <a:pPr marL="342900" indent="-342900">
              <a:buFont typeface="Wingdings" panose="05000000000000000000" pitchFamily="2" charset="2"/>
              <a:buChar char="Ø"/>
            </a:pPr>
            <a:r>
              <a:rPr lang="fr-FR" b="1" dirty="0">
                <a:solidFill>
                  <a:srgbClr val="333399"/>
                </a:solidFill>
                <a:ea typeface="Calibri"/>
                <a:cs typeface="Times New Roman"/>
              </a:rPr>
              <a:t>O</a:t>
            </a:r>
            <a:r>
              <a:rPr lang="fr-FR" b="1" dirty="0" smtClean="0">
                <a:solidFill>
                  <a:srgbClr val="333399"/>
                </a:solidFill>
                <a:ea typeface="Calibri"/>
                <a:cs typeface="Times New Roman"/>
              </a:rPr>
              <a:t>bjet : </a:t>
            </a:r>
            <a:r>
              <a:rPr lang="fr-FR" dirty="0" smtClean="0">
                <a:solidFill>
                  <a:srgbClr val="333399"/>
                </a:solidFill>
                <a:ea typeface="Calibri"/>
                <a:cs typeface="Times New Roman"/>
              </a:rPr>
              <a:t>déterminer, pour les infirmiers en pratique avancée (IPA) exerçant à titre libéral sous le régime conventionnel, les modalités de leur exercice professionnel ainsi que les modalités de valorisation associée.</a:t>
            </a:r>
          </a:p>
          <a:p>
            <a:pPr marL="342900" indent="-342900">
              <a:buFont typeface="Wingdings" panose="05000000000000000000" pitchFamily="2" charset="2"/>
              <a:buChar char="Ø"/>
            </a:pPr>
            <a:endParaRPr lang="fr-FR" dirty="0" smtClean="0">
              <a:solidFill>
                <a:srgbClr val="333399"/>
              </a:solidFill>
              <a:ea typeface="Calibri"/>
              <a:cs typeface="Times New Roman"/>
            </a:endParaRPr>
          </a:p>
          <a:p>
            <a:pPr marL="342900" indent="-342900">
              <a:buFont typeface="Wingdings" panose="05000000000000000000" pitchFamily="2" charset="2"/>
              <a:buChar char="Ø"/>
            </a:pPr>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1600" dirty="0">
              <a:solidFill>
                <a:srgbClr val="333399"/>
              </a:solidFill>
              <a:ea typeface="Calibri"/>
              <a:cs typeface="Times New Roman"/>
            </a:endParaRPr>
          </a:p>
          <a:p>
            <a:pPr marL="342900" indent="-342900">
              <a:buFont typeface="Wingdings" panose="05000000000000000000" pitchFamily="2" charset="2"/>
              <a:buChar char="Ø"/>
            </a:pPr>
            <a:endParaRPr lang="fr-FR" sz="2000" dirty="0">
              <a:solidFill>
                <a:srgbClr val="333399"/>
              </a:solidFill>
              <a:ea typeface="Calibri"/>
              <a:cs typeface="Times New Roman"/>
            </a:endParaRPr>
          </a:p>
        </p:txBody>
      </p:sp>
      <p:sp>
        <p:nvSpPr>
          <p:cNvPr id="7" name="Titre 1"/>
          <p:cNvSpPr>
            <a:spLocks noGrp="1"/>
          </p:cNvSpPr>
          <p:nvPr>
            <p:ph type="title"/>
          </p:nvPr>
        </p:nvSpPr>
        <p:spPr>
          <a:xfrm>
            <a:off x="52388" y="85725"/>
            <a:ext cx="9091612" cy="417513"/>
          </a:xfrm>
        </p:spPr>
        <p:txBody>
          <a:bodyPr>
            <a:normAutofit/>
          </a:bodyPr>
          <a:lstStyle/>
          <a:p>
            <a:pPr algn="ctr"/>
            <a:r>
              <a:rPr lang="fr-FR" dirty="0" smtClean="0">
                <a:solidFill>
                  <a:srgbClr val="00B0F0"/>
                </a:solidFill>
              </a:rPr>
              <a:t>Contexte - Avenant 7 – IPA</a:t>
            </a:r>
            <a:endParaRPr lang="fr-FR" dirty="0"/>
          </a:p>
        </p:txBody>
      </p:sp>
    </p:spTree>
    <p:extLst>
      <p:ext uri="{BB962C8B-B14F-4D97-AF65-F5344CB8AC3E}">
        <p14:creationId xmlns:p14="http://schemas.microsoft.com/office/powerpoint/2010/main" val="2445633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6</a:t>
            </a:fld>
            <a:endParaRPr lang="fr-FR" dirty="0"/>
          </a:p>
        </p:txBody>
      </p:sp>
      <p:sp>
        <p:nvSpPr>
          <p:cNvPr id="6" name="Espace réservé du contenu 5"/>
          <p:cNvSpPr>
            <a:spLocks noGrp="1"/>
          </p:cNvSpPr>
          <p:nvPr>
            <p:ph idx="1"/>
          </p:nvPr>
        </p:nvSpPr>
        <p:spPr/>
        <p:txBody>
          <a:bodyPr/>
          <a:lstStyle/>
          <a:p>
            <a:pPr marL="0" indent="0">
              <a:buNone/>
            </a:pPr>
            <a:endParaRPr lang="fr-FR" dirty="0" smtClean="0"/>
          </a:p>
          <a:p>
            <a:pPr marL="0" lvl="0" indent="0" algn="ctr">
              <a:buNone/>
            </a:pPr>
            <a:endParaRPr lang="fr-FR" dirty="0" smtClean="0"/>
          </a:p>
          <a:p>
            <a:pPr marL="0" lvl="0" indent="0" algn="ctr">
              <a:buNone/>
            </a:pPr>
            <a:endParaRPr lang="fr-FR" dirty="0"/>
          </a:p>
          <a:p>
            <a:pPr marL="0" indent="0">
              <a:buNone/>
            </a:pPr>
            <a:r>
              <a:rPr lang="fr-FR" dirty="0" smtClean="0"/>
              <a:t> </a:t>
            </a:r>
          </a:p>
        </p:txBody>
      </p:sp>
      <p:sp>
        <p:nvSpPr>
          <p:cNvPr id="5" name="Titre 8"/>
          <p:cNvSpPr txBox="1">
            <a:spLocks/>
          </p:cNvSpPr>
          <p:nvPr/>
        </p:nvSpPr>
        <p:spPr bwMode="auto">
          <a:xfrm>
            <a:off x="539552" y="2492896"/>
            <a:ext cx="8229600" cy="1143000"/>
          </a:xfrm>
          <a:prstGeom prst="rect">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ln>
          <a:effectLst>
            <a:outerShdw blurRad="40000" dist="23000" dir="5400000" rotWithShape="0">
              <a:srgbClr val="000000">
                <a:alpha val="35000"/>
              </a:srgbClr>
            </a:outerShdw>
          </a:effectLst>
          <a:extLst/>
        </p:spPr>
        <p:txBody>
          <a:bodyPr vert="horz" wrap="square" lIns="90178" tIns="45092" rIns="90178" bIns="45092" numCol="1" anchor="ctr" anchorCtr="0" compatLnSpc="1">
            <a:prstTxWarp prst="textNoShape">
              <a:avLst/>
            </a:prstTxWarp>
          </a:bodyPr>
          <a:lstStyle>
            <a:lvl1pPr algn="ctr" defTabSz="892175" rtl="0" eaLnBrk="1" fontAlgn="base" hangingPunct="1">
              <a:spcBef>
                <a:spcPct val="0"/>
              </a:spcBef>
              <a:spcAft>
                <a:spcPct val="0"/>
              </a:spcAft>
              <a:defRPr sz="2700" b="1">
                <a:solidFill>
                  <a:schemeClr val="lt1"/>
                </a:solidFill>
                <a:latin typeface="+mn-lt"/>
                <a:ea typeface="+mn-ea"/>
                <a:cs typeface="+mn-cs"/>
              </a:defRPr>
            </a:lvl1pPr>
            <a:lvl2pPr algn="ctr" defTabSz="892175" rtl="0" eaLnBrk="1" fontAlgn="base" hangingPunct="1">
              <a:spcBef>
                <a:spcPct val="0"/>
              </a:spcBef>
              <a:spcAft>
                <a:spcPct val="0"/>
              </a:spcAft>
              <a:defRPr sz="2700" b="1">
                <a:solidFill>
                  <a:schemeClr val="lt1"/>
                </a:solidFill>
                <a:latin typeface="+mn-lt"/>
                <a:ea typeface="+mn-ea"/>
                <a:cs typeface="+mn-cs"/>
              </a:defRPr>
            </a:lvl2pPr>
            <a:lvl3pPr algn="ctr" defTabSz="892175" rtl="0" eaLnBrk="1" fontAlgn="base" hangingPunct="1">
              <a:spcBef>
                <a:spcPct val="0"/>
              </a:spcBef>
              <a:spcAft>
                <a:spcPct val="0"/>
              </a:spcAft>
              <a:defRPr sz="2700" b="1">
                <a:solidFill>
                  <a:schemeClr val="lt1"/>
                </a:solidFill>
                <a:latin typeface="+mn-lt"/>
                <a:ea typeface="+mn-ea"/>
                <a:cs typeface="+mn-cs"/>
              </a:defRPr>
            </a:lvl3pPr>
            <a:lvl4pPr algn="ctr" defTabSz="892175" rtl="0" eaLnBrk="1" fontAlgn="base" hangingPunct="1">
              <a:spcBef>
                <a:spcPct val="0"/>
              </a:spcBef>
              <a:spcAft>
                <a:spcPct val="0"/>
              </a:spcAft>
              <a:defRPr sz="2700" b="1">
                <a:solidFill>
                  <a:schemeClr val="lt1"/>
                </a:solidFill>
                <a:latin typeface="+mn-lt"/>
                <a:ea typeface="+mn-ea"/>
                <a:cs typeface="+mn-cs"/>
              </a:defRPr>
            </a:lvl4pPr>
            <a:lvl5pPr algn="ctr" defTabSz="892175" rtl="0" eaLnBrk="1" fontAlgn="base" hangingPunct="1">
              <a:spcBef>
                <a:spcPct val="0"/>
              </a:spcBef>
              <a:spcAft>
                <a:spcPct val="0"/>
              </a:spcAft>
              <a:defRPr sz="2700" b="1">
                <a:solidFill>
                  <a:schemeClr val="lt1"/>
                </a:solidFill>
                <a:latin typeface="+mn-lt"/>
                <a:ea typeface="+mn-ea"/>
                <a:cs typeface="+mn-cs"/>
              </a:defRPr>
            </a:lvl5pPr>
            <a:lvl6pPr marL="395326" algn="ctr" defTabSz="901863" rtl="0" eaLnBrk="1" fontAlgn="base" hangingPunct="1">
              <a:spcBef>
                <a:spcPct val="0"/>
              </a:spcBef>
              <a:spcAft>
                <a:spcPct val="0"/>
              </a:spcAft>
              <a:defRPr sz="2700" b="1">
                <a:solidFill>
                  <a:schemeClr val="lt1"/>
                </a:solidFill>
                <a:latin typeface="+mn-lt"/>
                <a:ea typeface="+mn-ea"/>
                <a:cs typeface="+mn-cs"/>
              </a:defRPr>
            </a:lvl6pPr>
            <a:lvl7pPr marL="790679" algn="ctr" defTabSz="901863" rtl="0" eaLnBrk="1" fontAlgn="base" hangingPunct="1">
              <a:spcBef>
                <a:spcPct val="0"/>
              </a:spcBef>
              <a:spcAft>
                <a:spcPct val="0"/>
              </a:spcAft>
              <a:defRPr sz="2700" b="1">
                <a:solidFill>
                  <a:schemeClr val="lt1"/>
                </a:solidFill>
                <a:latin typeface="+mn-lt"/>
                <a:ea typeface="+mn-ea"/>
                <a:cs typeface="+mn-cs"/>
              </a:defRPr>
            </a:lvl7pPr>
            <a:lvl8pPr marL="1186013" algn="ctr" defTabSz="901863" rtl="0" eaLnBrk="1" fontAlgn="base" hangingPunct="1">
              <a:spcBef>
                <a:spcPct val="0"/>
              </a:spcBef>
              <a:spcAft>
                <a:spcPct val="0"/>
              </a:spcAft>
              <a:defRPr sz="2700" b="1">
                <a:solidFill>
                  <a:schemeClr val="lt1"/>
                </a:solidFill>
                <a:latin typeface="+mn-lt"/>
                <a:ea typeface="+mn-ea"/>
                <a:cs typeface="+mn-cs"/>
              </a:defRPr>
            </a:lvl8pPr>
            <a:lvl9pPr marL="1581356" algn="ctr" defTabSz="901863" rtl="0" eaLnBrk="1" fontAlgn="base" hangingPunct="1">
              <a:spcBef>
                <a:spcPct val="0"/>
              </a:spcBef>
              <a:spcAft>
                <a:spcPct val="0"/>
              </a:spcAft>
              <a:defRPr sz="2700" b="1">
                <a:solidFill>
                  <a:schemeClr val="lt1"/>
                </a:solidFill>
                <a:latin typeface="+mn-lt"/>
                <a:ea typeface="+mn-ea"/>
                <a:cs typeface="+mn-cs"/>
              </a:defRPr>
            </a:lvl9pPr>
          </a:lstStyle>
          <a:p>
            <a:pPr>
              <a:defRPr/>
            </a:pPr>
            <a:r>
              <a:rPr lang="fr-FR" sz="2800" kern="0" dirty="0" smtClean="0">
                <a:solidFill>
                  <a:srgbClr val="FFFFFF"/>
                </a:solidFill>
                <a:latin typeface="Arial"/>
              </a:rPr>
              <a:t>Valorisation de l’activité de l’IPA</a:t>
            </a:r>
            <a:endParaRPr lang="fr-FR" sz="2800" kern="0" dirty="0">
              <a:solidFill>
                <a:srgbClr val="FFFFFF"/>
              </a:solidFill>
              <a:latin typeface="Arial"/>
            </a:endParaRPr>
          </a:p>
        </p:txBody>
      </p:sp>
    </p:spTree>
    <p:extLst>
      <p:ext uri="{BB962C8B-B14F-4D97-AF65-F5344CB8AC3E}">
        <p14:creationId xmlns:p14="http://schemas.microsoft.com/office/powerpoint/2010/main" val="542617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ACA44D4-D76B-42E1-80D5-C11380861482}" type="slidenum">
              <a:rPr lang="fr-FR" smtClean="0"/>
              <a:pPr/>
              <a:t>7</a:t>
            </a:fld>
            <a:endParaRPr lang="fr-FR" dirty="0"/>
          </a:p>
        </p:txBody>
      </p:sp>
      <p:sp>
        <p:nvSpPr>
          <p:cNvPr id="6" name="Espace réservé du contenu 5"/>
          <p:cNvSpPr>
            <a:spLocks noGrp="1"/>
          </p:cNvSpPr>
          <p:nvPr>
            <p:ph idx="1"/>
          </p:nvPr>
        </p:nvSpPr>
        <p:spPr/>
        <p:txBody>
          <a:bodyPr/>
          <a:lstStyle/>
          <a:p>
            <a:pPr marL="0" indent="0">
              <a:buNone/>
            </a:pPr>
            <a:endParaRPr lang="fr-FR" dirty="0" smtClean="0"/>
          </a:p>
          <a:p>
            <a:pPr marL="0" indent="0">
              <a:buNone/>
            </a:pPr>
            <a:endParaRPr lang="fr-FR" dirty="0" smtClean="0"/>
          </a:p>
          <a:p>
            <a:pPr marL="0" indent="0" algn="ctr">
              <a:buNone/>
            </a:pPr>
            <a:r>
              <a:rPr lang="fr-FR" sz="2400" dirty="0" smtClean="0"/>
              <a:t>A -Prise en charge du patient par l’IPA</a:t>
            </a:r>
          </a:p>
          <a:p>
            <a:pPr marL="0" indent="0" algn="ctr">
              <a:buNone/>
            </a:pPr>
            <a:r>
              <a:rPr lang="fr-FR" dirty="0" smtClean="0"/>
              <a:t>	</a:t>
            </a:r>
          </a:p>
          <a:p>
            <a:pPr marL="0" indent="0" algn="ctr">
              <a:buNone/>
            </a:pPr>
            <a:r>
              <a:rPr lang="fr-FR" dirty="0"/>
              <a:t>		</a:t>
            </a:r>
            <a:r>
              <a:rPr lang="fr-FR" dirty="0" smtClean="0"/>
              <a:t>	</a:t>
            </a:r>
            <a:r>
              <a:rPr lang="fr-FR" dirty="0" smtClean="0">
                <a:solidFill>
                  <a:srgbClr val="FF0000"/>
                </a:solidFill>
              </a:rPr>
              <a:t>à compter </a:t>
            </a:r>
            <a:r>
              <a:rPr lang="fr-FR" dirty="0" smtClean="0">
                <a:solidFill>
                  <a:srgbClr val="FF0000"/>
                </a:solidFill>
              </a:rPr>
              <a:t>de l’entrée en vigueur de </a:t>
            </a:r>
            <a:r>
              <a:rPr lang="fr-FR" dirty="0" smtClean="0">
                <a:solidFill>
                  <a:srgbClr val="FF0000"/>
                </a:solidFill>
              </a:rPr>
              <a:t>la décision UNCAM (au cours du 1</a:t>
            </a:r>
            <a:r>
              <a:rPr lang="fr-FR" baseline="30000" dirty="0" smtClean="0">
                <a:solidFill>
                  <a:srgbClr val="FF0000"/>
                </a:solidFill>
              </a:rPr>
              <a:t>er</a:t>
            </a:r>
            <a:r>
              <a:rPr lang="fr-FR" dirty="0" smtClean="0">
                <a:solidFill>
                  <a:srgbClr val="FF0000"/>
                </a:solidFill>
              </a:rPr>
              <a:t> trimestre 2020)</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372342"/>
            <a:ext cx="304800"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942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866" y="0"/>
            <a:ext cx="7886700" cy="450826"/>
          </a:xfrm>
        </p:spPr>
        <p:txBody>
          <a:bodyPr/>
          <a:lstStyle/>
          <a:p>
            <a:pPr algn="ctr"/>
            <a:r>
              <a:rPr lang="fr-FR" dirty="0" smtClean="0">
                <a:solidFill>
                  <a:srgbClr val="00B0F0"/>
                </a:solidFill>
              </a:rPr>
              <a:t>Prise en charge du patient par l’IPA </a:t>
            </a:r>
            <a:r>
              <a:rPr lang="fr-FR" dirty="0">
                <a:solidFill>
                  <a:srgbClr val="00B0F0"/>
                </a:solidFill>
              </a:rPr>
              <a:t>- Avenant </a:t>
            </a:r>
            <a:r>
              <a:rPr lang="fr-FR" dirty="0" smtClean="0">
                <a:solidFill>
                  <a:srgbClr val="00B0F0"/>
                </a:solidFill>
              </a:rPr>
              <a:t>7</a:t>
            </a:r>
            <a:endParaRPr lang="fr-FR" dirty="0">
              <a:solidFill>
                <a:srgbClr val="00B0F0"/>
              </a:solidFill>
            </a:endParaRPr>
          </a:p>
        </p:txBody>
      </p:sp>
      <p:sp>
        <p:nvSpPr>
          <p:cNvPr id="3" name="Espace réservé du contenu 2"/>
          <p:cNvSpPr>
            <a:spLocks noGrp="1"/>
          </p:cNvSpPr>
          <p:nvPr>
            <p:ph idx="1"/>
          </p:nvPr>
        </p:nvSpPr>
        <p:spPr>
          <a:xfrm>
            <a:off x="0" y="620688"/>
            <a:ext cx="9021762" cy="6336704"/>
          </a:xfrm>
        </p:spPr>
        <p:txBody>
          <a:bodyPr>
            <a:normAutofit fontScale="32500" lnSpcReduction="20000"/>
          </a:bodyPr>
          <a:lstStyle/>
          <a:p>
            <a:pPr marL="0" indent="0" algn="just">
              <a:buNone/>
            </a:pPr>
            <a:r>
              <a:rPr lang="fr-FR" sz="5600" dirty="0" smtClean="0"/>
              <a:t>Le suivi des patients par l’IPA est valorisé par les forfaits suivants  (via le code prestation </a:t>
            </a:r>
            <a:r>
              <a:rPr lang="fr-FR" sz="5600" i="1" dirty="0" smtClean="0"/>
              <a:t>PAI</a:t>
            </a:r>
            <a:r>
              <a:rPr lang="fr-FR" sz="5600" dirty="0" smtClean="0"/>
              <a:t>):</a:t>
            </a:r>
            <a:endParaRPr lang="fr-FR" sz="5600" b="0" dirty="0" smtClean="0"/>
          </a:p>
          <a:p>
            <a:pPr marL="0" indent="0" algn="just">
              <a:buNone/>
            </a:pPr>
            <a:r>
              <a:rPr lang="fr-FR" sz="5600" b="0" dirty="0" smtClean="0"/>
              <a:t> </a:t>
            </a:r>
          </a:p>
          <a:p>
            <a:pPr marL="285750" lvl="1" algn="just">
              <a:buFont typeface="Wingdings" panose="05000000000000000000" pitchFamily="2" charset="2"/>
              <a:buChar char="Ø"/>
            </a:pPr>
            <a:r>
              <a:rPr lang="fr-FR" sz="5600" b="1" dirty="0" smtClean="0"/>
              <a:t>1</a:t>
            </a:r>
            <a:r>
              <a:rPr lang="fr-FR" sz="5600" b="1" baseline="30000" dirty="0" smtClean="0"/>
              <a:t>er</a:t>
            </a:r>
            <a:r>
              <a:rPr lang="fr-FR" sz="5600" b="1" dirty="0" smtClean="0"/>
              <a:t> forfait dénommé « forfait éligibilité » de  20 € (0,62 PAI*) facturable une fois </a:t>
            </a:r>
            <a:r>
              <a:rPr lang="fr-FR" sz="5600" b="1" u="sng" dirty="0" smtClean="0"/>
              <a:t>lors du premier contact </a:t>
            </a:r>
            <a:r>
              <a:rPr lang="fr-FR" sz="5600" b="1" dirty="0" smtClean="0"/>
              <a:t>avec le patient </a:t>
            </a:r>
          </a:p>
          <a:p>
            <a:pPr marL="0" lvl="1" indent="0" algn="just">
              <a:buNone/>
            </a:pPr>
            <a:r>
              <a:rPr lang="fr-FR" sz="5600" dirty="0" smtClean="0"/>
              <a:t>Il valorise l’entretien et l’anamnèse réalisés par l’infirmier pour vérifier l’éligibilité du patient au suivi IPA ainsi que le retour d’informations au médecin si le patient n’est pas éligible au suivi</a:t>
            </a:r>
          </a:p>
          <a:p>
            <a:pPr marL="0" lvl="1" indent="0" algn="just">
              <a:buNone/>
            </a:pPr>
            <a:endParaRPr lang="fr-FR" sz="2500" dirty="0"/>
          </a:p>
          <a:p>
            <a:pPr marL="0" lvl="1" indent="0" algn="just">
              <a:buNone/>
            </a:pPr>
            <a:r>
              <a:rPr lang="fr-FR" sz="5600" dirty="0" smtClean="0"/>
              <a:t>Puis pour les patients éligibles au suivi par l’IPA</a:t>
            </a:r>
          </a:p>
          <a:p>
            <a:pPr marL="0" lvl="1" indent="0" algn="just">
              <a:buNone/>
            </a:pPr>
            <a:endParaRPr lang="fr-FR" sz="5600" b="0" dirty="0" smtClean="0"/>
          </a:p>
          <a:p>
            <a:pPr marL="285750" lvl="1" algn="just">
              <a:buFont typeface="Wingdings" panose="05000000000000000000" pitchFamily="2" charset="2"/>
              <a:buChar char="Ø"/>
            </a:pPr>
            <a:r>
              <a:rPr lang="fr-FR" sz="5600" b="1" dirty="0" smtClean="0">
                <a:ea typeface="+mn-ea"/>
                <a:cs typeface="+mn-cs"/>
              </a:rPr>
              <a:t>2</a:t>
            </a:r>
            <a:r>
              <a:rPr lang="fr-FR" sz="5600" b="1" baseline="30000" dirty="0" smtClean="0">
                <a:ea typeface="+mn-ea"/>
                <a:cs typeface="+mn-cs"/>
              </a:rPr>
              <a:t>ème</a:t>
            </a:r>
            <a:r>
              <a:rPr lang="fr-FR" sz="5600" b="1" dirty="0" smtClean="0">
                <a:ea typeface="+mn-ea"/>
                <a:cs typeface="+mn-cs"/>
              </a:rPr>
              <a:t> forfait dénommé «  forfait initial » de 58,90 € (1,8 PAI*)  facturable </a:t>
            </a:r>
            <a:r>
              <a:rPr lang="fr-FR" sz="5600" b="1" u="sng" dirty="0" smtClean="0">
                <a:ea typeface="+mn-ea"/>
                <a:cs typeface="+mn-cs"/>
              </a:rPr>
              <a:t>lors du premier contact annuel avec le patient </a:t>
            </a:r>
            <a:r>
              <a:rPr lang="fr-FR" sz="5600" b="1" dirty="0" smtClean="0">
                <a:ea typeface="+mn-ea"/>
                <a:cs typeface="+mn-cs"/>
              </a:rPr>
              <a:t>– temps estimé : </a:t>
            </a:r>
            <a:r>
              <a:rPr lang="fr-FR" sz="5500" b="1" dirty="0" smtClean="0">
                <a:ea typeface="+mn-ea"/>
                <a:cs typeface="+mn-cs"/>
              </a:rPr>
              <a:t>environ </a:t>
            </a:r>
            <a:r>
              <a:rPr lang="fr-FR" sz="5600" b="1" dirty="0" smtClean="0">
                <a:ea typeface="+mn-ea"/>
                <a:cs typeface="+mn-cs"/>
              </a:rPr>
              <a:t>1h30 </a:t>
            </a:r>
            <a:r>
              <a:rPr lang="fr-FR" sz="5600" b="1" dirty="0">
                <a:ea typeface="+mn-ea"/>
                <a:cs typeface="+mn-cs"/>
              </a:rPr>
              <a:t>(comprend toutes les interventions faites sur le </a:t>
            </a:r>
            <a:r>
              <a:rPr lang="fr-FR" sz="5600" b="1" dirty="0" smtClean="0">
                <a:ea typeface="+mn-ea"/>
                <a:cs typeface="+mn-cs"/>
              </a:rPr>
              <a:t>1</a:t>
            </a:r>
            <a:r>
              <a:rPr lang="fr-FR" sz="5600" b="1" baseline="30000" dirty="0" smtClean="0">
                <a:ea typeface="+mn-ea"/>
                <a:cs typeface="+mn-cs"/>
              </a:rPr>
              <a:t>er</a:t>
            </a:r>
            <a:r>
              <a:rPr lang="fr-FR" sz="5600" b="1" dirty="0" smtClean="0">
                <a:ea typeface="+mn-ea"/>
                <a:cs typeface="+mn-cs"/>
              </a:rPr>
              <a:t> trimestre</a:t>
            </a:r>
            <a:r>
              <a:rPr lang="fr-FR" sz="5600" b="1" dirty="0">
                <a:ea typeface="+mn-ea"/>
                <a:cs typeface="+mn-cs"/>
              </a:rPr>
              <a:t>)</a:t>
            </a:r>
          </a:p>
          <a:p>
            <a:pPr marL="285750" indent="-285750" algn="just">
              <a:buFont typeface="Wingdings" panose="05000000000000000000" pitchFamily="2" charset="2"/>
              <a:buChar char="Ø"/>
            </a:pPr>
            <a:endParaRPr lang="fr-FR" sz="3100" dirty="0" smtClean="0"/>
          </a:p>
          <a:p>
            <a:pPr marL="0" indent="0" algn="just">
              <a:buNone/>
            </a:pPr>
            <a:r>
              <a:rPr lang="fr-FR" sz="5600" b="0" dirty="0" smtClean="0"/>
              <a:t> Il valorise l’étude </a:t>
            </a:r>
            <a:r>
              <a:rPr lang="fr-FR" sz="5600" b="0" dirty="0"/>
              <a:t>du dossier, </a:t>
            </a:r>
            <a:r>
              <a:rPr lang="fr-FR" sz="5600" b="0" dirty="0" smtClean="0"/>
              <a:t>l’anamnèse</a:t>
            </a:r>
            <a:r>
              <a:rPr lang="fr-FR" sz="5600" b="0" dirty="0"/>
              <a:t>, </a:t>
            </a:r>
            <a:r>
              <a:rPr lang="fr-FR" sz="5600" b="0" dirty="0" smtClean="0"/>
              <a:t>l’examen clinique, le recueil </a:t>
            </a:r>
            <a:r>
              <a:rPr lang="fr-FR" sz="5600" b="0" dirty="0"/>
              <a:t>des constantes, </a:t>
            </a:r>
            <a:r>
              <a:rPr lang="fr-FR" sz="5600" b="0" dirty="0" smtClean="0"/>
              <a:t>le recueil </a:t>
            </a:r>
            <a:r>
              <a:rPr lang="fr-FR" sz="5600" b="0" dirty="0"/>
              <a:t>des résultats des examens </a:t>
            </a:r>
            <a:r>
              <a:rPr lang="fr-FR" sz="5600" b="0" dirty="0" smtClean="0"/>
              <a:t>complémentaires, les prescriptions</a:t>
            </a:r>
            <a:r>
              <a:rPr lang="fr-FR" sz="5600" b="0" dirty="0"/>
              <a:t>, </a:t>
            </a:r>
            <a:r>
              <a:rPr lang="fr-FR" sz="5600" b="0" dirty="0" smtClean="0"/>
              <a:t> la mise </a:t>
            </a:r>
            <a:r>
              <a:rPr lang="fr-FR" sz="5600" b="0" dirty="0"/>
              <a:t>en œuvre du traitement… 	    </a:t>
            </a:r>
          </a:p>
          <a:p>
            <a:pPr marL="0" lvl="0" indent="0" algn="just">
              <a:buNone/>
            </a:pPr>
            <a:r>
              <a:rPr lang="fr-FR" sz="5600" dirty="0" smtClean="0"/>
              <a:t>Ainsi que les a</a:t>
            </a:r>
            <a:r>
              <a:rPr lang="fr-FR" sz="5600" b="0" dirty="0" smtClean="0"/>
              <a:t>ctivités </a:t>
            </a:r>
            <a:r>
              <a:rPr lang="fr-FR" sz="5600" dirty="0"/>
              <a:t>transversales dans l’arrêté du 18 juillet 2018 relatif au régime des études en vue du diplôme d’Etat d’infirmier en pratique avancée </a:t>
            </a:r>
          </a:p>
          <a:p>
            <a:pPr marL="0" indent="0" algn="just">
              <a:buNone/>
            </a:pPr>
            <a:r>
              <a:rPr lang="fr-FR" sz="5600" b="0" dirty="0" smtClean="0"/>
              <a:t> </a:t>
            </a:r>
            <a:r>
              <a:rPr lang="fr-FR" sz="5600" b="0" dirty="0"/>
              <a:t>: concertation au sein des équipes pour améliorer la prise en charge coordonnée, les protocoles de coordination, les actions de prévention, </a:t>
            </a:r>
            <a:r>
              <a:rPr lang="fr-FR" sz="5600" b="0" dirty="0" smtClean="0"/>
              <a:t>d’éducation, de dépistage, les </a:t>
            </a:r>
            <a:r>
              <a:rPr lang="fr-FR" sz="5600" b="0" dirty="0"/>
              <a:t>missions de santé publique etc</a:t>
            </a:r>
            <a:r>
              <a:rPr lang="fr-FR" sz="5600" b="0" dirty="0" smtClean="0"/>
              <a:t>…</a:t>
            </a:r>
          </a:p>
          <a:p>
            <a:pPr marL="0" indent="0" algn="just">
              <a:buNone/>
            </a:pPr>
            <a:endParaRPr lang="fr-FR" sz="4300" dirty="0"/>
          </a:p>
          <a:p>
            <a:pPr marL="0" indent="0" algn="just">
              <a:buNone/>
            </a:pPr>
            <a:r>
              <a:rPr lang="fr-FR" sz="4600" b="0" i="1" dirty="0" smtClean="0"/>
              <a:t>*Dans l’attente de la création de ce code spécifique, l’infirmier facturera </a:t>
            </a:r>
          </a:p>
          <a:p>
            <a:pPr marL="0" indent="0" algn="just">
              <a:buNone/>
            </a:pPr>
            <a:r>
              <a:rPr lang="fr-FR" sz="4600" b="0" i="1" dirty="0" smtClean="0"/>
              <a:t>son forfait via le code acte AMI (forfait éligibilité AMI 6,35 et forfait initial AMI 18,70)</a:t>
            </a:r>
            <a:endParaRPr lang="fr-FR" sz="4600" b="0" dirty="0"/>
          </a:p>
        </p:txBody>
      </p:sp>
      <p:sp>
        <p:nvSpPr>
          <p:cNvPr id="4" name="Espace réservé du numéro de diapositive 3"/>
          <p:cNvSpPr>
            <a:spLocks noGrp="1"/>
          </p:cNvSpPr>
          <p:nvPr>
            <p:ph type="sldNum" sz="quarter" idx="4294967295"/>
          </p:nvPr>
        </p:nvSpPr>
        <p:spPr>
          <a:xfrm>
            <a:off x="8639175" y="6642100"/>
            <a:ext cx="504825" cy="215900"/>
          </a:xfrm>
          <a:prstGeom prst="rect">
            <a:avLst/>
          </a:prstGeom>
        </p:spPr>
        <p:txBody>
          <a:bodyPr/>
          <a:lstStyle/>
          <a:p>
            <a:pPr>
              <a:defRPr/>
            </a:pPr>
            <a:fld id="{C3836CD6-8EF6-433F-91A2-C23AF0A81EF0}" type="slidenum">
              <a:rPr lang="fr-FR" smtClean="0">
                <a:solidFill>
                  <a:srgbClr val="333399"/>
                </a:solidFill>
              </a:rPr>
              <a:pPr>
                <a:defRPr/>
              </a:pPr>
              <a:t>8</a:t>
            </a:fld>
            <a:endParaRPr lang="fr-FR">
              <a:solidFill>
                <a:srgbClr val="333399"/>
              </a:solidFill>
            </a:endParaRPr>
          </a:p>
        </p:txBody>
      </p:sp>
    </p:spTree>
    <p:extLst>
      <p:ext uri="{BB962C8B-B14F-4D97-AF65-F5344CB8AC3E}">
        <p14:creationId xmlns:p14="http://schemas.microsoft.com/office/powerpoint/2010/main" val="2498046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197" y="908720"/>
            <a:ext cx="9021762" cy="5949280"/>
          </a:xfrm>
        </p:spPr>
        <p:txBody>
          <a:bodyPr>
            <a:normAutofit fontScale="25000" lnSpcReduction="20000"/>
          </a:bodyPr>
          <a:lstStyle/>
          <a:p>
            <a:pPr marL="0" indent="0" algn="just">
              <a:buNone/>
            </a:pPr>
            <a:r>
              <a:rPr lang="fr-FR" sz="5600" dirty="0" smtClean="0"/>
              <a:t>Le </a:t>
            </a:r>
            <a:r>
              <a:rPr lang="fr-FR" sz="6400" dirty="0" smtClean="0"/>
              <a:t>suivi des patients par l’IPA est valorisé par les forfaits suivants :</a:t>
            </a:r>
            <a:endParaRPr lang="fr-FR" sz="6400" b="0" dirty="0" smtClean="0"/>
          </a:p>
          <a:p>
            <a:pPr marL="0" indent="0" algn="just">
              <a:buNone/>
            </a:pPr>
            <a:r>
              <a:rPr lang="fr-FR" sz="6400" b="0" dirty="0" smtClean="0"/>
              <a:t> </a:t>
            </a:r>
          </a:p>
          <a:p>
            <a:pPr marL="285750" indent="-285750" algn="just">
              <a:buFont typeface="Wingdings" panose="05000000000000000000" pitchFamily="2" charset="2"/>
              <a:buChar char="Ø"/>
            </a:pPr>
            <a:r>
              <a:rPr lang="fr-FR" sz="6400" dirty="0"/>
              <a:t>	</a:t>
            </a:r>
            <a:r>
              <a:rPr lang="fr-FR" sz="6400" b="1" dirty="0" smtClean="0"/>
              <a:t>3</a:t>
            </a:r>
            <a:r>
              <a:rPr lang="fr-FR" sz="6400" b="1" baseline="30000" dirty="0" smtClean="0"/>
              <a:t>ème</a:t>
            </a:r>
            <a:r>
              <a:rPr lang="fr-FR" sz="6400" b="1" dirty="0" smtClean="0"/>
              <a:t> forfait dénommé « forfait de suivi » de </a:t>
            </a:r>
            <a:r>
              <a:rPr lang="fr-FR" sz="6400" b="1" dirty="0"/>
              <a:t>32,70 € </a:t>
            </a:r>
            <a:r>
              <a:rPr lang="fr-FR" sz="6400" b="1" dirty="0" smtClean="0"/>
              <a:t>(1 PAI*) facturable lors du contact trimestriel du patient (max 3 forfaits facturables dans l’année à la suite du 1</a:t>
            </a:r>
            <a:r>
              <a:rPr lang="fr-FR" sz="6400" b="1" baseline="30000" dirty="0" smtClean="0"/>
              <a:t>er</a:t>
            </a:r>
            <a:r>
              <a:rPr lang="fr-FR" sz="6400" b="1" dirty="0" smtClean="0"/>
              <a:t> trimestre) – temps estimé : environ 50 min </a:t>
            </a:r>
            <a:r>
              <a:rPr lang="fr-FR" sz="6400" b="1" dirty="0" smtClean="0">
                <a:solidFill>
                  <a:srgbClr val="333399"/>
                </a:solidFill>
                <a:ea typeface="Calibri"/>
                <a:cs typeface="Times New Roman"/>
              </a:rPr>
              <a:t>(comprend </a:t>
            </a:r>
            <a:r>
              <a:rPr lang="fr-FR" sz="6400" b="1" dirty="0">
                <a:solidFill>
                  <a:srgbClr val="333399"/>
                </a:solidFill>
                <a:ea typeface="Calibri"/>
                <a:cs typeface="Times New Roman"/>
              </a:rPr>
              <a:t>toutes les interventions faites sur le trimestre)</a:t>
            </a:r>
          </a:p>
          <a:p>
            <a:pPr marL="285750" lvl="0" indent="-285750" algn="just">
              <a:buFont typeface="Wingdings" panose="05000000000000000000" pitchFamily="2" charset="2"/>
              <a:buChar char="Ø"/>
            </a:pPr>
            <a:endParaRPr lang="fr-FR" sz="6400" b="1" dirty="0" smtClean="0"/>
          </a:p>
          <a:p>
            <a:pPr marL="0" lvl="0" indent="0" algn="just">
              <a:buNone/>
            </a:pPr>
            <a:r>
              <a:rPr lang="fr-FR" sz="6400" b="0" dirty="0" smtClean="0"/>
              <a:t>Il valorise le suivi du patient, l’évaluation des mesures mises en œuvre, la surveillance des constantes et des  résultats des examens complémentaires, le renouvellement du traitement, le rappel ou complément apporté sur les messages éducationnels et préventifs, le contact avec les autres professionnels de santé au titre de la coordination</a:t>
            </a:r>
          </a:p>
          <a:p>
            <a:pPr marL="0" lvl="0" indent="0" algn="just">
              <a:buNone/>
            </a:pPr>
            <a:r>
              <a:rPr lang="fr-FR" sz="6400" b="0" dirty="0" smtClean="0"/>
              <a:t>Ainsi que la poursuite des activités </a:t>
            </a:r>
            <a:r>
              <a:rPr lang="fr-FR" sz="6400" b="0" dirty="0"/>
              <a:t>transversales décrites dans l’arrêté du 18 juillet 2018 relatif au régime des études en vue du diplôme d’Etat d’infirmier en pratique </a:t>
            </a:r>
            <a:r>
              <a:rPr lang="fr-FR" sz="6400" b="0" dirty="0" smtClean="0"/>
              <a:t>avancée </a:t>
            </a:r>
          </a:p>
          <a:p>
            <a:pPr marL="0" lvl="0" indent="0" algn="just">
              <a:buNone/>
            </a:pPr>
            <a:endParaRPr lang="fr-FR" sz="6400" b="1" dirty="0" smtClean="0"/>
          </a:p>
          <a:p>
            <a:pPr marL="0" lvl="0" indent="0" algn="just">
              <a:buNone/>
            </a:pPr>
            <a:r>
              <a:rPr lang="fr-FR" sz="6400" b="1" dirty="0" smtClean="0"/>
              <a:t>	Soit une durée </a:t>
            </a:r>
            <a:r>
              <a:rPr lang="fr-FR" sz="6400" b="1" dirty="0"/>
              <a:t>moyenne de prestation d’une IPA : </a:t>
            </a:r>
            <a:r>
              <a:rPr lang="fr-FR" sz="6400" b="1" dirty="0" smtClean="0"/>
              <a:t>plus de 4H </a:t>
            </a:r>
            <a:r>
              <a:rPr lang="fr-FR" sz="6400" b="1" dirty="0"/>
              <a:t>par </a:t>
            </a:r>
            <a:r>
              <a:rPr lang="fr-FR" sz="6400" b="1" dirty="0" smtClean="0"/>
              <a:t>	patient/an (</a:t>
            </a:r>
            <a:r>
              <a:rPr lang="fr-FR" sz="6400" b="1" dirty="0"/>
              <a:t>hors déplacements) 	</a:t>
            </a:r>
            <a:endParaRPr lang="fr-FR" sz="6400" b="1" dirty="0" smtClean="0"/>
          </a:p>
          <a:p>
            <a:pPr marL="0" lvl="0" indent="0" algn="just">
              <a:buNone/>
            </a:pPr>
            <a:endParaRPr lang="fr-FR" sz="6400" b="1" dirty="0"/>
          </a:p>
          <a:p>
            <a:pPr marL="0" indent="0" algn="just">
              <a:buNone/>
            </a:pPr>
            <a:r>
              <a:rPr lang="fr-FR" sz="6400" i="1" dirty="0"/>
              <a:t>*Dans l’attente de la création de ce code </a:t>
            </a:r>
            <a:r>
              <a:rPr lang="fr-FR" sz="6400" i="1" dirty="0" smtClean="0"/>
              <a:t>spécifique</a:t>
            </a:r>
            <a:r>
              <a:rPr lang="fr-FR" sz="6400" i="1" dirty="0"/>
              <a:t>, l’infirmier </a:t>
            </a:r>
            <a:r>
              <a:rPr lang="fr-FR" sz="6400" i="1" dirty="0" smtClean="0"/>
              <a:t>facturera son </a:t>
            </a:r>
            <a:r>
              <a:rPr lang="fr-FR" sz="6400" i="1" dirty="0"/>
              <a:t>forfait via le code acte </a:t>
            </a:r>
            <a:r>
              <a:rPr lang="fr-FR" sz="6400" i="1" dirty="0" smtClean="0"/>
              <a:t>AMI (forfait de suivi : AMI 10,38)</a:t>
            </a:r>
            <a:endParaRPr lang="fr-FR" sz="6400" i="1" dirty="0"/>
          </a:p>
          <a:p>
            <a:pPr marL="0" lvl="0" indent="0" algn="just">
              <a:buNone/>
            </a:pPr>
            <a:r>
              <a:rPr lang="fr-FR" sz="6400" i="1" dirty="0" smtClean="0"/>
              <a:t>A noter pour </a:t>
            </a:r>
            <a:r>
              <a:rPr lang="fr-FR" sz="6400" i="1" dirty="0"/>
              <a:t>les DOM et Mayotte, les forfaits sont valorisés à hauteur de 20,95 €, 61,67 € et </a:t>
            </a:r>
            <a:r>
              <a:rPr lang="fr-FR" sz="6400" i="1" dirty="0" smtClean="0"/>
              <a:t>34,26 </a:t>
            </a:r>
            <a:r>
              <a:rPr lang="fr-FR" sz="6400" i="1" dirty="0"/>
              <a:t>€. Dans l’attente de la création du code prestation PAI, il convient pour les infirmiers de facturer le forfait via le code acte AMI avec les coefficients suivants : </a:t>
            </a:r>
            <a:r>
              <a:rPr lang="fr-FR" sz="6400" i="1" dirty="0" smtClean="0"/>
              <a:t>forfait éligibilité : </a:t>
            </a:r>
            <a:r>
              <a:rPr lang="fr-FR" sz="6400" i="1" dirty="0"/>
              <a:t>6,35 ; </a:t>
            </a:r>
            <a:r>
              <a:rPr lang="fr-FR" sz="6400" i="1" dirty="0" smtClean="0"/>
              <a:t>forfait initial : </a:t>
            </a:r>
            <a:r>
              <a:rPr lang="fr-FR" sz="6400" i="1" dirty="0"/>
              <a:t>18,70 et </a:t>
            </a:r>
            <a:r>
              <a:rPr lang="fr-FR" sz="6400" i="1" dirty="0" smtClean="0"/>
              <a:t>forfait de suivi : </a:t>
            </a:r>
            <a:r>
              <a:rPr lang="fr-FR" sz="6400" i="1" dirty="0"/>
              <a:t>10,38 avec application pour les DOM et Mayotte d’un AMI valorisé à 3,30 €. (au lieu de 3,15 en métropole)</a:t>
            </a:r>
          </a:p>
          <a:p>
            <a:pPr marL="0" indent="0" algn="just">
              <a:buNone/>
            </a:pPr>
            <a:endParaRPr lang="fr-FR" sz="5600" b="0" dirty="0" smtClean="0"/>
          </a:p>
          <a:p>
            <a:pPr marL="0" indent="0" algn="just">
              <a:buNone/>
            </a:pPr>
            <a:endParaRPr lang="fr-FR" sz="1600" b="0" dirty="0"/>
          </a:p>
          <a:p>
            <a:pPr marL="0" lvl="0" indent="0" algn="just">
              <a:buNone/>
            </a:pPr>
            <a:endParaRPr lang="fr-FR" sz="1600" b="0" dirty="0" smtClean="0"/>
          </a:p>
          <a:p>
            <a:pPr marL="0" indent="0" algn="just">
              <a:buNone/>
            </a:pPr>
            <a:endParaRPr lang="fr-FR" sz="1600" b="0" dirty="0" smtClean="0"/>
          </a:p>
        </p:txBody>
      </p:sp>
      <p:sp>
        <p:nvSpPr>
          <p:cNvPr id="4" name="Espace réservé du numéro de diapositive 3"/>
          <p:cNvSpPr>
            <a:spLocks noGrp="1"/>
          </p:cNvSpPr>
          <p:nvPr>
            <p:ph type="sldNum" sz="quarter" idx="4294967295"/>
          </p:nvPr>
        </p:nvSpPr>
        <p:spPr>
          <a:xfrm>
            <a:off x="8639175" y="6642100"/>
            <a:ext cx="504825" cy="215900"/>
          </a:xfrm>
          <a:prstGeom prst="rect">
            <a:avLst/>
          </a:prstGeom>
        </p:spPr>
        <p:txBody>
          <a:bodyPr/>
          <a:lstStyle/>
          <a:p>
            <a:pPr>
              <a:defRPr/>
            </a:pPr>
            <a:fld id="{C3836CD6-8EF6-433F-91A2-C23AF0A81EF0}" type="slidenum">
              <a:rPr lang="fr-FR" smtClean="0">
                <a:solidFill>
                  <a:srgbClr val="333399"/>
                </a:solidFill>
              </a:rPr>
              <a:pPr>
                <a:defRPr/>
              </a:pPr>
              <a:t>9</a:t>
            </a:fld>
            <a:endParaRPr lang="fr-FR">
              <a:solidFill>
                <a:srgbClr val="333399"/>
              </a:solidFill>
            </a:endParaRPr>
          </a:p>
        </p:txBody>
      </p:sp>
      <p:sp>
        <p:nvSpPr>
          <p:cNvPr id="5" name="Flèche droite 4"/>
          <p:cNvSpPr/>
          <p:nvPr/>
        </p:nvSpPr>
        <p:spPr>
          <a:xfrm>
            <a:off x="139382" y="3933056"/>
            <a:ext cx="75557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7" name="Titre 1"/>
          <p:cNvSpPr>
            <a:spLocks noGrp="1"/>
          </p:cNvSpPr>
          <p:nvPr>
            <p:ph type="title"/>
          </p:nvPr>
        </p:nvSpPr>
        <p:spPr>
          <a:xfrm>
            <a:off x="26866" y="0"/>
            <a:ext cx="7886700" cy="450826"/>
          </a:xfrm>
        </p:spPr>
        <p:txBody>
          <a:bodyPr/>
          <a:lstStyle/>
          <a:p>
            <a:pPr algn="ctr"/>
            <a:r>
              <a:rPr lang="fr-FR" dirty="0" smtClean="0">
                <a:solidFill>
                  <a:srgbClr val="00B0F0"/>
                </a:solidFill>
              </a:rPr>
              <a:t>Prise en charge du patient par l’IPA </a:t>
            </a:r>
            <a:r>
              <a:rPr lang="fr-FR" dirty="0">
                <a:solidFill>
                  <a:srgbClr val="00B0F0"/>
                </a:solidFill>
              </a:rPr>
              <a:t>- Avenant </a:t>
            </a:r>
            <a:r>
              <a:rPr lang="fr-FR" dirty="0" smtClean="0">
                <a:solidFill>
                  <a:srgbClr val="00B0F0"/>
                </a:solidFill>
              </a:rPr>
              <a:t>7</a:t>
            </a:r>
            <a:endParaRPr lang="fr-FR" dirty="0">
              <a:solidFill>
                <a:srgbClr val="00B0F0"/>
              </a:solidFill>
            </a:endParaRPr>
          </a:p>
        </p:txBody>
      </p:sp>
    </p:spTree>
    <p:extLst>
      <p:ext uri="{BB962C8B-B14F-4D97-AF65-F5344CB8AC3E}">
        <p14:creationId xmlns:p14="http://schemas.microsoft.com/office/powerpoint/2010/main" val="2610297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Conception personnalisée">
  <a:themeElements>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onception personnalisé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dèle Diapo conven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TotalTime>
  <Words>1651</Words>
  <Application>Microsoft Office PowerPoint</Application>
  <PresentationFormat>Affichage à l'écran (4:3)</PresentationFormat>
  <Paragraphs>290</Paragraphs>
  <Slides>21</Slides>
  <Notes>1</Notes>
  <HiddenSlides>0</HiddenSlides>
  <MMClips>0</MMClips>
  <ScaleCrop>false</ScaleCrop>
  <HeadingPairs>
    <vt:vector size="6" baseType="variant">
      <vt:variant>
        <vt:lpstr>Thème</vt:lpstr>
      </vt:variant>
      <vt:variant>
        <vt:i4>3</vt:i4>
      </vt:variant>
      <vt:variant>
        <vt:lpstr>Serveurs OLE incorporés</vt:lpstr>
      </vt:variant>
      <vt:variant>
        <vt:i4>1</vt:i4>
      </vt:variant>
      <vt:variant>
        <vt:lpstr>Titres des diapositives</vt:lpstr>
      </vt:variant>
      <vt:variant>
        <vt:i4>21</vt:i4>
      </vt:variant>
    </vt:vector>
  </HeadingPairs>
  <TitlesOfParts>
    <vt:vector size="25" baseType="lpstr">
      <vt:lpstr>1_Conception personnalisée</vt:lpstr>
      <vt:lpstr>Modèle Diapo convention</vt:lpstr>
      <vt:lpstr>1_Thème Office</vt:lpstr>
      <vt:lpstr>Diapositive think-cell</vt:lpstr>
      <vt:lpstr>Présentation de l’avenant 7 à la convention nationale des infirmiers</vt:lpstr>
      <vt:lpstr>Présentation PowerPoint</vt:lpstr>
      <vt:lpstr>Contexte - Avenant 7 – IPA</vt:lpstr>
      <vt:lpstr>Contexte - Avenant 7 – IPA</vt:lpstr>
      <vt:lpstr>Contexte - Avenant 7 – IPA</vt:lpstr>
      <vt:lpstr>Présentation PowerPoint</vt:lpstr>
      <vt:lpstr>Présentation PowerPoint</vt:lpstr>
      <vt:lpstr>Prise en charge du patient par l’IPA - Avenant 7</vt:lpstr>
      <vt:lpstr>Prise en charge du patient par l’IPA - Avenant 7</vt:lpstr>
      <vt:lpstr>Prise en charge du patient par l’IPA - Avenant 7</vt:lpstr>
      <vt:lpstr>Présentation PowerPoint</vt:lpstr>
      <vt:lpstr>Avenant 7 – IPA – Forfait structure</vt:lpstr>
      <vt:lpstr>Avenant 7 – IPA – Forfait structure</vt:lpstr>
      <vt:lpstr>Présentation PowerPoint</vt:lpstr>
      <vt:lpstr>Avenant 7 – IPA – Forfait structure</vt:lpstr>
      <vt:lpstr>Avenant 7 – IPA – Forfait structure</vt:lpstr>
      <vt:lpstr>Présentation PowerPoint</vt:lpstr>
      <vt:lpstr>Avenant 7 – IPA – Dispositif démographique </vt:lpstr>
      <vt:lpstr>Avenant 7 – IPA – Dispositif démographique </vt:lpstr>
      <vt:lpstr>Présentation PowerPoint</vt:lpstr>
      <vt:lpstr>Avenant 7 – IPA – Exercice professionnel</vt:lpstr>
    </vt:vector>
  </TitlesOfParts>
  <Company>CNAMTS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de l’avenant 7 à la convention nationale des infirmiers</dc:title>
  <dc:creator>PINON-09674</dc:creator>
  <cp:lastModifiedBy>FRANGEUL SANDRINE (CNAM / Paris)</cp:lastModifiedBy>
  <cp:revision>24</cp:revision>
  <dcterms:created xsi:type="dcterms:W3CDTF">2019-11-05T10:07:46Z</dcterms:created>
  <dcterms:modified xsi:type="dcterms:W3CDTF">2020-01-03T08:57:10Z</dcterms:modified>
</cp:coreProperties>
</file>